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84" r:id="rId2"/>
    <p:sldMasterId id="2147483732" r:id="rId3"/>
    <p:sldMasterId id="2147483672" r:id="rId4"/>
    <p:sldMasterId id="2147483708" r:id="rId5"/>
    <p:sldMasterId id="2147483720" r:id="rId6"/>
  </p:sldMasterIdLst>
  <p:notesMasterIdLst>
    <p:notesMasterId r:id="rId51"/>
  </p:notesMasterIdLst>
  <p:handoutMasterIdLst>
    <p:handoutMasterId r:id="rId52"/>
  </p:handoutMasterIdLst>
  <p:sldIdLst>
    <p:sldId id="269" r:id="rId7"/>
    <p:sldId id="520" r:id="rId8"/>
    <p:sldId id="521" r:id="rId9"/>
    <p:sldId id="516" r:id="rId10"/>
    <p:sldId id="531" r:id="rId11"/>
    <p:sldId id="532" r:id="rId12"/>
    <p:sldId id="504" r:id="rId13"/>
    <p:sldId id="543" r:id="rId14"/>
    <p:sldId id="540" r:id="rId15"/>
    <p:sldId id="544" r:id="rId16"/>
    <p:sldId id="560" r:id="rId17"/>
    <p:sldId id="523" r:id="rId18"/>
    <p:sldId id="545" r:id="rId19"/>
    <p:sldId id="530" r:id="rId20"/>
    <p:sldId id="554" r:id="rId21"/>
    <p:sldId id="546" r:id="rId22"/>
    <p:sldId id="539" r:id="rId23"/>
    <p:sldId id="555" r:id="rId24"/>
    <p:sldId id="547" r:id="rId25"/>
    <p:sldId id="556" r:id="rId26"/>
    <p:sldId id="558" r:id="rId27"/>
    <p:sldId id="533" r:id="rId28"/>
    <p:sldId id="534" r:id="rId29"/>
    <p:sldId id="548" r:id="rId30"/>
    <p:sldId id="557" r:id="rId31"/>
    <p:sldId id="549" r:id="rId32"/>
    <p:sldId id="565" r:id="rId33"/>
    <p:sldId id="535" r:id="rId34"/>
    <p:sldId id="506" r:id="rId35"/>
    <p:sldId id="550" r:id="rId36"/>
    <p:sldId id="562" r:id="rId37"/>
    <p:sldId id="552" r:id="rId38"/>
    <p:sldId id="551" r:id="rId39"/>
    <p:sldId id="508" r:id="rId40"/>
    <p:sldId id="538" r:id="rId41"/>
    <p:sldId id="537" r:id="rId42"/>
    <p:sldId id="553" r:id="rId43"/>
    <p:sldId id="510" r:id="rId44"/>
    <p:sldId id="499" r:id="rId45"/>
    <p:sldId id="526" r:id="rId46"/>
    <p:sldId id="517" r:id="rId47"/>
    <p:sldId id="518" r:id="rId48"/>
    <p:sldId id="519" r:id="rId49"/>
    <p:sldId id="274" r:id="rId50"/>
  </p:sldIdLst>
  <p:sldSz cx="10688638" cy="7562850"/>
  <p:notesSz cx="6807200" cy="9939338"/>
  <p:defaultTextStyle>
    <a:defPPr>
      <a:defRPr lang="en-US"/>
    </a:defPPr>
    <a:lvl1pPr marL="0" algn="l" defTabSz="521437" rtl="0" eaLnBrk="1" latinLnBrk="0" hangingPunct="1">
      <a:defRPr sz="2100" kern="1200">
        <a:solidFill>
          <a:schemeClr val="tx1"/>
        </a:solidFill>
        <a:latin typeface="+mn-lt"/>
        <a:ea typeface="+mn-ea"/>
        <a:cs typeface="+mn-cs"/>
      </a:defRPr>
    </a:lvl1pPr>
    <a:lvl2pPr marL="521437" algn="l" defTabSz="521437" rtl="0" eaLnBrk="1" latinLnBrk="0" hangingPunct="1">
      <a:defRPr sz="2100" kern="1200">
        <a:solidFill>
          <a:schemeClr val="tx1"/>
        </a:solidFill>
        <a:latin typeface="+mn-lt"/>
        <a:ea typeface="+mn-ea"/>
        <a:cs typeface="+mn-cs"/>
      </a:defRPr>
    </a:lvl2pPr>
    <a:lvl3pPr marL="1042873" algn="l" defTabSz="521437" rtl="0" eaLnBrk="1" latinLnBrk="0" hangingPunct="1">
      <a:defRPr sz="2100" kern="1200">
        <a:solidFill>
          <a:schemeClr val="tx1"/>
        </a:solidFill>
        <a:latin typeface="+mn-lt"/>
        <a:ea typeface="+mn-ea"/>
        <a:cs typeface="+mn-cs"/>
      </a:defRPr>
    </a:lvl3pPr>
    <a:lvl4pPr marL="1564310" algn="l" defTabSz="521437" rtl="0" eaLnBrk="1" latinLnBrk="0" hangingPunct="1">
      <a:defRPr sz="2100" kern="1200">
        <a:solidFill>
          <a:schemeClr val="tx1"/>
        </a:solidFill>
        <a:latin typeface="+mn-lt"/>
        <a:ea typeface="+mn-ea"/>
        <a:cs typeface="+mn-cs"/>
      </a:defRPr>
    </a:lvl4pPr>
    <a:lvl5pPr marL="2085746" algn="l" defTabSz="521437" rtl="0" eaLnBrk="1" latinLnBrk="0" hangingPunct="1">
      <a:defRPr sz="2100" kern="1200">
        <a:solidFill>
          <a:schemeClr val="tx1"/>
        </a:solidFill>
        <a:latin typeface="+mn-lt"/>
        <a:ea typeface="+mn-ea"/>
        <a:cs typeface="+mn-cs"/>
      </a:defRPr>
    </a:lvl5pPr>
    <a:lvl6pPr marL="2607183" algn="l" defTabSz="521437" rtl="0" eaLnBrk="1" latinLnBrk="0" hangingPunct="1">
      <a:defRPr sz="2100" kern="1200">
        <a:solidFill>
          <a:schemeClr val="tx1"/>
        </a:solidFill>
        <a:latin typeface="+mn-lt"/>
        <a:ea typeface="+mn-ea"/>
        <a:cs typeface="+mn-cs"/>
      </a:defRPr>
    </a:lvl6pPr>
    <a:lvl7pPr marL="3128620" algn="l" defTabSz="521437" rtl="0" eaLnBrk="1" latinLnBrk="0" hangingPunct="1">
      <a:defRPr sz="2100" kern="1200">
        <a:solidFill>
          <a:schemeClr val="tx1"/>
        </a:solidFill>
        <a:latin typeface="+mn-lt"/>
        <a:ea typeface="+mn-ea"/>
        <a:cs typeface="+mn-cs"/>
      </a:defRPr>
    </a:lvl7pPr>
    <a:lvl8pPr marL="3650056" algn="l" defTabSz="521437" rtl="0" eaLnBrk="1" latinLnBrk="0" hangingPunct="1">
      <a:defRPr sz="2100" kern="1200">
        <a:solidFill>
          <a:schemeClr val="tx1"/>
        </a:solidFill>
        <a:latin typeface="+mn-lt"/>
        <a:ea typeface="+mn-ea"/>
        <a:cs typeface="+mn-cs"/>
      </a:defRPr>
    </a:lvl8pPr>
    <a:lvl9pPr marL="4171493" algn="l" defTabSz="521437"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2">
          <p15:clr>
            <a:srgbClr val="A4A3A4"/>
          </p15:clr>
        </p15:guide>
        <p15:guide id="2" pos="3367">
          <p15:clr>
            <a:srgbClr val="A4A3A4"/>
          </p15:clr>
        </p15:guide>
      </p15:sldGuideLst>
    </p:ext>
    <p:ext uri="{2D200454-40CA-4A62-9FC3-DE9A4176ACB9}">
      <p15:notesGuideLst xmlns:p15="http://schemas.microsoft.com/office/powerpoint/2012/main">
        <p15:guide id="1" orient="horz" pos="3131" userDrawn="1">
          <p15:clr>
            <a:srgbClr val="A4A3A4"/>
          </p15:clr>
        </p15:guide>
        <p15:guide id="2" pos="2144"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6C0A"/>
    <a:srgbClr val="1F497D"/>
    <a:srgbClr val="0B4883"/>
    <a:srgbClr val="F79646"/>
    <a:srgbClr val="F7F7F7"/>
    <a:srgbClr val="005F8D"/>
    <a:srgbClr val="31859C"/>
    <a:srgbClr val="376092"/>
    <a:srgbClr val="FEF6F0"/>
    <a:srgbClr val="85A7D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보통 스타일 2 - 강조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보통 스타일 2 - 강조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보통 스타일 4 - 강조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A488322-F2BA-4B5B-9748-0D474271808F}" styleName="보통 스타일 3 - 강조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46F890A9-2807-4EBB-B81D-B2AA78EC7F39}" styleName="어두운 스타일 2 - 강조 5/강조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10A1B5D5-9B99-4C35-A422-299274C87663}" styleName="보통 스타일 1 - 강조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보통 스타일 1 - 강조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487" autoAdjust="0"/>
    <p:restoredTop sz="94554" autoAdjust="0"/>
  </p:normalViewPr>
  <p:slideViewPr>
    <p:cSldViewPr snapToGrid="0" snapToObjects="1">
      <p:cViewPr varScale="1">
        <p:scale>
          <a:sx n="100" d="100"/>
          <a:sy n="100" d="100"/>
        </p:scale>
        <p:origin x="1608" y="84"/>
      </p:cViewPr>
      <p:guideLst>
        <p:guide orient="horz" pos="2382"/>
        <p:guide pos="3367"/>
      </p:guideLst>
    </p:cSldViewPr>
  </p:slideViewPr>
  <p:notesTextViewPr>
    <p:cViewPr>
      <p:scale>
        <a:sx n="100" d="100"/>
        <a:sy n="100" d="100"/>
      </p:scale>
      <p:origin x="0" y="0"/>
    </p:cViewPr>
  </p:notesTextViewPr>
  <p:notesViewPr>
    <p:cSldViewPr snapToGrid="0" snapToObjects="1">
      <p:cViewPr varScale="1">
        <p:scale>
          <a:sx n="84" d="100"/>
          <a:sy n="84" d="100"/>
        </p:scale>
        <p:origin x="-2028" y="-84"/>
      </p:cViewPr>
      <p:guideLst>
        <p:guide orient="horz" pos="3131"/>
        <p:guide pos="214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presProps" Target="presProps.xml"/><Relationship Id="rId5" Type="http://schemas.openxmlformats.org/officeDocument/2006/relationships/slideMaster" Target="slideMasters/slideMaster5.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sz="quarter" idx="1"/>
          </p:nvPr>
        </p:nvSpPr>
        <p:spPr>
          <a:xfrm>
            <a:off x="3855838" y="0"/>
            <a:ext cx="2949787" cy="496967"/>
          </a:xfrm>
          <a:prstGeom prst="rect">
            <a:avLst/>
          </a:prstGeom>
        </p:spPr>
        <p:txBody>
          <a:bodyPr vert="horz" lIns="91440" tIns="45720" rIns="91440" bIns="45720" rtlCol="0"/>
          <a:lstStyle>
            <a:lvl1pPr algn="r">
              <a:defRPr sz="1200"/>
            </a:lvl1pPr>
          </a:lstStyle>
          <a:p>
            <a:fld id="{5A4FF445-F60F-463B-BA96-ECB54AC30CA0}" type="datetimeFigureOut">
              <a:rPr lang="ko-KR" altLang="en-US" smtClean="0"/>
              <a:pPr/>
              <a:t>2022-01-06</a:t>
            </a:fld>
            <a:endParaRPr lang="ko-KR" altLang="en-US"/>
          </a:p>
        </p:txBody>
      </p:sp>
      <p:sp>
        <p:nvSpPr>
          <p:cNvPr id="4" name="바닥글 개체 틀 3"/>
          <p:cNvSpPr>
            <a:spLocks noGrp="1"/>
          </p:cNvSpPr>
          <p:nvPr>
            <p:ph type="ftr" sz="quarter" idx="2"/>
          </p:nvPr>
        </p:nvSpPr>
        <p:spPr>
          <a:xfrm>
            <a:off x="0" y="9440646"/>
            <a:ext cx="2949787" cy="49696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3855838" y="9440646"/>
            <a:ext cx="2949787" cy="496967"/>
          </a:xfrm>
          <a:prstGeom prst="rect">
            <a:avLst/>
          </a:prstGeom>
        </p:spPr>
        <p:txBody>
          <a:bodyPr vert="horz" lIns="91440" tIns="45720" rIns="91440" bIns="45720" rtlCol="0" anchor="b"/>
          <a:lstStyle>
            <a:lvl1pPr algn="r">
              <a:defRPr sz="1200"/>
            </a:lvl1pPr>
          </a:lstStyle>
          <a:p>
            <a:fld id="{35A62C25-833E-47B7-918B-5E6F694262D7}" type="slidenum">
              <a:rPr lang="ko-KR" altLang="en-US" smtClean="0"/>
              <a:pPr/>
              <a:t>‹#›</a:t>
            </a:fld>
            <a:endParaRPr lang="ko-KR" altLang="en-US"/>
          </a:p>
        </p:txBody>
      </p:sp>
    </p:spTree>
    <p:extLst>
      <p:ext uri="{BB962C8B-B14F-4D97-AF65-F5344CB8AC3E}">
        <p14:creationId xmlns:p14="http://schemas.microsoft.com/office/powerpoint/2010/main" val="38564351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5838" y="0"/>
            <a:ext cx="2949787" cy="496967"/>
          </a:xfrm>
          <a:prstGeom prst="rect">
            <a:avLst/>
          </a:prstGeom>
        </p:spPr>
        <p:txBody>
          <a:bodyPr vert="horz" lIns="91440" tIns="45720" rIns="91440" bIns="45720" rtlCol="0"/>
          <a:lstStyle>
            <a:lvl1pPr algn="r">
              <a:defRPr sz="1200"/>
            </a:lvl1pPr>
          </a:lstStyle>
          <a:p>
            <a:fld id="{08648275-1914-6842-B3A7-DB2F57262240}" type="datetimeFigureOut">
              <a:rPr lang="en-US" smtClean="0"/>
              <a:pPr/>
              <a:t>1/6/2022</a:t>
            </a:fld>
            <a:endParaRPr lang="en-US"/>
          </a:p>
        </p:txBody>
      </p:sp>
      <p:sp>
        <p:nvSpPr>
          <p:cNvPr id="4" name="Slide Image Placeholder 3"/>
          <p:cNvSpPr>
            <a:spLocks noGrp="1" noRot="1" noChangeAspect="1"/>
          </p:cNvSpPr>
          <p:nvPr>
            <p:ph type="sldImg" idx="2"/>
          </p:nvPr>
        </p:nvSpPr>
        <p:spPr>
          <a:xfrm>
            <a:off x="771525" y="746125"/>
            <a:ext cx="5264150" cy="372586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0720" y="4721186"/>
            <a:ext cx="5445760" cy="4472702"/>
          </a:xfrm>
          <a:prstGeom prst="rect">
            <a:avLst/>
          </a:prstGeom>
        </p:spPr>
        <p:txBody>
          <a:bodyPr vert="horz" lIns="91440" tIns="45720" rIns="91440" bIns="45720" rtlCol="0"/>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6" name="Footer Placeholder 5"/>
          <p:cNvSpPr>
            <a:spLocks noGrp="1"/>
          </p:cNvSpPr>
          <p:nvPr>
            <p:ph type="ftr" sz="quarter" idx="4"/>
          </p:nvPr>
        </p:nvSpPr>
        <p:spPr>
          <a:xfrm>
            <a:off x="0" y="9440646"/>
            <a:ext cx="2949787" cy="49696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5838" y="9440646"/>
            <a:ext cx="2949787" cy="496967"/>
          </a:xfrm>
          <a:prstGeom prst="rect">
            <a:avLst/>
          </a:prstGeom>
        </p:spPr>
        <p:txBody>
          <a:bodyPr vert="horz" lIns="91440" tIns="45720" rIns="91440" bIns="45720" rtlCol="0" anchor="b"/>
          <a:lstStyle>
            <a:lvl1pPr algn="r">
              <a:defRPr sz="1200"/>
            </a:lvl1pPr>
          </a:lstStyle>
          <a:p>
            <a:fld id="{F35D24E3-481E-E544-823C-6C379C091C73}" type="slidenum">
              <a:rPr lang="en-US" smtClean="0"/>
              <a:pPr/>
              <a:t>‹#›</a:t>
            </a:fld>
            <a:endParaRPr lang="en-US"/>
          </a:p>
        </p:txBody>
      </p:sp>
    </p:spTree>
    <p:extLst>
      <p:ext uri="{BB962C8B-B14F-4D97-AF65-F5344CB8AC3E}">
        <p14:creationId xmlns:p14="http://schemas.microsoft.com/office/powerpoint/2010/main" val="2908559910"/>
      </p:ext>
    </p:extLst>
  </p:cSld>
  <p:clrMap bg1="lt1" tx1="dk1" bg2="lt2" tx2="dk2" accent1="accent1" accent2="accent2" accent3="accent3" accent4="accent4" accent5="accent5" accent6="accent6" hlink="hlink" folHlink="folHlink"/>
  <p:notesStyle>
    <a:lvl1pPr marL="0" algn="l" defTabSz="521437" rtl="0" eaLnBrk="1" latinLnBrk="0" hangingPunct="1">
      <a:defRPr sz="1400" kern="1200">
        <a:solidFill>
          <a:schemeClr val="tx1"/>
        </a:solidFill>
        <a:latin typeface="+mn-lt"/>
        <a:ea typeface="+mn-ea"/>
        <a:cs typeface="+mn-cs"/>
      </a:defRPr>
    </a:lvl1pPr>
    <a:lvl2pPr marL="521437" algn="l" defTabSz="521437" rtl="0" eaLnBrk="1" latinLnBrk="0" hangingPunct="1">
      <a:defRPr sz="1400" kern="1200">
        <a:solidFill>
          <a:schemeClr val="tx1"/>
        </a:solidFill>
        <a:latin typeface="+mn-lt"/>
        <a:ea typeface="+mn-ea"/>
        <a:cs typeface="+mn-cs"/>
      </a:defRPr>
    </a:lvl2pPr>
    <a:lvl3pPr marL="1042873" algn="l" defTabSz="521437" rtl="0" eaLnBrk="1" latinLnBrk="0" hangingPunct="1">
      <a:defRPr sz="1400" kern="1200">
        <a:solidFill>
          <a:schemeClr val="tx1"/>
        </a:solidFill>
        <a:latin typeface="+mn-lt"/>
        <a:ea typeface="+mn-ea"/>
        <a:cs typeface="+mn-cs"/>
      </a:defRPr>
    </a:lvl3pPr>
    <a:lvl4pPr marL="1564310" algn="l" defTabSz="521437" rtl="0" eaLnBrk="1" latinLnBrk="0" hangingPunct="1">
      <a:defRPr sz="1400" kern="1200">
        <a:solidFill>
          <a:schemeClr val="tx1"/>
        </a:solidFill>
        <a:latin typeface="+mn-lt"/>
        <a:ea typeface="+mn-ea"/>
        <a:cs typeface="+mn-cs"/>
      </a:defRPr>
    </a:lvl4pPr>
    <a:lvl5pPr marL="2085746" algn="l" defTabSz="521437" rtl="0" eaLnBrk="1" latinLnBrk="0" hangingPunct="1">
      <a:defRPr sz="1400" kern="1200">
        <a:solidFill>
          <a:schemeClr val="tx1"/>
        </a:solidFill>
        <a:latin typeface="+mn-lt"/>
        <a:ea typeface="+mn-ea"/>
        <a:cs typeface="+mn-cs"/>
      </a:defRPr>
    </a:lvl5pPr>
    <a:lvl6pPr marL="2607183" algn="l" defTabSz="521437" rtl="0" eaLnBrk="1" latinLnBrk="0" hangingPunct="1">
      <a:defRPr sz="1400" kern="1200">
        <a:solidFill>
          <a:schemeClr val="tx1"/>
        </a:solidFill>
        <a:latin typeface="+mn-lt"/>
        <a:ea typeface="+mn-ea"/>
        <a:cs typeface="+mn-cs"/>
      </a:defRPr>
    </a:lvl6pPr>
    <a:lvl7pPr marL="3128620" algn="l" defTabSz="521437" rtl="0" eaLnBrk="1" latinLnBrk="0" hangingPunct="1">
      <a:defRPr sz="1400" kern="1200">
        <a:solidFill>
          <a:schemeClr val="tx1"/>
        </a:solidFill>
        <a:latin typeface="+mn-lt"/>
        <a:ea typeface="+mn-ea"/>
        <a:cs typeface="+mn-cs"/>
      </a:defRPr>
    </a:lvl7pPr>
    <a:lvl8pPr marL="3650056" algn="l" defTabSz="521437" rtl="0" eaLnBrk="1" latinLnBrk="0" hangingPunct="1">
      <a:defRPr sz="1400" kern="1200">
        <a:solidFill>
          <a:schemeClr val="tx1"/>
        </a:solidFill>
        <a:latin typeface="+mn-lt"/>
        <a:ea typeface="+mn-ea"/>
        <a:cs typeface="+mn-cs"/>
      </a:defRPr>
    </a:lvl8pPr>
    <a:lvl9pPr marL="4171493" algn="l" defTabSz="521437"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kumimoji="1" lang="ko-KR" altLang="en-US" dirty="0"/>
          </a:p>
        </p:txBody>
      </p:sp>
      <p:sp>
        <p:nvSpPr>
          <p:cNvPr id="4" name="슬라이드 번호 개체 틀 3"/>
          <p:cNvSpPr>
            <a:spLocks noGrp="1"/>
          </p:cNvSpPr>
          <p:nvPr>
            <p:ph type="sldNum" sz="quarter" idx="5"/>
          </p:nvPr>
        </p:nvSpPr>
        <p:spPr/>
        <p:txBody>
          <a:bodyPr/>
          <a:lstStyle/>
          <a:p>
            <a:fld id="{F35D24E3-481E-E544-823C-6C379C091C73}" type="slidenum">
              <a:rPr lang="en-US" smtClean="0"/>
              <a:pPr/>
              <a:t>1</a:t>
            </a:fld>
            <a:endParaRPr lang="en-US"/>
          </a:p>
        </p:txBody>
      </p:sp>
    </p:spTree>
    <p:extLst>
      <p:ext uri="{BB962C8B-B14F-4D97-AF65-F5344CB8AC3E}">
        <p14:creationId xmlns:p14="http://schemas.microsoft.com/office/powerpoint/2010/main" val="24837218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kumimoji="1" lang="ko-KR" altLang="en-US" dirty="0"/>
          </a:p>
        </p:txBody>
      </p:sp>
      <p:sp>
        <p:nvSpPr>
          <p:cNvPr id="4" name="슬라이드 번호 개체 틀 3"/>
          <p:cNvSpPr>
            <a:spLocks noGrp="1"/>
          </p:cNvSpPr>
          <p:nvPr>
            <p:ph type="sldNum" sz="quarter" idx="5"/>
          </p:nvPr>
        </p:nvSpPr>
        <p:spPr/>
        <p:txBody>
          <a:bodyPr/>
          <a:lstStyle/>
          <a:p>
            <a:fld id="{F35D24E3-481E-E544-823C-6C379C091C73}" type="slidenum">
              <a:rPr lang="en-US" smtClean="0"/>
              <a:pPr/>
              <a:t>2</a:t>
            </a:fld>
            <a:endParaRPr lang="en-US"/>
          </a:p>
        </p:txBody>
      </p:sp>
    </p:spTree>
    <p:extLst>
      <p:ext uri="{BB962C8B-B14F-4D97-AF65-F5344CB8AC3E}">
        <p14:creationId xmlns:p14="http://schemas.microsoft.com/office/powerpoint/2010/main" val="2345407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kumimoji="1" lang="ko-KR" altLang="en-US" dirty="0"/>
          </a:p>
        </p:txBody>
      </p:sp>
      <p:sp>
        <p:nvSpPr>
          <p:cNvPr id="4" name="슬라이드 번호 개체 틀 3"/>
          <p:cNvSpPr>
            <a:spLocks noGrp="1"/>
          </p:cNvSpPr>
          <p:nvPr>
            <p:ph type="sldNum" sz="quarter" idx="5"/>
          </p:nvPr>
        </p:nvSpPr>
        <p:spPr/>
        <p:txBody>
          <a:bodyPr/>
          <a:lstStyle/>
          <a:p>
            <a:fld id="{F35D24E3-481E-E544-823C-6C379C091C73}" type="slidenum">
              <a:rPr lang="en-US" smtClean="0"/>
              <a:pPr/>
              <a:t>3</a:t>
            </a:fld>
            <a:endParaRPr lang="en-US"/>
          </a:p>
        </p:txBody>
      </p:sp>
    </p:spTree>
    <p:extLst>
      <p:ext uri="{BB962C8B-B14F-4D97-AF65-F5344CB8AC3E}">
        <p14:creationId xmlns:p14="http://schemas.microsoft.com/office/powerpoint/2010/main" val="35150018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kumimoji="1" lang="ko-KR" altLang="en-US" dirty="0"/>
          </a:p>
        </p:txBody>
      </p:sp>
      <p:sp>
        <p:nvSpPr>
          <p:cNvPr id="4" name="슬라이드 번호 개체 틀 3"/>
          <p:cNvSpPr>
            <a:spLocks noGrp="1"/>
          </p:cNvSpPr>
          <p:nvPr>
            <p:ph type="sldNum" sz="quarter" idx="5"/>
          </p:nvPr>
        </p:nvSpPr>
        <p:spPr/>
        <p:txBody>
          <a:bodyPr/>
          <a:lstStyle/>
          <a:p>
            <a:fld id="{F35D24E3-481E-E544-823C-6C379C091C73}" type="slidenum">
              <a:rPr lang="en-US" smtClean="0"/>
              <a:pPr/>
              <a:t>41</a:t>
            </a:fld>
            <a:endParaRPr lang="en-US"/>
          </a:p>
        </p:txBody>
      </p:sp>
    </p:spTree>
    <p:extLst>
      <p:ext uri="{BB962C8B-B14F-4D97-AF65-F5344CB8AC3E}">
        <p14:creationId xmlns:p14="http://schemas.microsoft.com/office/powerpoint/2010/main" val="26564940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kumimoji="1" lang="ko-KR" altLang="en-US" dirty="0"/>
          </a:p>
        </p:txBody>
      </p:sp>
      <p:sp>
        <p:nvSpPr>
          <p:cNvPr id="4" name="슬라이드 번호 개체 틀 3"/>
          <p:cNvSpPr>
            <a:spLocks noGrp="1"/>
          </p:cNvSpPr>
          <p:nvPr>
            <p:ph type="sldNum" sz="quarter" idx="5"/>
          </p:nvPr>
        </p:nvSpPr>
        <p:spPr/>
        <p:txBody>
          <a:bodyPr/>
          <a:lstStyle/>
          <a:p>
            <a:fld id="{F35D24E3-481E-E544-823C-6C379C091C73}" type="slidenum">
              <a:rPr lang="en-US" smtClean="0"/>
              <a:pPr/>
              <a:t>43</a:t>
            </a:fld>
            <a:endParaRPr lang="en-US"/>
          </a:p>
        </p:txBody>
      </p:sp>
    </p:spTree>
    <p:extLst>
      <p:ext uri="{BB962C8B-B14F-4D97-AF65-F5344CB8AC3E}">
        <p14:creationId xmlns:p14="http://schemas.microsoft.com/office/powerpoint/2010/main" val="2726894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801688" y="2349500"/>
            <a:ext cx="9085262" cy="1620838"/>
          </a:xfrm>
          <a:prstGeom prst="rect">
            <a:avLst/>
          </a:prstGeom>
        </p:spPr>
        <p:txBody>
          <a:bodyPr/>
          <a:lstStyle/>
          <a:p>
            <a:r>
              <a:rPr lang="ko-KR" altLang="en-US"/>
              <a:t>마스터 제목 스타일 편집</a:t>
            </a:r>
          </a:p>
        </p:txBody>
      </p:sp>
      <p:sp>
        <p:nvSpPr>
          <p:cNvPr id="3" name="부제목 2"/>
          <p:cNvSpPr>
            <a:spLocks noGrp="1"/>
          </p:cNvSpPr>
          <p:nvPr>
            <p:ph type="subTitle" idx="1"/>
          </p:nvPr>
        </p:nvSpPr>
        <p:spPr>
          <a:xfrm>
            <a:off x="1603375" y="4286250"/>
            <a:ext cx="7481888" cy="1931988"/>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a:t>마스터 부제목 스타일 편집</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15478471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39731616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844550" y="4859338"/>
            <a:ext cx="9085263" cy="1501775"/>
          </a:xfrm>
          <a:prstGeom prst="rect">
            <a:avLst/>
          </a:prstGeom>
        </p:spPr>
        <p:txBody>
          <a:bodyPr anchor="t"/>
          <a:lstStyle>
            <a:lvl1pPr algn="l">
              <a:defRPr sz="4000" b="1" cap="all"/>
            </a:lvl1pPr>
          </a:lstStyle>
          <a:p>
            <a:r>
              <a:rPr lang="ko-KR" altLang="en-US"/>
              <a:t>마스터 제목 스타일 편집</a:t>
            </a:r>
          </a:p>
        </p:txBody>
      </p:sp>
      <p:sp>
        <p:nvSpPr>
          <p:cNvPr id="3" name="텍스트 개체 틀 2"/>
          <p:cNvSpPr>
            <a:spLocks noGrp="1"/>
          </p:cNvSpPr>
          <p:nvPr>
            <p:ph type="body" idx="1"/>
          </p:nvPr>
        </p:nvSpPr>
        <p:spPr>
          <a:xfrm>
            <a:off x="844550" y="3205163"/>
            <a:ext cx="9085263" cy="1654175"/>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스타일을 편집합니다</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779842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p>
            <a:r>
              <a:rPr lang="ko-KR" altLang="en-US"/>
              <a:t>마스터 제목 스타일 편집</a:t>
            </a:r>
          </a:p>
        </p:txBody>
      </p:sp>
      <p:sp>
        <p:nvSpPr>
          <p:cNvPr id="3" name="내용 개체 틀 2"/>
          <p:cNvSpPr>
            <a:spLocks noGrp="1"/>
          </p:cNvSpPr>
          <p:nvPr>
            <p:ph sz="half" idx="1"/>
          </p:nvPr>
        </p:nvSpPr>
        <p:spPr>
          <a:xfrm>
            <a:off x="534988" y="1765300"/>
            <a:ext cx="4732337" cy="49911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5419725" y="1765300"/>
            <a:ext cx="4733925" cy="49911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6" name="바닥글 개체 틀 5"/>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7" name="슬라이드 번호 개체 틀 6"/>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1176929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lvl1pPr>
              <a:defRPr/>
            </a:lvl1pPr>
          </a:lstStyle>
          <a:p>
            <a:r>
              <a:rPr lang="ko-KR" altLang="en-US"/>
              <a:t>마스터 제목 스타일 편집</a:t>
            </a:r>
          </a:p>
        </p:txBody>
      </p:sp>
      <p:sp>
        <p:nvSpPr>
          <p:cNvPr id="3" name="텍스트 개체 틀 2"/>
          <p:cNvSpPr>
            <a:spLocks noGrp="1"/>
          </p:cNvSpPr>
          <p:nvPr>
            <p:ph type="body" idx="1"/>
          </p:nvPr>
        </p:nvSpPr>
        <p:spPr>
          <a:xfrm>
            <a:off x="534988" y="1692275"/>
            <a:ext cx="4722812" cy="7064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 name="내용 개체 틀 3"/>
          <p:cNvSpPr>
            <a:spLocks noGrp="1"/>
          </p:cNvSpPr>
          <p:nvPr>
            <p:ph sz="half" idx="2"/>
          </p:nvPr>
        </p:nvSpPr>
        <p:spPr>
          <a:xfrm>
            <a:off x="534988" y="2398713"/>
            <a:ext cx="4722812" cy="4357687"/>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5429250" y="1692275"/>
            <a:ext cx="4724400" cy="7064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6" name="내용 개체 틀 5"/>
          <p:cNvSpPr>
            <a:spLocks noGrp="1"/>
          </p:cNvSpPr>
          <p:nvPr>
            <p:ph sz="quarter" idx="4"/>
          </p:nvPr>
        </p:nvSpPr>
        <p:spPr>
          <a:xfrm>
            <a:off x="5429250" y="2398713"/>
            <a:ext cx="4724400" cy="4357687"/>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8" name="바닥글 개체 틀 7"/>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9" name="슬라이드 번호 개체 틀 8"/>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1501057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p>
            <a:r>
              <a:rPr lang="ko-KR" altLang="en-US"/>
              <a:t>마스터 제목 스타일 편집</a:t>
            </a:r>
          </a:p>
        </p:txBody>
      </p:sp>
      <p:sp>
        <p:nvSpPr>
          <p:cNvPr id="3" name="날짜 개체 틀 2"/>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4" name="바닥글 개체 틀 3"/>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5" name="슬라이드 번호 개체 틀 4"/>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15802709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3" name="바닥글 개체 틀 2"/>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4" name="슬라이드 번호 개체 틀 3"/>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4162427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534988" y="301625"/>
            <a:ext cx="3516312" cy="1281113"/>
          </a:xfrm>
          <a:prstGeom prst="rect">
            <a:avLst/>
          </a:prstGeom>
        </p:spPr>
        <p:txBody>
          <a:bodyPr anchor="b"/>
          <a:lstStyle>
            <a:lvl1pPr algn="l">
              <a:defRPr sz="2000" b="1"/>
            </a:lvl1pPr>
          </a:lstStyle>
          <a:p>
            <a:r>
              <a:rPr lang="ko-KR" altLang="en-US"/>
              <a:t>마스터 제목 스타일 편집</a:t>
            </a:r>
          </a:p>
        </p:txBody>
      </p:sp>
      <p:sp>
        <p:nvSpPr>
          <p:cNvPr id="3" name="내용 개체 틀 2"/>
          <p:cNvSpPr>
            <a:spLocks noGrp="1"/>
          </p:cNvSpPr>
          <p:nvPr>
            <p:ph idx="1"/>
          </p:nvPr>
        </p:nvSpPr>
        <p:spPr>
          <a:xfrm>
            <a:off x="4178300" y="301625"/>
            <a:ext cx="5975350" cy="645477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534988" y="1582738"/>
            <a:ext cx="3516312" cy="51736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6" name="바닥글 개체 틀 5"/>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7" name="슬라이드 번호 개체 틀 6"/>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2816810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2095500" y="5294313"/>
            <a:ext cx="6413500" cy="623887"/>
          </a:xfrm>
          <a:prstGeom prst="rect">
            <a:avLst/>
          </a:prstGeom>
        </p:spPr>
        <p:txBody>
          <a:bodyPr anchor="b"/>
          <a:lstStyle>
            <a:lvl1pPr algn="l">
              <a:defRPr sz="2000" b="1"/>
            </a:lvl1pPr>
          </a:lstStyle>
          <a:p>
            <a:r>
              <a:rPr lang="ko-KR" altLang="en-US"/>
              <a:t>마스터 제목 스타일 편집</a:t>
            </a:r>
          </a:p>
        </p:txBody>
      </p:sp>
      <p:sp>
        <p:nvSpPr>
          <p:cNvPr id="3" name="그림 개체 틀 2"/>
          <p:cNvSpPr>
            <a:spLocks noGrp="1"/>
          </p:cNvSpPr>
          <p:nvPr>
            <p:ph type="pic" idx="1"/>
          </p:nvPr>
        </p:nvSpPr>
        <p:spPr>
          <a:xfrm>
            <a:off x="2095500" y="676275"/>
            <a:ext cx="6413500" cy="45370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2095500" y="5918200"/>
            <a:ext cx="6413500" cy="889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6" name="바닥글 개체 틀 5"/>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7" name="슬라이드 번호 개체 틀 6"/>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3079745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p>
            <a:r>
              <a:rPr lang="ko-KR" altLang="en-US"/>
              <a:t>마스터 제목 스타일 편집</a:t>
            </a:r>
          </a:p>
        </p:txBody>
      </p:sp>
      <p:sp>
        <p:nvSpPr>
          <p:cNvPr id="3" name="세로 텍스트 개체 틀 2"/>
          <p:cNvSpPr>
            <a:spLocks noGrp="1"/>
          </p:cNvSpPr>
          <p:nvPr>
            <p:ph type="body" orient="vert" idx="1"/>
          </p:nvPr>
        </p:nvSpPr>
        <p:spPr>
          <a:xfrm>
            <a:off x="534988" y="1765300"/>
            <a:ext cx="9618662" cy="4991100"/>
          </a:xfrm>
          <a:prstGeom prst="rect">
            <a:avLst/>
          </a:prstGeo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2106310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7750175" y="303213"/>
            <a:ext cx="2403475" cy="6453187"/>
          </a:xfrm>
          <a:prstGeom prst="rect">
            <a:avLst/>
          </a:prstGeo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534988" y="303213"/>
            <a:ext cx="7062787" cy="6453187"/>
          </a:xfrm>
          <a:prstGeom prst="rect">
            <a:avLst/>
          </a:prstGeo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3702905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801688" y="2349500"/>
            <a:ext cx="9085262" cy="1620838"/>
          </a:xfrm>
          <a:prstGeom prst="rect">
            <a:avLst/>
          </a:prstGeom>
        </p:spPr>
        <p:txBody>
          <a:bodyPr/>
          <a:lstStyle/>
          <a:p>
            <a:r>
              <a:rPr lang="ko-KR" altLang="en-US"/>
              <a:t>마스터 제목 스타일 편집</a:t>
            </a:r>
          </a:p>
        </p:txBody>
      </p:sp>
      <p:sp>
        <p:nvSpPr>
          <p:cNvPr id="3" name="부제목 2"/>
          <p:cNvSpPr>
            <a:spLocks noGrp="1"/>
          </p:cNvSpPr>
          <p:nvPr>
            <p:ph type="subTitle" idx="1"/>
          </p:nvPr>
        </p:nvSpPr>
        <p:spPr>
          <a:xfrm>
            <a:off x="1603375" y="4286250"/>
            <a:ext cx="7481888" cy="1931988"/>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a:t>마스터 부제목 스타일 편집</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2972564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33145068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844550" y="4859338"/>
            <a:ext cx="9085263" cy="1501775"/>
          </a:xfrm>
          <a:prstGeom prst="rect">
            <a:avLst/>
          </a:prstGeom>
        </p:spPr>
        <p:txBody>
          <a:bodyPr anchor="t"/>
          <a:lstStyle>
            <a:lvl1pPr algn="l">
              <a:defRPr sz="4000" b="1" cap="all"/>
            </a:lvl1pPr>
          </a:lstStyle>
          <a:p>
            <a:r>
              <a:rPr lang="ko-KR" altLang="en-US"/>
              <a:t>마스터 제목 스타일 편집</a:t>
            </a:r>
          </a:p>
        </p:txBody>
      </p:sp>
      <p:sp>
        <p:nvSpPr>
          <p:cNvPr id="3" name="텍스트 개체 틀 2"/>
          <p:cNvSpPr>
            <a:spLocks noGrp="1"/>
          </p:cNvSpPr>
          <p:nvPr>
            <p:ph type="body" idx="1"/>
          </p:nvPr>
        </p:nvSpPr>
        <p:spPr>
          <a:xfrm>
            <a:off x="844550" y="3205163"/>
            <a:ext cx="9085263" cy="1654175"/>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스타일을 편집합니다</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7062761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p>
            <a:r>
              <a:rPr lang="ko-KR" altLang="en-US"/>
              <a:t>마스터 제목 스타일 편집</a:t>
            </a:r>
          </a:p>
        </p:txBody>
      </p:sp>
      <p:sp>
        <p:nvSpPr>
          <p:cNvPr id="3" name="내용 개체 틀 2"/>
          <p:cNvSpPr>
            <a:spLocks noGrp="1"/>
          </p:cNvSpPr>
          <p:nvPr>
            <p:ph sz="half" idx="1"/>
          </p:nvPr>
        </p:nvSpPr>
        <p:spPr>
          <a:xfrm>
            <a:off x="534988" y="1765300"/>
            <a:ext cx="4732337" cy="49911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5419725" y="1765300"/>
            <a:ext cx="4733925" cy="49911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6" name="바닥글 개체 틀 5"/>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7" name="슬라이드 번호 개체 틀 6"/>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36311798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lvl1pPr>
              <a:defRPr/>
            </a:lvl1pPr>
          </a:lstStyle>
          <a:p>
            <a:r>
              <a:rPr lang="ko-KR" altLang="en-US"/>
              <a:t>마스터 제목 스타일 편집</a:t>
            </a:r>
          </a:p>
        </p:txBody>
      </p:sp>
      <p:sp>
        <p:nvSpPr>
          <p:cNvPr id="3" name="텍스트 개체 틀 2"/>
          <p:cNvSpPr>
            <a:spLocks noGrp="1"/>
          </p:cNvSpPr>
          <p:nvPr>
            <p:ph type="body" idx="1"/>
          </p:nvPr>
        </p:nvSpPr>
        <p:spPr>
          <a:xfrm>
            <a:off x="534988" y="1692275"/>
            <a:ext cx="4722812" cy="7064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 name="내용 개체 틀 3"/>
          <p:cNvSpPr>
            <a:spLocks noGrp="1"/>
          </p:cNvSpPr>
          <p:nvPr>
            <p:ph sz="half" idx="2"/>
          </p:nvPr>
        </p:nvSpPr>
        <p:spPr>
          <a:xfrm>
            <a:off x="534988" y="2398713"/>
            <a:ext cx="4722812" cy="4357687"/>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5429250" y="1692275"/>
            <a:ext cx="4724400" cy="7064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6" name="내용 개체 틀 5"/>
          <p:cNvSpPr>
            <a:spLocks noGrp="1"/>
          </p:cNvSpPr>
          <p:nvPr>
            <p:ph sz="quarter" idx="4"/>
          </p:nvPr>
        </p:nvSpPr>
        <p:spPr>
          <a:xfrm>
            <a:off x="5429250" y="2398713"/>
            <a:ext cx="4724400" cy="4357687"/>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8" name="바닥글 개체 틀 7"/>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9" name="슬라이드 번호 개체 틀 8"/>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4255176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p>
            <a:r>
              <a:rPr lang="ko-KR" altLang="en-US"/>
              <a:t>마스터 제목 스타일 편집</a:t>
            </a:r>
          </a:p>
        </p:txBody>
      </p:sp>
      <p:sp>
        <p:nvSpPr>
          <p:cNvPr id="3" name="날짜 개체 틀 2"/>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4" name="바닥글 개체 틀 3"/>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5" name="슬라이드 번호 개체 틀 4"/>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5958845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3" name="바닥글 개체 틀 2"/>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4" name="슬라이드 번호 개체 틀 3"/>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6441075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534988" y="301625"/>
            <a:ext cx="3516312" cy="1281113"/>
          </a:xfrm>
          <a:prstGeom prst="rect">
            <a:avLst/>
          </a:prstGeom>
        </p:spPr>
        <p:txBody>
          <a:bodyPr anchor="b"/>
          <a:lstStyle>
            <a:lvl1pPr algn="l">
              <a:defRPr sz="2000" b="1"/>
            </a:lvl1pPr>
          </a:lstStyle>
          <a:p>
            <a:r>
              <a:rPr lang="ko-KR" altLang="en-US"/>
              <a:t>마스터 제목 스타일 편집</a:t>
            </a:r>
          </a:p>
        </p:txBody>
      </p:sp>
      <p:sp>
        <p:nvSpPr>
          <p:cNvPr id="3" name="내용 개체 틀 2"/>
          <p:cNvSpPr>
            <a:spLocks noGrp="1"/>
          </p:cNvSpPr>
          <p:nvPr>
            <p:ph idx="1"/>
          </p:nvPr>
        </p:nvSpPr>
        <p:spPr>
          <a:xfrm>
            <a:off x="4178300" y="301625"/>
            <a:ext cx="5975350" cy="645477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534988" y="1582738"/>
            <a:ext cx="3516312" cy="51736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6" name="바닥글 개체 틀 5"/>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7" name="슬라이드 번호 개체 틀 6"/>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15184427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2095500" y="5294313"/>
            <a:ext cx="6413500" cy="623887"/>
          </a:xfrm>
          <a:prstGeom prst="rect">
            <a:avLst/>
          </a:prstGeom>
        </p:spPr>
        <p:txBody>
          <a:bodyPr anchor="b"/>
          <a:lstStyle>
            <a:lvl1pPr algn="l">
              <a:defRPr sz="2000" b="1"/>
            </a:lvl1pPr>
          </a:lstStyle>
          <a:p>
            <a:r>
              <a:rPr lang="ko-KR" altLang="en-US"/>
              <a:t>마스터 제목 스타일 편집</a:t>
            </a:r>
          </a:p>
        </p:txBody>
      </p:sp>
      <p:sp>
        <p:nvSpPr>
          <p:cNvPr id="3" name="그림 개체 틀 2"/>
          <p:cNvSpPr>
            <a:spLocks noGrp="1"/>
          </p:cNvSpPr>
          <p:nvPr>
            <p:ph type="pic" idx="1"/>
          </p:nvPr>
        </p:nvSpPr>
        <p:spPr>
          <a:xfrm>
            <a:off x="2095500" y="676275"/>
            <a:ext cx="6413500" cy="45370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2095500" y="5918200"/>
            <a:ext cx="6413500" cy="889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6" name="바닥글 개체 틀 5"/>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7" name="슬라이드 번호 개체 틀 6"/>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27258072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p>
            <a:r>
              <a:rPr lang="ko-KR" altLang="en-US"/>
              <a:t>마스터 제목 스타일 편집</a:t>
            </a:r>
          </a:p>
        </p:txBody>
      </p:sp>
      <p:sp>
        <p:nvSpPr>
          <p:cNvPr id="3" name="세로 텍스트 개체 틀 2"/>
          <p:cNvSpPr>
            <a:spLocks noGrp="1"/>
          </p:cNvSpPr>
          <p:nvPr>
            <p:ph type="body" orient="vert" idx="1"/>
          </p:nvPr>
        </p:nvSpPr>
        <p:spPr>
          <a:xfrm>
            <a:off x="534988" y="1765300"/>
            <a:ext cx="9618662" cy="4991100"/>
          </a:xfrm>
          <a:prstGeom prst="rect">
            <a:avLst/>
          </a:prstGeo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15348796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7750175" y="303213"/>
            <a:ext cx="2403475" cy="6453187"/>
          </a:xfrm>
          <a:prstGeom prst="rect">
            <a:avLst/>
          </a:prstGeo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534988" y="303213"/>
            <a:ext cx="7062787" cy="6453187"/>
          </a:xfrm>
          <a:prstGeom prst="rect">
            <a:avLst/>
          </a:prstGeo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37808813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801688" y="2349500"/>
            <a:ext cx="9085262" cy="1620838"/>
          </a:xfrm>
          <a:prstGeom prst="rect">
            <a:avLst/>
          </a:prstGeom>
        </p:spPr>
        <p:txBody>
          <a:bodyPr/>
          <a:lstStyle/>
          <a:p>
            <a:r>
              <a:rPr lang="ko-KR" altLang="en-US"/>
              <a:t>마스터 제목 스타일 편집</a:t>
            </a:r>
          </a:p>
        </p:txBody>
      </p:sp>
      <p:sp>
        <p:nvSpPr>
          <p:cNvPr id="3" name="부제목 2"/>
          <p:cNvSpPr>
            <a:spLocks noGrp="1"/>
          </p:cNvSpPr>
          <p:nvPr>
            <p:ph type="subTitle" idx="1"/>
          </p:nvPr>
        </p:nvSpPr>
        <p:spPr>
          <a:xfrm>
            <a:off x="1603375" y="4286250"/>
            <a:ext cx="7481888" cy="1931988"/>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a:t>마스터 부제목 스타일 편집</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26182364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33281208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844550" y="4859338"/>
            <a:ext cx="9085263" cy="1501775"/>
          </a:xfrm>
          <a:prstGeom prst="rect">
            <a:avLst/>
          </a:prstGeom>
        </p:spPr>
        <p:txBody>
          <a:bodyPr anchor="t"/>
          <a:lstStyle>
            <a:lvl1pPr algn="l">
              <a:defRPr sz="4000" b="1" cap="all"/>
            </a:lvl1pPr>
          </a:lstStyle>
          <a:p>
            <a:r>
              <a:rPr lang="ko-KR" altLang="en-US"/>
              <a:t>마스터 제목 스타일 편집</a:t>
            </a:r>
          </a:p>
        </p:txBody>
      </p:sp>
      <p:sp>
        <p:nvSpPr>
          <p:cNvPr id="3" name="텍스트 개체 틀 2"/>
          <p:cNvSpPr>
            <a:spLocks noGrp="1"/>
          </p:cNvSpPr>
          <p:nvPr>
            <p:ph type="body" idx="1"/>
          </p:nvPr>
        </p:nvSpPr>
        <p:spPr>
          <a:xfrm>
            <a:off x="844550" y="3205163"/>
            <a:ext cx="9085263" cy="1654175"/>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스타일을 편집합니다</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22171289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p>
            <a:r>
              <a:rPr lang="ko-KR" altLang="en-US"/>
              <a:t>마스터 제목 스타일 편집</a:t>
            </a:r>
          </a:p>
        </p:txBody>
      </p:sp>
      <p:sp>
        <p:nvSpPr>
          <p:cNvPr id="3" name="내용 개체 틀 2"/>
          <p:cNvSpPr>
            <a:spLocks noGrp="1"/>
          </p:cNvSpPr>
          <p:nvPr>
            <p:ph sz="half" idx="1"/>
          </p:nvPr>
        </p:nvSpPr>
        <p:spPr>
          <a:xfrm>
            <a:off x="534988" y="1765300"/>
            <a:ext cx="4732337" cy="49911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5419725" y="1765300"/>
            <a:ext cx="4733925" cy="49911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6" name="바닥글 개체 틀 5"/>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7" name="슬라이드 번호 개체 틀 6"/>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32775975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lvl1pPr>
              <a:defRPr/>
            </a:lvl1pPr>
          </a:lstStyle>
          <a:p>
            <a:r>
              <a:rPr lang="ko-KR" altLang="en-US"/>
              <a:t>마스터 제목 스타일 편집</a:t>
            </a:r>
          </a:p>
        </p:txBody>
      </p:sp>
      <p:sp>
        <p:nvSpPr>
          <p:cNvPr id="3" name="텍스트 개체 틀 2"/>
          <p:cNvSpPr>
            <a:spLocks noGrp="1"/>
          </p:cNvSpPr>
          <p:nvPr>
            <p:ph type="body" idx="1"/>
          </p:nvPr>
        </p:nvSpPr>
        <p:spPr>
          <a:xfrm>
            <a:off x="534988" y="1692275"/>
            <a:ext cx="4722812" cy="7064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 name="내용 개체 틀 3"/>
          <p:cNvSpPr>
            <a:spLocks noGrp="1"/>
          </p:cNvSpPr>
          <p:nvPr>
            <p:ph sz="half" idx="2"/>
          </p:nvPr>
        </p:nvSpPr>
        <p:spPr>
          <a:xfrm>
            <a:off x="534988" y="2398713"/>
            <a:ext cx="4722812" cy="4357687"/>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5429250" y="1692275"/>
            <a:ext cx="4724400" cy="7064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6" name="내용 개체 틀 5"/>
          <p:cNvSpPr>
            <a:spLocks noGrp="1"/>
          </p:cNvSpPr>
          <p:nvPr>
            <p:ph sz="quarter" idx="4"/>
          </p:nvPr>
        </p:nvSpPr>
        <p:spPr>
          <a:xfrm>
            <a:off x="5429250" y="2398713"/>
            <a:ext cx="4724400" cy="4357687"/>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8" name="바닥글 개체 틀 7"/>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9" name="슬라이드 번호 개체 틀 8"/>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27168020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p>
            <a:r>
              <a:rPr lang="ko-KR" altLang="en-US"/>
              <a:t>마스터 제목 스타일 편집</a:t>
            </a:r>
          </a:p>
        </p:txBody>
      </p:sp>
      <p:sp>
        <p:nvSpPr>
          <p:cNvPr id="3" name="날짜 개체 틀 2"/>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4" name="바닥글 개체 틀 3"/>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5" name="슬라이드 번호 개체 틀 4"/>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178761249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3" name="바닥글 개체 틀 2"/>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4" name="슬라이드 번호 개체 틀 3"/>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18312200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534988" y="301625"/>
            <a:ext cx="3516312" cy="1281113"/>
          </a:xfrm>
          <a:prstGeom prst="rect">
            <a:avLst/>
          </a:prstGeom>
        </p:spPr>
        <p:txBody>
          <a:bodyPr anchor="b"/>
          <a:lstStyle>
            <a:lvl1pPr algn="l">
              <a:defRPr sz="2000" b="1"/>
            </a:lvl1pPr>
          </a:lstStyle>
          <a:p>
            <a:r>
              <a:rPr lang="ko-KR" altLang="en-US"/>
              <a:t>마스터 제목 스타일 편집</a:t>
            </a:r>
          </a:p>
        </p:txBody>
      </p:sp>
      <p:sp>
        <p:nvSpPr>
          <p:cNvPr id="3" name="내용 개체 틀 2"/>
          <p:cNvSpPr>
            <a:spLocks noGrp="1"/>
          </p:cNvSpPr>
          <p:nvPr>
            <p:ph idx="1"/>
          </p:nvPr>
        </p:nvSpPr>
        <p:spPr>
          <a:xfrm>
            <a:off x="4178300" y="301625"/>
            <a:ext cx="5975350" cy="645477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534988" y="1582738"/>
            <a:ext cx="3516312" cy="51736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6" name="바닥글 개체 틀 5"/>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7" name="슬라이드 번호 개체 틀 6"/>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13917732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2095500" y="5294313"/>
            <a:ext cx="6413500" cy="623887"/>
          </a:xfrm>
          <a:prstGeom prst="rect">
            <a:avLst/>
          </a:prstGeom>
        </p:spPr>
        <p:txBody>
          <a:bodyPr anchor="b"/>
          <a:lstStyle>
            <a:lvl1pPr algn="l">
              <a:defRPr sz="2000" b="1"/>
            </a:lvl1pPr>
          </a:lstStyle>
          <a:p>
            <a:r>
              <a:rPr lang="ko-KR" altLang="en-US"/>
              <a:t>마스터 제목 스타일 편집</a:t>
            </a:r>
          </a:p>
        </p:txBody>
      </p:sp>
      <p:sp>
        <p:nvSpPr>
          <p:cNvPr id="3" name="그림 개체 틀 2"/>
          <p:cNvSpPr>
            <a:spLocks noGrp="1"/>
          </p:cNvSpPr>
          <p:nvPr>
            <p:ph type="pic" idx="1"/>
          </p:nvPr>
        </p:nvSpPr>
        <p:spPr>
          <a:xfrm>
            <a:off x="2095500" y="676275"/>
            <a:ext cx="6413500" cy="45370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2095500" y="5918200"/>
            <a:ext cx="6413500" cy="889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6" name="바닥글 개체 틀 5"/>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7" name="슬라이드 번호 개체 틀 6"/>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40177749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p>
            <a:r>
              <a:rPr lang="ko-KR" altLang="en-US"/>
              <a:t>마스터 제목 스타일 편집</a:t>
            </a:r>
          </a:p>
        </p:txBody>
      </p:sp>
      <p:sp>
        <p:nvSpPr>
          <p:cNvPr id="3" name="세로 텍스트 개체 틀 2"/>
          <p:cNvSpPr>
            <a:spLocks noGrp="1"/>
          </p:cNvSpPr>
          <p:nvPr>
            <p:ph type="body" orient="vert" idx="1"/>
          </p:nvPr>
        </p:nvSpPr>
        <p:spPr>
          <a:xfrm>
            <a:off x="534988" y="1765300"/>
            <a:ext cx="9618662" cy="4991100"/>
          </a:xfrm>
          <a:prstGeom prst="rect">
            <a:avLst/>
          </a:prstGeo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11381587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7750175" y="303213"/>
            <a:ext cx="2403475" cy="6453187"/>
          </a:xfrm>
          <a:prstGeom prst="rect">
            <a:avLst/>
          </a:prstGeo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534988" y="303213"/>
            <a:ext cx="7062787" cy="6453187"/>
          </a:xfrm>
          <a:prstGeom prst="rect">
            <a:avLst/>
          </a:prstGeo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88D9202F-3C1E-4867-83CA-B23BF097EFEC}"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A1FA4E59-5B2C-4330-BFCD-EA62CA5CA467}" type="slidenum">
              <a:rPr lang="ko-KR" altLang="en-US" smtClean="0"/>
              <a:pPr/>
              <a:t>‹#›</a:t>
            </a:fld>
            <a:endParaRPr lang="ko-KR" altLang="en-US"/>
          </a:p>
        </p:txBody>
      </p:sp>
    </p:spTree>
    <p:extLst>
      <p:ext uri="{BB962C8B-B14F-4D97-AF65-F5344CB8AC3E}">
        <p14:creationId xmlns:p14="http://schemas.microsoft.com/office/powerpoint/2010/main" val="2060687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801688" y="2349500"/>
            <a:ext cx="9085262" cy="1620838"/>
          </a:xfrm>
          <a:prstGeom prst="rect">
            <a:avLst/>
          </a:prstGeom>
        </p:spPr>
        <p:txBody>
          <a:bodyPr/>
          <a:lstStyle/>
          <a:p>
            <a:r>
              <a:rPr lang="ko-KR" altLang="en-US"/>
              <a:t>마스터 제목 스타일 편집</a:t>
            </a:r>
          </a:p>
        </p:txBody>
      </p:sp>
      <p:sp>
        <p:nvSpPr>
          <p:cNvPr id="3" name="부제목 2"/>
          <p:cNvSpPr>
            <a:spLocks noGrp="1"/>
          </p:cNvSpPr>
          <p:nvPr>
            <p:ph type="subTitle" idx="1"/>
          </p:nvPr>
        </p:nvSpPr>
        <p:spPr>
          <a:xfrm>
            <a:off x="1603375" y="4286250"/>
            <a:ext cx="7481888" cy="1931988"/>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a:t>마스터 부제목 스타일 편집</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415D54FA-0273-4245-B16F-7C075655F07D}"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B400AD7F-B22E-412C-A5C3-89FB352C5FA0}" type="slidenum">
              <a:rPr lang="ko-KR" altLang="en-US" smtClean="0"/>
              <a:pPr/>
              <a:t>‹#›</a:t>
            </a:fld>
            <a:endParaRPr lang="ko-KR" altLang="en-US"/>
          </a:p>
        </p:txBody>
      </p:sp>
    </p:spTree>
    <p:extLst>
      <p:ext uri="{BB962C8B-B14F-4D97-AF65-F5344CB8AC3E}">
        <p14:creationId xmlns:p14="http://schemas.microsoft.com/office/powerpoint/2010/main" val="8719186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p>
            <a:r>
              <a:rPr lang="ko-KR" altLang="en-US"/>
              <a:t>마스터 제목 스타일 편집</a:t>
            </a:r>
          </a:p>
        </p:txBody>
      </p:sp>
      <p:sp>
        <p:nvSpPr>
          <p:cNvPr id="3" name="내용 개체 틀 2"/>
          <p:cNvSpPr>
            <a:spLocks noGrp="1"/>
          </p:cNvSpPr>
          <p:nvPr>
            <p:ph idx="1"/>
          </p:nvPr>
        </p:nvSpPr>
        <p:spPr>
          <a:xfrm>
            <a:off x="534988" y="1765300"/>
            <a:ext cx="9618662" cy="4991100"/>
          </a:xfrm>
          <a:prstGeom prst="rect">
            <a:avLst/>
          </a:prstGeo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415D54FA-0273-4245-B16F-7C075655F07D}"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B400AD7F-B22E-412C-A5C3-89FB352C5FA0}" type="slidenum">
              <a:rPr lang="ko-KR" altLang="en-US" smtClean="0"/>
              <a:pPr/>
              <a:t>‹#›</a:t>
            </a:fld>
            <a:endParaRPr lang="ko-KR" altLang="en-US"/>
          </a:p>
        </p:txBody>
      </p:sp>
    </p:spTree>
    <p:extLst>
      <p:ext uri="{BB962C8B-B14F-4D97-AF65-F5344CB8AC3E}">
        <p14:creationId xmlns:p14="http://schemas.microsoft.com/office/powerpoint/2010/main" val="281168548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844550" y="4859338"/>
            <a:ext cx="9085263" cy="1501775"/>
          </a:xfrm>
          <a:prstGeom prst="rect">
            <a:avLst/>
          </a:prstGeom>
        </p:spPr>
        <p:txBody>
          <a:bodyPr anchor="t"/>
          <a:lstStyle>
            <a:lvl1pPr algn="l">
              <a:defRPr sz="4000" b="1" cap="all"/>
            </a:lvl1pPr>
          </a:lstStyle>
          <a:p>
            <a:r>
              <a:rPr lang="ko-KR" altLang="en-US"/>
              <a:t>마스터 제목 스타일 편집</a:t>
            </a:r>
          </a:p>
        </p:txBody>
      </p:sp>
      <p:sp>
        <p:nvSpPr>
          <p:cNvPr id="3" name="텍스트 개체 틀 2"/>
          <p:cNvSpPr>
            <a:spLocks noGrp="1"/>
          </p:cNvSpPr>
          <p:nvPr>
            <p:ph type="body" idx="1"/>
          </p:nvPr>
        </p:nvSpPr>
        <p:spPr>
          <a:xfrm>
            <a:off x="844550" y="3205163"/>
            <a:ext cx="9085263" cy="1654175"/>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스타일을 편집합니다</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415D54FA-0273-4245-B16F-7C075655F07D}"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B400AD7F-B22E-412C-A5C3-89FB352C5FA0}" type="slidenum">
              <a:rPr lang="ko-KR" altLang="en-US" smtClean="0"/>
              <a:pPr/>
              <a:t>‹#›</a:t>
            </a:fld>
            <a:endParaRPr lang="ko-KR" altLang="en-US"/>
          </a:p>
        </p:txBody>
      </p:sp>
    </p:spTree>
    <p:extLst>
      <p:ext uri="{BB962C8B-B14F-4D97-AF65-F5344CB8AC3E}">
        <p14:creationId xmlns:p14="http://schemas.microsoft.com/office/powerpoint/2010/main" val="31202310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p>
            <a:r>
              <a:rPr lang="ko-KR" altLang="en-US"/>
              <a:t>마스터 제목 스타일 편집</a:t>
            </a:r>
          </a:p>
        </p:txBody>
      </p:sp>
      <p:sp>
        <p:nvSpPr>
          <p:cNvPr id="3" name="내용 개체 틀 2"/>
          <p:cNvSpPr>
            <a:spLocks noGrp="1"/>
          </p:cNvSpPr>
          <p:nvPr>
            <p:ph sz="half" idx="1"/>
          </p:nvPr>
        </p:nvSpPr>
        <p:spPr>
          <a:xfrm>
            <a:off x="534988" y="1765300"/>
            <a:ext cx="4732337" cy="49911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5419725" y="1765300"/>
            <a:ext cx="4733925" cy="49911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p:cNvSpPr>
            <a:spLocks noGrp="1"/>
          </p:cNvSpPr>
          <p:nvPr>
            <p:ph type="dt" sz="half" idx="10"/>
          </p:nvPr>
        </p:nvSpPr>
        <p:spPr>
          <a:xfrm>
            <a:off x="534988" y="7010400"/>
            <a:ext cx="2493962" cy="401638"/>
          </a:xfrm>
          <a:prstGeom prst="rect">
            <a:avLst/>
          </a:prstGeom>
        </p:spPr>
        <p:txBody>
          <a:bodyPr/>
          <a:lstStyle/>
          <a:p>
            <a:fld id="{415D54FA-0273-4245-B16F-7C075655F07D}" type="datetimeFigureOut">
              <a:rPr lang="ko-KR" altLang="en-US" smtClean="0"/>
              <a:pPr/>
              <a:t>2022-01-06</a:t>
            </a:fld>
            <a:endParaRPr lang="ko-KR" altLang="en-US"/>
          </a:p>
        </p:txBody>
      </p:sp>
      <p:sp>
        <p:nvSpPr>
          <p:cNvPr id="6" name="바닥글 개체 틀 5"/>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7" name="슬라이드 번호 개체 틀 6"/>
          <p:cNvSpPr>
            <a:spLocks noGrp="1"/>
          </p:cNvSpPr>
          <p:nvPr>
            <p:ph type="sldNum" sz="quarter" idx="12"/>
          </p:nvPr>
        </p:nvSpPr>
        <p:spPr>
          <a:xfrm>
            <a:off x="7659688" y="7010400"/>
            <a:ext cx="2493962" cy="401638"/>
          </a:xfrm>
          <a:prstGeom prst="rect">
            <a:avLst/>
          </a:prstGeom>
        </p:spPr>
        <p:txBody>
          <a:bodyPr/>
          <a:lstStyle/>
          <a:p>
            <a:fld id="{B400AD7F-B22E-412C-A5C3-89FB352C5FA0}" type="slidenum">
              <a:rPr lang="ko-KR" altLang="en-US" smtClean="0"/>
              <a:pPr/>
              <a:t>‹#›</a:t>
            </a:fld>
            <a:endParaRPr lang="ko-KR" altLang="en-US"/>
          </a:p>
        </p:txBody>
      </p:sp>
    </p:spTree>
    <p:extLst>
      <p:ext uri="{BB962C8B-B14F-4D97-AF65-F5344CB8AC3E}">
        <p14:creationId xmlns:p14="http://schemas.microsoft.com/office/powerpoint/2010/main" val="59356720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lvl1pPr>
              <a:defRPr/>
            </a:lvl1pPr>
          </a:lstStyle>
          <a:p>
            <a:r>
              <a:rPr lang="ko-KR" altLang="en-US"/>
              <a:t>마스터 제목 스타일 편집</a:t>
            </a:r>
          </a:p>
        </p:txBody>
      </p:sp>
      <p:sp>
        <p:nvSpPr>
          <p:cNvPr id="3" name="텍스트 개체 틀 2"/>
          <p:cNvSpPr>
            <a:spLocks noGrp="1"/>
          </p:cNvSpPr>
          <p:nvPr>
            <p:ph type="body" idx="1"/>
          </p:nvPr>
        </p:nvSpPr>
        <p:spPr>
          <a:xfrm>
            <a:off x="534988" y="1692275"/>
            <a:ext cx="4722812" cy="7064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 name="내용 개체 틀 3"/>
          <p:cNvSpPr>
            <a:spLocks noGrp="1"/>
          </p:cNvSpPr>
          <p:nvPr>
            <p:ph sz="half" idx="2"/>
          </p:nvPr>
        </p:nvSpPr>
        <p:spPr>
          <a:xfrm>
            <a:off x="534988" y="2398713"/>
            <a:ext cx="4722812" cy="4357687"/>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5429250" y="1692275"/>
            <a:ext cx="4724400" cy="7064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6" name="내용 개체 틀 5"/>
          <p:cNvSpPr>
            <a:spLocks noGrp="1"/>
          </p:cNvSpPr>
          <p:nvPr>
            <p:ph sz="quarter" idx="4"/>
          </p:nvPr>
        </p:nvSpPr>
        <p:spPr>
          <a:xfrm>
            <a:off x="5429250" y="2398713"/>
            <a:ext cx="4724400" cy="4357687"/>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p:cNvSpPr>
            <a:spLocks noGrp="1"/>
          </p:cNvSpPr>
          <p:nvPr>
            <p:ph type="dt" sz="half" idx="10"/>
          </p:nvPr>
        </p:nvSpPr>
        <p:spPr>
          <a:xfrm>
            <a:off x="534988" y="7010400"/>
            <a:ext cx="2493962" cy="401638"/>
          </a:xfrm>
          <a:prstGeom prst="rect">
            <a:avLst/>
          </a:prstGeom>
        </p:spPr>
        <p:txBody>
          <a:bodyPr/>
          <a:lstStyle/>
          <a:p>
            <a:fld id="{415D54FA-0273-4245-B16F-7C075655F07D}" type="datetimeFigureOut">
              <a:rPr lang="ko-KR" altLang="en-US" smtClean="0"/>
              <a:pPr/>
              <a:t>2022-01-06</a:t>
            </a:fld>
            <a:endParaRPr lang="ko-KR" altLang="en-US"/>
          </a:p>
        </p:txBody>
      </p:sp>
      <p:sp>
        <p:nvSpPr>
          <p:cNvPr id="8" name="바닥글 개체 틀 7"/>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9" name="슬라이드 번호 개체 틀 8"/>
          <p:cNvSpPr>
            <a:spLocks noGrp="1"/>
          </p:cNvSpPr>
          <p:nvPr>
            <p:ph type="sldNum" sz="quarter" idx="12"/>
          </p:nvPr>
        </p:nvSpPr>
        <p:spPr>
          <a:xfrm>
            <a:off x="7659688" y="7010400"/>
            <a:ext cx="2493962" cy="401638"/>
          </a:xfrm>
          <a:prstGeom prst="rect">
            <a:avLst/>
          </a:prstGeom>
        </p:spPr>
        <p:txBody>
          <a:bodyPr/>
          <a:lstStyle/>
          <a:p>
            <a:fld id="{B400AD7F-B22E-412C-A5C3-89FB352C5FA0}" type="slidenum">
              <a:rPr lang="ko-KR" altLang="en-US" smtClean="0"/>
              <a:pPr/>
              <a:t>‹#›</a:t>
            </a:fld>
            <a:endParaRPr lang="ko-KR" altLang="en-US"/>
          </a:p>
        </p:txBody>
      </p:sp>
    </p:spTree>
    <p:extLst>
      <p:ext uri="{BB962C8B-B14F-4D97-AF65-F5344CB8AC3E}">
        <p14:creationId xmlns:p14="http://schemas.microsoft.com/office/powerpoint/2010/main" val="287099722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p>
            <a:r>
              <a:rPr lang="ko-KR" altLang="en-US"/>
              <a:t>마스터 제목 스타일 편집</a:t>
            </a:r>
          </a:p>
        </p:txBody>
      </p:sp>
      <p:sp>
        <p:nvSpPr>
          <p:cNvPr id="3" name="날짜 개체 틀 2"/>
          <p:cNvSpPr>
            <a:spLocks noGrp="1"/>
          </p:cNvSpPr>
          <p:nvPr>
            <p:ph type="dt" sz="half" idx="10"/>
          </p:nvPr>
        </p:nvSpPr>
        <p:spPr>
          <a:xfrm>
            <a:off x="534988" y="7010400"/>
            <a:ext cx="2493962" cy="401638"/>
          </a:xfrm>
          <a:prstGeom prst="rect">
            <a:avLst/>
          </a:prstGeom>
        </p:spPr>
        <p:txBody>
          <a:bodyPr/>
          <a:lstStyle/>
          <a:p>
            <a:fld id="{415D54FA-0273-4245-B16F-7C075655F07D}" type="datetimeFigureOut">
              <a:rPr lang="ko-KR" altLang="en-US" smtClean="0"/>
              <a:pPr/>
              <a:t>2022-01-06</a:t>
            </a:fld>
            <a:endParaRPr lang="ko-KR" altLang="en-US"/>
          </a:p>
        </p:txBody>
      </p:sp>
      <p:sp>
        <p:nvSpPr>
          <p:cNvPr id="4" name="바닥글 개체 틀 3"/>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5" name="슬라이드 번호 개체 틀 4"/>
          <p:cNvSpPr>
            <a:spLocks noGrp="1"/>
          </p:cNvSpPr>
          <p:nvPr>
            <p:ph type="sldNum" sz="quarter" idx="12"/>
          </p:nvPr>
        </p:nvSpPr>
        <p:spPr>
          <a:xfrm>
            <a:off x="7659688" y="7010400"/>
            <a:ext cx="2493962" cy="401638"/>
          </a:xfrm>
          <a:prstGeom prst="rect">
            <a:avLst/>
          </a:prstGeom>
        </p:spPr>
        <p:txBody>
          <a:bodyPr/>
          <a:lstStyle/>
          <a:p>
            <a:fld id="{B400AD7F-B22E-412C-A5C3-89FB352C5FA0}" type="slidenum">
              <a:rPr lang="ko-KR" altLang="en-US" smtClean="0"/>
              <a:pPr/>
              <a:t>‹#›</a:t>
            </a:fld>
            <a:endParaRPr lang="ko-KR" altLang="en-US"/>
          </a:p>
        </p:txBody>
      </p:sp>
    </p:spTree>
    <p:extLst>
      <p:ext uri="{BB962C8B-B14F-4D97-AF65-F5344CB8AC3E}">
        <p14:creationId xmlns:p14="http://schemas.microsoft.com/office/powerpoint/2010/main" val="90114176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a:xfrm>
            <a:off x="534988" y="7010400"/>
            <a:ext cx="2493962" cy="401638"/>
          </a:xfrm>
          <a:prstGeom prst="rect">
            <a:avLst/>
          </a:prstGeom>
        </p:spPr>
        <p:txBody>
          <a:bodyPr/>
          <a:lstStyle/>
          <a:p>
            <a:fld id="{415D54FA-0273-4245-B16F-7C075655F07D}" type="datetimeFigureOut">
              <a:rPr lang="ko-KR" altLang="en-US" smtClean="0"/>
              <a:pPr/>
              <a:t>2022-01-06</a:t>
            </a:fld>
            <a:endParaRPr lang="ko-KR" altLang="en-US"/>
          </a:p>
        </p:txBody>
      </p:sp>
      <p:sp>
        <p:nvSpPr>
          <p:cNvPr id="3" name="바닥글 개체 틀 2"/>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4" name="슬라이드 번호 개체 틀 3"/>
          <p:cNvSpPr>
            <a:spLocks noGrp="1"/>
          </p:cNvSpPr>
          <p:nvPr>
            <p:ph type="sldNum" sz="quarter" idx="12"/>
          </p:nvPr>
        </p:nvSpPr>
        <p:spPr>
          <a:xfrm>
            <a:off x="7659688" y="7010400"/>
            <a:ext cx="2493962" cy="401638"/>
          </a:xfrm>
          <a:prstGeom prst="rect">
            <a:avLst/>
          </a:prstGeom>
        </p:spPr>
        <p:txBody>
          <a:bodyPr/>
          <a:lstStyle/>
          <a:p>
            <a:fld id="{B400AD7F-B22E-412C-A5C3-89FB352C5FA0}" type="slidenum">
              <a:rPr lang="ko-KR" altLang="en-US" smtClean="0"/>
              <a:pPr/>
              <a:t>‹#›</a:t>
            </a:fld>
            <a:endParaRPr lang="ko-KR" altLang="en-US"/>
          </a:p>
        </p:txBody>
      </p:sp>
    </p:spTree>
    <p:extLst>
      <p:ext uri="{BB962C8B-B14F-4D97-AF65-F5344CB8AC3E}">
        <p14:creationId xmlns:p14="http://schemas.microsoft.com/office/powerpoint/2010/main" val="86488191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534988" y="301625"/>
            <a:ext cx="3516312" cy="1281113"/>
          </a:xfrm>
          <a:prstGeom prst="rect">
            <a:avLst/>
          </a:prstGeom>
        </p:spPr>
        <p:txBody>
          <a:bodyPr anchor="b"/>
          <a:lstStyle>
            <a:lvl1pPr algn="l">
              <a:defRPr sz="2000" b="1"/>
            </a:lvl1pPr>
          </a:lstStyle>
          <a:p>
            <a:r>
              <a:rPr lang="ko-KR" altLang="en-US"/>
              <a:t>마스터 제목 스타일 편집</a:t>
            </a:r>
          </a:p>
        </p:txBody>
      </p:sp>
      <p:sp>
        <p:nvSpPr>
          <p:cNvPr id="3" name="내용 개체 틀 2"/>
          <p:cNvSpPr>
            <a:spLocks noGrp="1"/>
          </p:cNvSpPr>
          <p:nvPr>
            <p:ph idx="1"/>
          </p:nvPr>
        </p:nvSpPr>
        <p:spPr>
          <a:xfrm>
            <a:off x="4178300" y="301625"/>
            <a:ext cx="5975350" cy="645477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534988" y="1582738"/>
            <a:ext cx="3516312" cy="51736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a:xfrm>
            <a:off x="534988" y="7010400"/>
            <a:ext cx="2493962" cy="401638"/>
          </a:xfrm>
          <a:prstGeom prst="rect">
            <a:avLst/>
          </a:prstGeom>
        </p:spPr>
        <p:txBody>
          <a:bodyPr/>
          <a:lstStyle/>
          <a:p>
            <a:fld id="{415D54FA-0273-4245-B16F-7C075655F07D}" type="datetimeFigureOut">
              <a:rPr lang="ko-KR" altLang="en-US" smtClean="0"/>
              <a:pPr/>
              <a:t>2022-01-06</a:t>
            </a:fld>
            <a:endParaRPr lang="ko-KR" altLang="en-US"/>
          </a:p>
        </p:txBody>
      </p:sp>
      <p:sp>
        <p:nvSpPr>
          <p:cNvPr id="6" name="바닥글 개체 틀 5"/>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7" name="슬라이드 번호 개체 틀 6"/>
          <p:cNvSpPr>
            <a:spLocks noGrp="1"/>
          </p:cNvSpPr>
          <p:nvPr>
            <p:ph type="sldNum" sz="quarter" idx="12"/>
          </p:nvPr>
        </p:nvSpPr>
        <p:spPr>
          <a:xfrm>
            <a:off x="7659688" y="7010400"/>
            <a:ext cx="2493962" cy="401638"/>
          </a:xfrm>
          <a:prstGeom prst="rect">
            <a:avLst/>
          </a:prstGeom>
        </p:spPr>
        <p:txBody>
          <a:bodyPr/>
          <a:lstStyle/>
          <a:p>
            <a:fld id="{B400AD7F-B22E-412C-A5C3-89FB352C5FA0}" type="slidenum">
              <a:rPr lang="ko-KR" altLang="en-US" smtClean="0"/>
              <a:pPr/>
              <a:t>‹#›</a:t>
            </a:fld>
            <a:endParaRPr lang="ko-KR" altLang="en-US"/>
          </a:p>
        </p:txBody>
      </p:sp>
    </p:spTree>
    <p:extLst>
      <p:ext uri="{BB962C8B-B14F-4D97-AF65-F5344CB8AC3E}">
        <p14:creationId xmlns:p14="http://schemas.microsoft.com/office/powerpoint/2010/main" val="230109592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2095500" y="5294313"/>
            <a:ext cx="6413500" cy="623887"/>
          </a:xfrm>
          <a:prstGeom prst="rect">
            <a:avLst/>
          </a:prstGeom>
        </p:spPr>
        <p:txBody>
          <a:bodyPr anchor="b"/>
          <a:lstStyle>
            <a:lvl1pPr algn="l">
              <a:defRPr sz="2000" b="1"/>
            </a:lvl1pPr>
          </a:lstStyle>
          <a:p>
            <a:r>
              <a:rPr lang="ko-KR" altLang="en-US"/>
              <a:t>마스터 제목 스타일 편집</a:t>
            </a:r>
          </a:p>
        </p:txBody>
      </p:sp>
      <p:sp>
        <p:nvSpPr>
          <p:cNvPr id="3" name="그림 개체 틀 2"/>
          <p:cNvSpPr>
            <a:spLocks noGrp="1"/>
          </p:cNvSpPr>
          <p:nvPr>
            <p:ph type="pic" idx="1"/>
          </p:nvPr>
        </p:nvSpPr>
        <p:spPr>
          <a:xfrm>
            <a:off x="2095500" y="676275"/>
            <a:ext cx="6413500" cy="45370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2095500" y="5918200"/>
            <a:ext cx="6413500" cy="889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a:xfrm>
            <a:off x="534988" y="7010400"/>
            <a:ext cx="2493962" cy="401638"/>
          </a:xfrm>
          <a:prstGeom prst="rect">
            <a:avLst/>
          </a:prstGeom>
        </p:spPr>
        <p:txBody>
          <a:bodyPr/>
          <a:lstStyle/>
          <a:p>
            <a:fld id="{415D54FA-0273-4245-B16F-7C075655F07D}" type="datetimeFigureOut">
              <a:rPr lang="ko-KR" altLang="en-US" smtClean="0"/>
              <a:pPr/>
              <a:t>2022-01-06</a:t>
            </a:fld>
            <a:endParaRPr lang="ko-KR" altLang="en-US"/>
          </a:p>
        </p:txBody>
      </p:sp>
      <p:sp>
        <p:nvSpPr>
          <p:cNvPr id="6" name="바닥글 개체 틀 5"/>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7" name="슬라이드 번호 개체 틀 6"/>
          <p:cNvSpPr>
            <a:spLocks noGrp="1"/>
          </p:cNvSpPr>
          <p:nvPr>
            <p:ph type="sldNum" sz="quarter" idx="12"/>
          </p:nvPr>
        </p:nvSpPr>
        <p:spPr>
          <a:xfrm>
            <a:off x="7659688" y="7010400"/>
            <a:ext cx="2493962" cy="401638"/>
          </a:xfrm>
          <a:prstGeom prst="rect">
            <a:avLst/>
          </a:prstGeom>
        </p:spPr>
        <p:txBody>
          <a:bodyPr/>
          <a:lstStyle/>
          <a:p>
            <a:fld id="{B400AD7F-B22E-412C-A5C3-89FB352C5FA0}" type="slidenum">
              <a:rPr lang="ko-KR" altLang="en-US" smtClean="0"/>
              <a:pPr/>
              <a:t>‹#›</a:t>
            </a:fld>
            <a:endParaRPr lang="ko-KR" altLang="en-US"/>
          </a:p>
        </p:txBody>
      </p:sp>
    </p:spTree>
    <p:extLst>
      <p:ext uri="{BB962C8B-B14F-4D97-AF65-F5344CB8AC3E}">
        <p14:creationId xmlns:p14="http://schemas.microsoft.com/office/powerpoint/2010/main" val="212854397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a:xfrm>
            <a:off x="534988" y="303213"/>
            <a:ext cx="9618662" cy="1260475"/>
          </a:xfrm>
          <a:prstGeom prst="rect">
            <a:avLst/>
          </a:prstGeom>
        </p:spPr>
        <p:txBody>
          <a:bodyPr/>
          <a:lstStyle/>
          <a:p>
            <a:r>
              <a:rPr lang="ko-KR" altLang="en-US"/>
              <a:t>마스터 제목 스타일 편집</a:t>
            </a:r>
          </a:p>
        </p:txBody>
      </p:sp>
      <p:sp>
        <p:nvSpPr>
          <p:cNvPr id="3" name="세로 텍스트 개체 틀 2"/>
          <p:cNvSpPr>
            <a:spLocks noGrp="1"/>
          </p:cNvSpPr>
          <p:nvPr>
            <p:ph type="body" orient="vert" idx="1"/>
          </p:nvPr>
        </p:nvSpPr>
        <p:spPr>
          <a:xfrm>
            <a:off x="534988" y="1765300"/>
            <a:ext cx="9618662" cy="4991100"/>
          </a:xfrm>
          <a:prstGeom prst="rect">
            <a:avLst/>
          </a:prstGeo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415D54FA-0273-4245-B16F-7C075655F07D}"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B400AD7F-B22E-412C-A5C3-89FB352C5FA0}" type="slidenum">
              <a:rPr lang="ko-KR" altLang="en-US" smtClean="0"/>
              <a:pPr/>
              <a:t>‹#›</a:t>
            </a:fld>
            <a:endParaRPr lang="ko-KR" altLang="en-US"/>
          </a:p>
        </p:txBody>
      </p:sp>
    </p:spTree>
    <p:extLst>
      <p:ext uri="{BB962C8B-B14F-4D97-AF65-F5344CB8AC3E}">
        <p14:creationId xmlns:p14="http://schemas.microsoft.com/office/powerpoint/2010/main" val="406838358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7750175" y="303213"/>
            <a:ext cx="2403475" cy="6453187"/>
          </a:xfrm>
          <a:prstGeom prst="rect">
            <a:avLst/>
          </a:prstGeo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534988" y="303213"/>
            <a:ext cx="7062787" cy="6453187"/>
          </a:xfrm>
          <a:prstGeom prst="rect">
            <a:avLst/>
          </a:prstGeo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a:xfrm>
            <a:off x="534988" y="7010400"/>
            <a:ext cx="2493962" cy="401638"/>
          </a:xfrm>
          <a:prstGeom prst="rect">
            <a:avLst/>
          </a:prstGeom>
        </p:spPr>
        <p:txBody>
          <a:bodyPr/>
          <a:lstStyle/>
          <a:p>
            <a:fld id="{415D54FA-0273-4245-B16F-7C075655F07D}" type="datetimeFigureOut">
              <a:rPr lang="ko-KR" altLang="en-US" smtClean="0"/>
              <a:pPr/>
              <a:t>2022-01-06</a:t>
            </a:fld>
            <a:endParaRPr lang="ko-KR" altLang="en-US"/>
          </a:p>
        </p:txBody>
      </p:sp>
      <p:sp>
        <p:nvSpPr>
          <p:cNvPr id="5" name="바닥글 개체 틀 4"/>
          <p:cNvSpPr>
            <a:spLocks noGrp="1"/>
          </p:cNvSpPr>
          <p:nvPr>
            <p:ph type="ftr" sz="quarter" idx="11"/>
          </p:nvPr>
        </p:nvSpPr>
        <p:spPr>
          <a:xfrm>
            <a:off x="3651250" y="7010400"/>
            <a:ext cx="3386138" cy="401638"/>
          </a:xfrm>
          <a:prstGeom prst="rect">
            <a:avLst/>
          </a:prstGeom>
        </p:spPr>
        <p:txBody>
          <a:bodyPr/>
          <a:lstStyle/>
          <a:p>
            <a:endParaRPr lang="ko-KR" altLang="en-US"/>
          </a:p>
        </p:txBody>
      </p:sp>
      <p:sp>
        <p:nvSpPr>
          <p:cNvPr id="6" name="슬라이드 번호 개체 틀 5"/>
          <p:cNvSpPr>
            <a:spLocks noGrp="1"/>
          </p:cNvSpPr>
          <p:nvPr>
            <p:ph type="sldNum" sz="quarter" idx="12"/>
          </p:nvPr>
        </p:nvSpPr>
        <p:spPr>
          <a:xfrm>
            <a:off x="7659688" y="7010400"/>
            <a:ext cx="2493962" cy="401638"/>
          </a:xfrm>
          <a:prstGeom prst="rect">
            <a:avLst/>
          </a:prstGeom>
        </p:spPr>
        <p:txBody>
          <a:bodyPr/>
          <a:lstStyle/>
          <a:p>
            <a:fld id="{B400AD7F-B22E-412C-A5C3-89FB352C5FA0}" type="slidenum">
              <a:rPr lang="ko-KR" altLang="en-US" smtClean="0"/>
              <a:pPr/>
              <a:t>‹#›</a:t>
            </a:fld>
            <a:endParaRPr lang="ko-KR" altLang="en-US"/>
          </a:p>
        </p:txBody>
      </p:sp>
    </p:spTree>
    <p:extLst>
      <p:ext uri="{BB962C8B-B14F-4D97-AF65-F5344CB8AC3E}">
        <p14:creationId xmlns:p14="http://schemas.microsoft.com/office/powerpoint/2010/main" val="10024480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801688" y="2349500"/>
            <a:ext cx="9085262" cy="1620838"/>
          </a:xfrm>
        </p:spPr>
        <p:txBody>
          <a:bodyPr/>
          <a:lstStyle/>
          <a:p>
            <a:r>
              <a:rPr lang="ko-KR" altLang="en-US"/>
              <a:t>마스터 제목 스타일 편집</a:t>
            </a:r>
          </a:p>
        </p:txBody>
      </p:sp>
      <p:sp>
        <p:nvSpPr>
          <p:cNvPr id="3" name="부제목 2"/>
          <p:cNvSpPr>
            <a:spLocks noGrp="1"/>
          </p:cNvSpPr>
          <p:nvPr>
            <p:ph type="subTitle" idx="1"/>
          </p:nvPr>
        </p:nvSpPr>
        <p:spPr>
          <a:xfrm>
            <a:off x="1603375" y="4286250"/>
            <a:ext cx="7481888" cy="1931988"/>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a:t>마스터 부제목 스타일 편집</a:t>
            </a:r>
          </a:p>
        </p:txBody>
      </p:sp>
      <p:sp>
        <p:nvSpPr>
          <p:cNvPr id="4" name="날짜 개체 틀 3"/>
          <p:cNvSpPr>
            <a:spLocks noGrp="1"/>
          </p:cNvSpPr>
          <p:nvPr>
            <p:ph type="dt" sz="half" idx="10"/>
          </p:nvPr>
        </p:nvSpPr>
        <p:spPr/>
        <p:txBody>
          <a:bodyPr/>
          <a:lstStyle/>
          <a:p>
            <a:fld id="{323764AE-58A5-487E-AAAB-C6DC31ED31FF}" type="datetimeFigureOut">
              <a:rPr lang="ko-KR" altLang="en-US" smtClean="0"/>
              <a:pPr/>
              <a:t>2022-01-06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2FB0CC5-ABB2-49F5-8961-90549B134DFB}" type="slidenum">
              <a:rPr lang="ko-KR" altLang="en-US" smtClean="0"/>
              <a:pPr/>
              <a:t>‹#›</a:t>
            </a:fld>
            <a:endParaRPr lang="ko-KR" alt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idx="1"/>
          </p:nvPr>
        </p:nvSpPr>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323764AE-58A5-487E-AAAB-C6DC31ED31FF}" type="datetimeFigureOut">
              <a:rPr lang="ko-KR" altLang="en-US" smtClean="0"/>
              <a:pPr/>
              <a:t>2022-01-06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2FB0CC5-ABB2-49F5-8961-90549B134DFB}" type="slidenum">
              <a:rPr lang="ko-KR" altLang="en-US" smtClean="0"/>
              <a:pPr/>
              <a:t>‹#›</a:t>
            </a:fld>
            <a:endParaRPr lang="ko-KR" alt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844550" y="4859338"/>
            <a:ext cx="9085263" cy="1501775"/>
          </a:xfrm>
        </p:spPr>
        <p:txBody>
          <a:bodyPr anchor="t"/>
          <a:lstStyle>
            <a:lvl1pPr algn="l">
              <a:defRPr sz="4000" b="1" cap="all"/>
            </a:lvl1pPr>
          </a:lstStyle>
          <a:p>
            <a:r>
              <a:rPr lang="ko-KR" altLang="en-US"/>
              <a:t>마스터 제목 스타일 편집</a:t>
            </a:r>
          </a:p>
        </p:txBody>
      </p:sp>
      <p:sp>
        <p:nvSpPr>
          <p:cNvPr id="3" name="텍스트 개체 틀 2"/>
          <p:cNvSpPr>
            <a:spLocks noGrp="1"/>
          </p:cNvSpPr>
          <p:nvPr>
            <p:ph type="body" idx="1"/>
          </p:nvPr>
        </p:nvSpPr>
        <p:spPr>
          <a:xfrm>
            <a:off x="844550" y="3205163"/>
            <a:ext cx="9085263" cy="165417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스타일을 편집합니다</a:t>
            </a:r>
          </a:p>
        </p:txBody>
      </p:sp>
      <p:sp>
        <p:nvSpPr>
          <p:cNvPr id="4" name="날짜 개체 틀 3"/>
          <p:cNvSpPr>
            <a:spLocks noGrp="1"/>
          </p:cNvSpPr>
          <p:nvPr>
            <p:ph type="dt" sz="half" idx="10"/>
          </p:nvPr>
        </p:nvSpPr>
        <p:spPr/>
        <p:txBody>
          <a:bodyPr/>
          <a:lstStyle/>
          <a:p>
            <a:fld id="{323764AE-58A5-487E-AAAB-C6DC31ED31FF}" type="datetimeFigureOut">
              <a:rPr lang="ko-KR" altLang="en-US" smtClean="0"/>
              <a:pPr/>
              <a:t>2022-01-06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2FB0CC5-ABB2-49F5-8961-90549B134DFB}" type="slidenum">
              <a:rPr lang="ko-KR" altLang="en-US" smtClean="0"/>
              <a:pPr/>
              <a:t>‹#›</a:t>
            </a:fld>
            <a:endParaRPr lang="ko-KR" alt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sz="half" idx="1"/>
          </p:nvPr>
        </p:nvSpPr>
        <p:spPr>
          <a:xfrm>
            <a:off x="534988" y="1765300"/>
            <a:ext cx="4732337"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5419725" y="1765300"/>
            <a:ext cx="4733925"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p:cNvSpPr>
            <a:spLocks noGrp="1"/>
          </p:cNvSpPr>
          <p:nvPr>
            <p:ph type="dt" sz="half" idx="10"/>
          </p:nvPr>
        </p:nvSpPr>
        <p:spPr/>
        <p:txBody>
          <a:bodyPr/>
          <a:lstStyle/>
          <a:p>
            <a:fld id="{323764AE-58A5-487E-AAAB-C6DC31ED31FF}" type="datetimeFigureOut">
              <a:rPr lang="ko-KR" altLang="en-US" smtClean="0"/>
              <a:pPr/>
              <a:t>2022-01-06</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2FB0CC5-ABB2-49F5-8961-90549B134DFB}" type="slidenum">
              <a:rPr lang="ko-KR" altLang="en-US" smtClean="0"/>
              <a:pPr/>
              <a:t>‹#›</a:t>
            </a:fld>
            <a:endParaRPr lang="ko-KR" alt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a:t>마스터 제목 스타일 편집</a:t>
            </a:r>
          </a:p>
        </p:txBody>
      </p:sp>
      <p:sp>
        <p:nvSpPr>
          <p:cNvPr id="3" name="텍스트 개체 틀 2"/>
          <p:cNvSpPr>
            <a:spLocks noGrp="1"/>
          </p:cNvSpPr>
          <p:nvPr>
            <p:ph type="body" idx="1"/>
          </p:nvPr>
        </p:nvSpPr>
        <p:spPr>
          <a:xfrm>
            <a:off x="534988" y="1692275"/>
            <a:ext cx="4722812" cy="7064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 name="내용 개체 틀 3"/>
          <p:cNvSpPr>
            <a:spLocks noGrp="1"/>
          </p:cNvSpPr>
          <p:nvPr>
            <p:ph sz="half" idx="2"/>
          </p:nvPr>
        </p:nvSpPr>
        <p:spPr>
          <a:xfrm>
            <a:off x="534988" y="2398713"/>
            <a:ext cx="4722812" cy="435768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5429250" y="1692275"/>
            <a:ext cx="4724400" cy="7064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6" name="내용 개체 틀 5"/>
          <p:cNvSpPr>
            <a:spLocks noGrp="1"/>
          </p:cNvSpPr>
          <p:nvPr>
            <p:ph sz="quarter" idx="4"/>
          </p:nvPr>
        </p:nvSpPr>
        <p:spPr>
          <a:xfrm>
            <a:off x="5429250" y="2398713"/>
            <a:ext cx="4724400" cy="435768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p:cNvSpPr>
            <a:spLocks noGrp="1"/>
          </p:cNvSpPr>
          <p:nvPr>
            <p:ph type="dt" sz="half" idx="10"/>
          </p:nvPr>
        </p:nvSpPr>
        <p:spPr/>
        <p:txBody>
          <a:bodyPr/>
          <a:lstStyle/>
          <a:p>
            <a:fld id="{323764AE-58A5-487E-AAAB-C6DC31ED31FF}" type="datetimeFigureOut">
              <a:rPr lang="ko-KR" altLang="en-US" smtClean="0"/>
              <a:pPr/>
              <a:t>2022-01-06</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A2FB0CC5-ABB2-49F5-8961-90549B134DFB}" type="slidenum">
              <a:rPr lang="ko-KR" altLang="en-US" smtClean="0"/>
              <a:pPr/>
              <a:t>‹#›</a:t>
            </a:fld>
            <a:endParaRPr lang="ko-KR" alt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날짜 개체 틀 2"/>
          <p:cNvSpPr>
            <a:spLocks noGrp="1"/>
          </p:cNvSpPr>
          <p:nvPr>
            <p:ph type="dt" sz="half" idx="10"/>
          </p:nvPr>
        </p:nvSpPr>
        <p:spPr/>
        <p:txBody>
          <a:bodyPr/>
          <a:lstStyle/>
          <a:p>
            <a:fld id="{323764AE-58A5-487E-AAAB-C6DC31ED31FF}" type="datetimeFigureOut">
              <a:rPr lang="ko-KR" altLang="en-US" smtClean="0"/>
              <a:pPr/>
              <a:t>2022-01-06</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A2FB0CC5-ABB2-49F5-8961-90549B134DFB}" type="slidenum">
              <a:rPr lang="ko-KR" altLang="en-US" smtClean="0"/>
              <a:pPr/>
              <a:t>‹#›</a:t>
            </a:fld>
            <a:endParaRPr lang="ko-KR" alt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323764AE-58A5-487E-AAAB-C6DC31ED31FF}" type="datetimeFigureOut">
              <a:rPr lang="ko-KR" altLang="en-US" smtClean="0"/>
              <a:pPr/>
              <a:t>2022-01-06</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A2FB0CC5-ABB2-49F5-8961-90549B134DFB}" type="slidenum">
              <a:rPr lang="ko-KR" altLang="en-US" smtClean="0"/>
              <a:pPr/>
              <a:t>‹#›</a:t>
            </a:fld>
            <a:endParaRPr lang="ko-KR" alt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534988" y="301625"/>
            <a:ext cx="3516312" cy="1281113"/>
          </a:xfrm>
        </p:spPr>
        <p:txBody>
          <a:bodyPr anchor="b"/>
          <a:lstStyle>
            <a:lvl1pPr algn="l">
              <a:defRPr sz="2000" b="1"/>
            </a:lvl1pPr>
          </a:lstStyle>
          <a:p>
            <a:r>
              <a:rPr lang="ko-KR" altLang="en-US"/>
              <a:t>마스터 제목 스타일 편집</a:t>
            </a:r>
          </a:p>
        </p:txBody>
      </p:sp>
      <p:sp>
        <p:nvSpPr>
          <p:cNvPr id="3" name="내용 개체 틀 2"/>
          <p:cNvSpPr>
            <a:spLocks noGrp="1"/>
          </p:cNvSpPr>
          <p:nvPr>
            <p:ph idx="1"/>
          </p:nvPr>
        </p:nvSpPr>
        <p:spPr>
          <a:xfrm>
            <a:off x="4178300" y="301625"/>
            <a:ext cx="5975350" cy="64547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534988" y="1582738"/>
            <a:ext cx="3516312" cy="51736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p:txBody>
          <a:bodyPr/>
          <a:lstStyle/>
          <a:p>
            <a:fld id="{323764AE-58A5-487E-AAAB-C6DC31ED31FF}" type="datetimeFigureOut">
              <a:rPr lang="ko-KR" altLang="en-US" smtClean="0"/>
              <a:pPr/>
              <a:t>2022-01-06</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2FB0CC5-ABB2-49F5-8961-90549B134DFB}" type="slidenum">
              <a:rPr lang="ko-KR" altLang="en-US" smtClean="0"/>
              <a:pPr/>
              <a:t>‹#›</a:t>
            </a:fld>
            <a:endParaRPr lang="ko-KR" alt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2095500" y="5294313"/>
            <a:ext cx="6413500" cy="623887"/>
          </a:xfrm>
        </p:spPr>
        <p:txBody>
          <a:bodyPr anchor="b"/>
          <a:lstStyle>
            <a:lvl1pPr algn="l">
              <a:defRPr sz="2000" b="1"/>
            </a:lvl1pPr>
          </a:lstStyle>
          <a:p>
            <a:r>
              <a:rPr lang="ko-KR" altLang="en-US"/>
              <a:t>마스터 제목 스타일 편집</a:t>
            </a:r>
          </a:p>
        </p:txBody>
      </p:sp>
      <p:sp>
        <p:nvSpPr>
          <p:cNvPr id="3" name="그림 개체 틀 2"/>
          <p:cNvSpPr>
            <a:spLocks noGrp="1"/>
          </p:cNvSpPr>
          <p:nvPr>
            <p:ph type="pic" idx="1"/>
          </p:nvPr>
        </p:nvSpPr>
        <p:spPr>
          <a:xfrm>
            <a:off x="2095500" y="676275"/>
            <a:ext cx="6413500"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2095500" y="5918200"/>
            <a:ext cx="6413500" cy="889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p:txBody>
          <a:bodyPr/>
          <a:lstStyle/>
          <a:p>
            <a:fld id="{323764AE-58A5-487E-AAAB-C6DC31ED31FF}" type="datetimeFigureOut">
              <a:rPr lang="ko-KR" altLang="en-US" smtClean="0"/>
              <a:pPr/>
              <a:t>2022-01-06</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2FB0CC5-ABB2-49F5-8961-90549B134DFB}" type="slidenum">
              <a:rPr lang="ko-KR" altLang="en-US" smtClean="0"/>
              <a:pPr/>
              <a:t>‹#›</a:t>
            </a:fld>
            <a:endParaRPr lang="ko-KR"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세로 텍스트 개체 틀 2"/>
          <p:cNvSpPr>
            <a:spLocks noGrp="1"/>
          </p:cNvSpPr>
          <p:nvPr>
            <p:ph type="body" orient="vert" idx="1"/>
          </p:nvPr>
        </p:nvSpPr>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323764AE-58A5-487E-AAAB-C6DC31ED31FF}" type="datetimeFigureOut">
              <a:rPr lang="ko-KR" altLang="en-US" smtClean="0"/>
              <a:pPr/>
              <a:t>2022-01-06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2FB0CC5-ABB2-49F5-8961-90549B134DFB}" type="slidenum">
              <a:rPr lang="ko-KR" altLang="en-US" smtClean="0"/>
              <a:pPr/>
              <a:t>‹#›</a:t>
            </a:fld>
            <a:endParaRPr lang="ko-KR" alt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7750175" y="303213"/>
            <a:ext cx="2403475" cy="6453187"/>
          </a:xfr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534988" y="303213"/>
            <a:ext cx="7062787" cy="6453187"/>
          </a:xfr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323764AE-58A5-487E-AAAB-C6DC31ED31FF}" type="datetimeFigureOut">
              <a:rPr lang="ko-KR" altLang="en-US" smtClean="0"/>
              <a:pPr/>
              <a:t>2022-01-06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2FB0CC5-ABB2-49F5-8961-90549B134DFB}" type="slidenum">
              <a:rPr lang="ko-KR" altLang="en-US" smtClean="0"/>
              <a:pPr/>
              <a:t>‹#›</a:t>
            </a:fld>
            <a:endParaRPr lang="ko-KR" altLang="en-US"/>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801688" y="2349500"/>
            <a:ext cx="9085262" cy="1620838"/>
          </a:xfrm>
        </p:spPr>
        <p:txBody>
          <a:bodyPr/>
          <a:lstStyle/>
          <a:p>
            <a:r>
              <a:rPr lang="ko-KR" altLang="en-US"/>
              <a:t>마스터 제목 스타일 편집</a:t>
            </a:r>
          </a:p>
        </p:txBody>
      </p:sp>
      <p:sp>
        <p:nvSpPr>
          <p:cNvPr id="3" name="부제목 2"/>
          <p:cNvSpPr>
            <a:spLocks noGrp="1"/>
          </p:cNvSpPr>
          <p:nvPr>
            <p:ph type="subTitle" idx="1"/>
          </p:nvPr>
        </p:nvSpPr>
        <p:spPr>
          <a:xfrm>
            <a:off x="1603375" y="4286250"/>
            <a:ext cx="7481888" cy="1931988"/>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a:t>마스터 부제목 스타일 편집</a:t>
            </a:r>
          </a:p>
        </p:txBody>
      </p:sp>
      <p:sp>
        <p:nvSpPr>
          <p:cNvPr id="4" name="날짜 개체 틀 3"/>
          <p:cNvSpPr>
            <a:spLocks noGrp="1"/>
          </p:cNvSpPr>
          <p:nvPr>
            <p:ph type="dt" sz="half" idx="10"/>
          </p:nvPr>
        </p:nvSpPr>
        <p:spPr/>
        <p:txBody>
          <a:bodyPr/>
          <a:lstStyle/>
          <a:p>
            <a:fld id="{7CC3DA94-F3F0-45AF-94C2-89B8400417DF}" type="datetimeFigureOut">
              <a:rPr lang="ko-KR" altLang="en-US" smtClean="0"/>
              <a:pPr/>
              <a:t>2022-01-06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8C15F25-6ABA-4D6C-ABC4-272705142243}" type="slidenum">
              <a:rPr lang="ko-KR" altLang="en-US" smtClean="0"/>
              <a:pPr/>
              <a:t>‹#›</a:t>
            </a:fld>
            <a:endParaRPr lang="ko-KR" alt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idx="1"/>
          </p:nvPr>
        </p:nvSpPr>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7CC3DA94-F3F0-45AF-94C2-89B8400417DF}" type="datetimeFigureOut">
              <a:rPr lang="ko-KR" altLang="en-US" smtClean="0"/>
              <a:pPr/>
              <a:t>2022-01-06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8C15F25-6ABA-4D6C-ABC4-272705142243}" type="slidenum">
              <a:rPr lang="ko-KR" altLang="en-US" smtClean="0"/>
              <a:pPr/>
              <a:t>‹#›</a:t>
            </a:fld>
            <a:endParaRPr lang="ko-KR" alt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844550" y="4859338"/>
            <a:ext cx="9085263" cy="1501775"/>
          </a:xfrm>
        </p:spPr>
        <p:txBody>
          <a:bodyPr anchor="t"/>
          <a:lstStyle>
            <a:lvl1pPr algn="l">
              <a:defRPr sz="4000" b="1" cap="all"/>
            </a:lvl1pPr>
          </a:lstStyle>
          <a:p>
            <a:r>
              <a:rPr lang="ko-KR" altLang="en-US"/>
              <a:t>마스터 제목 스타일 편집</a:t>
            </a:r>
          </a:p>
        </p:txBody>
      </p:sp>
      <p:sp>
        <p:nvSpPr>
          <p:cNvPr id="3" name="텍스트 개체 틀 2"/>
          <p:cNvSpPr>
            <a:spLocks noGrp="1"/>
          </p:cNvSpPr>
          <p:nvPr>
            <p:ph type="body" idx="1"/>
          </p:nvPr>
        </p:nvSpPr>
        <p:spPr>
          <a:xfrm>
            <a:off x="844550" y="3205163"/>
            <a:ext cx="9085263" cy="165417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스타일을 편집합니다</a:t>
            </a:r>
          </a:p>
        </p:txBody>
      </p:sp>
      <p:sp>
        <p:nvSpPr>
          <p:cNvPr id="4" name="날짜 개체 틀 3"/>
          <p:cNvSpPr>
            <a:spLocks noGrp="1"/>
          </p:cNvSpPr>
          <p:nvPr>
            <p:ph type="dt" sz="half" idx="10"/>
          </p:nvPr>
        </p:nvSpPr>
        <p:spPr/>
        <p:txBody>
          <a:bodyPr/>
          <a:lstStyle/>
          <a:p>
            <a:fld id="{7CC3DA94-F3F0-45AF-94C2-89B8400417DF}" type="datetimeFigureOut">
              <a:rPr lang="ko-KR" altLang="en-US" smtClean="0"/>
              <a:pPr/>
              <a:t>2022-01-06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8C15F25-6ABA-4D6C-ABC4-272705142243}" type="slidenum">
              <a:rPr lang="ko-KR" altLang="en-US" smtClean="0"/>
              <a:pPr/>
              <a:t>‹#›</a:t>
            </a:fld>
            <a:endParaRPr lang="ko-KR" alt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sz="half" idx="1"/>
          </p:nvPr>
        </p:nvSpPr>
        <p:spPr>
          <a:xfrm>
            <a:off x="534988" y="1765300"/>
            <a:ext cx="4732337"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5419725" y="1765300"/>
            <a:ext cx="4733925"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p:cNvSpPr>
            <a:spLocks noGrp="1"/>
          </p:cNvSpPr>
          <p:nvPr>
            <p:ph type="dt" sz="half" idx="10"/>
          </p:nvPr>
        </p:nvSpPr>
        <p:spPr/>
        <p:txBody>
          <a:bodyPr/>
          <a:lstStyle/>
          <a:p>
            <a:fld id="{7CC3DA94-F3F0-45AF-94C2-89B8400417DF}" type="datetimeFigureOut">
              <a:rPr lang="ko-KR" altLang="en-US" smtClean="0"/>
              <a:pPr/>
              <a:t>2022-01-06</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F8C15F25-6ABA-4D6C-ABC4-272705142243}" type="slidenum">
              <a:rPr lang="ko-KR" altLang="en-US" smtClean="0"/>
              <a:pPr/>
              <a:t>‹#›</a:t>
            </a:fld>
            <a:endParaRPr lang="ko-KR" alt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a:t>마스터 제목 스타일 편집</a:t>
            </a:r>
          </a:p>
        </p:txBody>
      </p:sp>
      <p:sp>
        <p:nvSpPr>
          <p:cNvPr id="3" name="텍스트 개체 틀 2"/>
          <p:cNvSpPr>
            <a:spLocks noGrp="1"/>
          </p:cNvSpPr>
          <p:nvPr>
            <p:ph type="body" idx="1"/>
          </p:nvPr>
        </p:nvSpPr>
        <p:spPr>
          <a:xfrm>
            <a:off x="534988" y="1692275"/>
            <a:ext cx="4722812" cy="7064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 name="내용 개체 틀 3"/>
          <p:cNvSpPr>
            <a:spLocks noGrp="1"/>
          </p:cNvSpPr>
          <p:nvPr>
            <p:ph sz="half" idx="2"/>
          </p:nvPr>
        </p:nvSpPr>
        <p:spPr>
          <a:xfrm>
            <a:off x="534988" y="2398713"/>
            <a:ext cx="4722812" cy="435768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5429250" y="1692275"/>
            <a:ext cx="4724400" cy="7064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6" name="내용 개체 틀 5"/>
          <p:cNvSpPr>
            <a:spLocks noGrp="1"/>
          </p:cNvSpPr>
          <p:nvPr>
            <p:ph sz="quarter" idx="4"/>
          </p:nvPr>
        </p:nvSpPr>
        <p:spPr>
          <a:xfrm>
            <a:off x="5429250" y="2398713"/>
            <a:ext cx="4724400" cy="435768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p:cNvSpPr>
            <a:spLocks noGrp="1"/>
          </p:cNvSpPr>
          <p:nvPr>
            <p:ph type="dt" sz="half" idx="10"/>
          </p:nvPr>
        </p:nvSpPr>
        <p:spPr/>
        <p:txBody>
          <a:bodyPr/>
          <a:lstStyle/>
          <a:p>
            <a:fld id="{7CC3DA94-F3F0-45AF-94C2-89B8400417DF}" type="datetimeFigureOut">
              <a:rPr lang="ko-KR" altLang="en-US" smtClean="0"/>
              <a:pPr/>
              <a:t>2022-01-06</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F8C15F25-6ABA-4D6C-ABC4-272705142243}" type="slidenum">
              <a:rPr lang="ko-KR" altLang="en-US" smtClean="0"/>
              <a:pPr/>
              <a:t>‹#›</a:t>
            </a:fld>
            <a:endParaRPr lang="ko-KR" alt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날짜 개체 틀 2"/>
          <p:cNvSpPr>
            <a:spLocks noGrp="1"/>
          </p:cNvSpPr>
          <p:nvPr>
            <p:ph type="dt" sz="half" idx="10"/>
          </p:nvPr>
        </p:nvSpPr>
        <p:spPr/>
        <p:txBody>
          <a:bodyPr/>
          <a:lstStyle/>
          <a:p>
            <a:fld id="{7CC3DA94-F3F0-45AF-94C2-89B8400417DF}" type="datetimeFigureOut">
              <a:rPr lang="ko-KR" altLang="en-US" smtClean="0"/>
              <a:pPr/>
              <a:t>2022-01-06</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F8C15F25-6ABA-4D6C-ABC4-272705142243}" type="slidenum">
              <a:rPr lang="ko-KR" altLang="en-US" smtClean="0"/>
              <a:pPr/>
              <a:t>‹#›</a:t>
            </a:fld>
            <a:endParaRPr lang="ko-KR" alt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7CC3DA94-F3F0-45AF-94C2-89B8400417DF}" type="datetimeFigureOut">
              <a:rPr lang="ko-KR" altLang="en-US" smtClean="0"/>
              <a:pPr/>
              <a:t>2022-01-06</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F8C15F25-6ABA-4D6C-ABC4-272705142243}" type="slidenum">
              <a:rPr lang="ko-KR" altLang="en-US" smtClean="0"/>
              <a:pPr/>
              <a:t>‹#›</a:t>
            </a:fld>
            <a:endParaRPr lang="ko-KR" alt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534988" y="301625"/>
            <a:ext cx="3516312" cy="1281113"/>
          </a:xfrm>
        </p:spPr>
        <p:txBody>
          <a:bodyPr anchor="b"/>
          <a:lstStyle>
            <a:lvl1pPr algn="l">
              <a:defRPr sz="2000" b="1"/>
            </a:lvl1pPr>
          </a:lstStyle>
          <a:p>
            <a:r>
              <a:rPr lang="ko-KR" altLang="en-US"/>
              <a:t>마스터 제목 스타일 편집</a:t>
            </a:r>
          </a:p>
        </p:txBody>
      </p:sp>
      <p:sp>
        <p:nvSpPr>
          <p:cNvPr id="3" name="내용 개체 틀 2"/>
          <p:cNvSpPr>
            <a:spLocks noGrp="1"/>
          </p:cNvSpPr>
          <p:nvPr>
            <p:ph idx="1"/>
          </p:nvPr>
        </p:nvSpPr>
        <p:spPr>
          <a:xfrm>
            <a:off x="4178300" y="301625"/>
            <a:ext cx="5975350" cy="64547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534988" y="1582738"/>
            <a:ext cx="3516312" cy="51736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p:txBody>
          <a:bodyPr/>
          <a:lstStyle/>
          <a:p>
            <a:fld id="{7CC3DA94-F3F0-45AF-94C2-89B8400417DF}" type="datetimeFigureOut">
              <a:rPr lang="ko-KR" altLang="en-US" smtClean="0"/>
              <a:pPr/>
              <a:t>2022-01-06</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F8C15F25-6ABA-4D6C-ABC4-272705142243}" type="slidenum">
              <a:rPr lang="ko-KR" altLang="en-US" smtClean="0"/>
              <a:pPr/>
              <a:t>‹#›</a:t>
            </a:fld>
            <a:endParaRPr lang="ko-KR" altLang="en-US"/>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2095500" y="5294313"/>
            <a:ext cx="6413500" cy="623887"/>
          </a:xfrm>
        </p:spPr>
        <p:txBody>
          <a:bodyPr anchor="b"/>
          <a:lstStyle>
            <a:lvl1pPr algn="l">
              <a:defRPr sz="2000" b="1"/>
            </a:lvl1pPr>
          </a:lstStyle>
          <a:p>
            <a:r>
              <a:rPr lang="ko-KR" altLang="en-US"/>
              <a:t>마스터 제목 스타일 편집</a:t>
            </a:r>
          </a:p>
        </p:txBody>
      </p:sp>
      <p:sp>
        <p:nvSpPr>
          <p:cNvPr id="3" name="그림 개체 틀 2"/>
          <p:cNvSpPr>
            <a:spLocks noGrp="1"/>
          </p:cNvSpPr>
          <p:nvPr>
            <p:ph type="pic" idx="1"/>
          </p:nvPr>
        </p:nvSpPr>
        <p:spPr>
          <a:xfrm>
            <a:off x="2095500" y="676275"/>
            <a:ext cx="6413500"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2095500" y="5918200"/>
            <a:ext cx="6413500" cy="889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p:txBody>
          <a:bodyPr/>
          <a:lstStyle/>
          <a:p>
            <a:fld id="{7CC3DA94-F3F0-45AF-94C2-89B8400417DF}" type="datetimeFigureOut">
              <a:rPr lang="ko-KR" altLang="en-US" smtClean="0"/>
              <a:pPr/>
              <a:t>2022-01-06</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F8C15F25-6ABA-4D6C-ABC4-272705142243}" type="slidenum">
              <a:rPr lang="ko-KR" altLang="en-US" smtClean="0"/>
              <a:pPr/>
              <a:t>‹#›</a:t>
            </a:fld>
            <a:endParaRPr lang="ko-KR" altLang="en-US"/>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세로 텍스트 개체 틀 2"/>
          <p:cNvSpPr>
            <a:spLocks noGrp="1"/>
          </p:cNvSpPr>
          <p:nvPr>
            <p:ph type="body" orient="vert" idx="1"/>
          </p:nvPr>
        </p:nvSpPr>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7CC3DA94-F3F0-45AF-94C2-89B8400417DF}" type="datetimeFigureOut">
              <a:rPr lang="ko-KR" altLang="en-US" smtClean="0"/>
              <a:pPr/>
              <a:t>2022-01-06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8C15F25-6ABA-4D6C-ABC4-272705142243}" type="slidenum">
              <a:rPr lang="ko-KR" altLang="en-US" smtClean="0"/>
              <a:pPr/>
              <a:t>‹#›</a:t>
            </a:fld>
            <a:endParaRPr lang="ko-KR" alt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7750175" y="303213"/>
            <a:ext cx="2403475" cy="6453187"/>
          </a:xfr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534988" y="303213"/>
            <a:ext cx="7062787" cy="6453187"/>
          </a:xfr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7CC3DA94-F3F0-45AF-94C2-89B8400417DF}" type="datetimeFigureOut">
              <a:rPr lang="ko-KR" altLang="en-US" smtClean="0"/>
              <a:pPr/>
              <a:t>2022-01-06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8C15F25-6ABA-4D6C-ABC4-272705142243}"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3.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4.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6" name="직사각형 15"/>
          <p:cNvSpPr/>
          <p:nvPr userDrawn="1"/>
        </p:nvSpPr>
        <p:spPr>
          <a:xfrm>
            <a:off x="0" y="0"/>
            <a:ext cx="10688638" cy="7562850"/>
          </a:xfrm>
          <a:prstGeom prst="rect">
            <a:avLst/>
          </a:prstGeom>
          <a:solidFill>
            <a:srgbClr val="B8D0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5" name="Rounded Rectangle 38"/>
          <p:cNvSpPr/>
          <p:nvPr userDrawn="1"/>
        </p:nvSpPr>
        <p:spPr>
          <a:xfrm>
            <a:off x="399122" y="720436"/>
            <a:ext cx="9860877" cy="6300000"/>
          </a:xfrm>
          <a:prstGeom prst="roundRect">
            <a:avLst>
              <a:gd name="adj" fmla="val 3616"/>
            </a:avLst>
          </a:prstGeom>
          <a:solidFill>
            <a:schemeClr val="bg1"/>
          </a:solidFill>
          <a:ln w="57150" cmpd="sng">
            <a:noFill/>
          </a:ln>
          <a:effectLst>
            <a:outerShdw blurRad="50800" dist="38100" dir="2700000" algn="tl" rotWithShape="0">
              <a:prstClr val="black">
                <a:alpha val="10000"/>
              </a:prstClr>
            </a:outerShdw>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dirty="0"/>
          </a:p>
        </p:txBody>
      </p:sp>
      <p:sp>
        <p:nvSpPr>
          <p:cNvPr id="17" name="슬라이드 번호 개체 틀 5"/>
          <p:cNvSpPr txBox="1">
            <a:spLocks/>
          </p:cNvSpPr>
          <p:nvPr userDrawn="1"/>
        </p:nvSpPr>
        <p:spPr>
          <a:xfrm>
            <a:off x="323527" y="7094413"/>
            <a:ext cx="9936471" cy="365125"/>
          </a:xfrm>
          <a:prstGeom prst="rect">
            <a:avLst/>
          </a:prstGeom>
        </p:spPr>
        <p:txBody>
          <a:bodyPr/>
          <a:lstStyle>
            <a:lvl1pPr algn="ctr">
              <a:defRPr>
                <a:solidFill>
                  <a:schemeClr val="bg1"/>
                </a:solidFill>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fld id="{E663F838-261C-484F-AB34-5DF9DF4E25D0}" type="slidenum">
              <a:rPr kumimoji="0" lang="ko-KR" altLang="en-US" sz="1400" b="0" i="0" u="none" strike="noStrike" kern="1200" cap="none" spc="0" normalizeH="0" baseline="0" noProof="0" smtClean="0">
                <a:ln>
                  <a:noFill/>
                </a:ln>
                <a:solidFill>
                  <a:schemeClr val="tx1"/>
                </a:solidFill>
                <a:effectLst/>
                <a:uLnTx/>
                <a:uFillTx/>
                <a:latin typeface="+mn-lt"/>
                <a:ea typeface="+mn-ea"/>
                <a:cs typeface="+mn-cs"/>
              </a:rPr>
              <a:pPr marL="0" marR="0" lvl="0" indent="0" algn="ctr" defTabSz="914400" rtl="0" eaLnBrk="1" fontAlgn="auto" latinLnBrk="1" hangingPunct="1">
                <a:lnSpc>
                  <a:spcPct val="100000"/>
                </a:lnSpc>
                <a:spcBef>
                  <a:spcPts val="0"/>
                </a:spcBef>
                <a:spcAft>
                  <a:spcPts val="0"/>
                </a:spcAft>
                <a:buClrTx/>
                <a:buSzTx/>
                <a:buFontTx/>
                <a:buNone/>
                <a:tabLst/>
                <a:defRPr/>
              </a:pPr>
              <a:t>‹#›</a:t>
            </a:fld>
            <a:endParaRPr kumimoji="0" lang="ko-KR" altLang="en-US" sz="1400" b="0" i="0" u="none" strike="noStrike" kern="1200" cap="none" spc="0" normalizeH="0" baseline="0" noProof="0" dirty="0">
              <a:ln>
                <a:noFill/>
              </a:ln>
              <a:solidFill>
                <a:schemeClr val="tx1"/>
              </a:solidFill>
              <a:effectLst/>
              <a:uLnTx/>
              <a:uFillTx/>
              <a:latin typeface="+mn-lt"/>
              <a:ea typeface="+mn-ea"/>
              <a:cs typeface="+mn-cs"/>
            </a:endParaRPr>
          </a:p>
        </p:txBody>
      </p:sp>
      <p:pic>
        <p:nvPicPr>
          <p:cNvPr id="2050" name="Picture 2" descr="D:\맥 공유\20-3-6\고용노동안전공단로고.png"/>
          <p:cNvPicPr>
            <a:picLocks noChangeAspect="1" noChangeArrowheads="1"/>
          </p:cNvPicPr>
          <p:nvPr userDrawn="1"/>
        </p:nvPicPr>
        <p:blipFill>
          <a:blip r:embed="rId13"/>
          <a:srcRect/>
          <a:stretch>
            <a:fillRect/>
          </a:stretch>
        </p:blipFill>
        <p:spPr bwMode="auto">
          <a:xfrm>
            <a:off x="9451962" y="7109161"/>
            <a:ext cx="808037" cy="267839"/>
          </a:xfrm>
          <a:prstGeom prst="rect">
            <a:avLst/>
          </a:prstGeom>
          <a:noFill/>
        </p:spPr>
      </p:pic>
      <p:sp>
        <p:nvSpPr>
          <p:cNvPr id="9" name="슬라이드 번호 개체 틀 5"/>
          <p:cNvSpPr txBox="1">
            <a:spLocks/>
          </p:cNvSpPr>
          <p:nvPr userDrawn="1"/>
        </p:nvSpPr>
        <p:spPr>
          <a:xfrm>
            <a:off x="7624916" y="416781"/>
            <a:ext cx="2635082" cy="365125"/>
          </a:xfrm>
          <a:prstGeom prst="rect">
            <a:avLst/>
          </a:prstGeom>
        </p:spPr>
        <p:txBody>
          <a:bodyPr/>
          <a:lstStyle>
            <a:lvl1pPr algn="ctr">
              <a:defRPr>
                <a:solidFill>
                  <a:schemeClr val="bg1"/>
                </a:solidFill>
              </a:defRPr>
            </a:lvl1pPr>
          </a:lstStyle>
          <a:p>
            <a:pPr marL="0" marR="0" lvl="0" indent="0" algn="r" defTabSz="914400" rtl="0" eaLnBrk="1" fontAlgn="auto" latinLnBrk="1" hangingPunct="1">
              <a:lnSpc>
                <a:spcPct val="100000"/>
              </a:lnSpc>
              <a:spcBef>
                <a:spcPts val="0"/>
              </a:spcBef>
              <a:spcAft>
                <a:spcPts val="0"/>
              </a:spcAft>
              <a:buClrTx/>
              <a:buSzTx/>
              <a:buFontTx/>
              <a:buNone/>
              <a:tabLst/>
              <a:defRPr/>
            </a:pPr>
            <a:r>
              <a:rPr kumimoji="0" lang="ko-KR" altLang="en-US" sz="1000" b="0" i="0" u="none" strike="noStrike" kern="1200" cap="none" spc="-90" normalizeH="0" baseline="0" noProof="0" dirty="0" smtClean="0">
                <a:ln>
                  <a:noFill/>
                </a:ln>
                <a:solidFill>
                  <a:schemeClr val="tx2"/>
                </a:solidFill>
                <a:effectLst/>
                <a:uLnTx/>
                <a:uFillTx/>
                <a:latin typeface="+mj-ea"/>
                <a:ea typeface="+mn-ea"/>
                <a:cs typeface="+mn-cs"/>
              </a:rPr>
              <a:t>중대재해처벌법 주요내용</a:t>
            </a:r>
            <a:endParaRPr kumimoji="0" lang="ko-KR" altLang="en-US" sz="1000" b="0" i="0" u="none" strike="noStrike" kern="1200" cap="none" spc="-90" normalizeH="0" baseline="0" noProof="0" dirty="0">
              <a:ln>
                <a:noFill/>
              </a:ln>
              <a:solidFill>
                <a:schemeClr val="tx2"/>
              </a:solidFill>
              <a:effectLst/>
              <a:uLnTx/>
              <a:uFillTx/>
              <a:latin typeface="+mj-ea"/>
              <a:ea typeface="+mn-ea"/>
              <a:cs typeface="+mn-cs"/>
            </a:endParaRPr>
          </a:p>
        </p:txBody>
      </p:sp>
      <p:sp>
        <p:nvSpPr>
          <p:cNvPr id="3" name="수동 입력 2">
            <a:extLst>
              <a:ext uri="{FF2B5EF4-FFF2-40B4-BE49-F238E27FC236}">
                <a16:creationId xmlns:a16="http://schemas.microsoft.com/office/drawing/2014/main" xmlns="" id="{9D75B33D-D57E-CF48-A482-2AEAD247DB6E}"/>
              </a:ext>
            </a:extLst>
          </p:cNvPr>
          <p:cNvSpPr/>
          <p:nvPr userDrawn="1"/>
        </p:nvSpPr>
        <p:spPr>
          <a:xfrm rot="16200000" flipV="1">
            <a:off x="3487822" y="-3487820"/>
            <a:ext cx="900000" cy="7875641"/>
          </a:xfrm>
          <a:prstGeom prst="flowChartManualInput">
            <a:avLst/>
          </a:prstGeom>
          <a:solidFill>
            <a:srgbClr val="005F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Tree>
    <p:extLst>
      <p:ext uri="{BB962C8B-B14F-4D97-AF65-F5344CB8AC3E}">
        <p14:creationId xmlns:p14="http://schemas.microsoft.com/office/powerpoint/2010/main" val="16332129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xmlns="" id="{146751E2-D141-9A47-88FD-FFE4F8F2961B}"/>
              </a:ext>
            </a:extLst>
          </p:cNvPr>
          <p:cNvPicPr>
            <a:picLocks noChangeAspect="1"/>
          </p:cNvPicPr>
          <p:nvPr userDrawn="1"/>
        </p:nvPicPr>
        <p:blipFill>
          <a:blip r:embed="rId13"/>
          <a:stretch>
            <a:fillRect/>
          </a:stretch>
        </p:blipFill>
        <p:spPr>
          <a:xfrm>
            <a:off x="0" y="4857"/>
            <a:ext cx="10688638" cy="7553135"/>
          </a:xfrm>
          <a:prstGeom prst="rect">
            <a:avLst/>
          </a:prstGeom>
        </p:spPr>
      </p:pic>
    </p:spTree>
    <p:extLst>
      <p:ext uri="{BB962C8B-B14F-4D97-AF65-F5344CB8AC3E}">
        <p14:creationId xmlns:p14="http://schemas.microsoft.com/office/powerpoint/2010/main" val="159686401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xmlns="" id="{146751E2-D141-9A47-88FD-FFE4F8F2961B}"/>
              </a:ext>
            </a:extLst>
          </p:cNvPr>
          <p:cNvPicPr>
            <a:picLocks noChangeAspect="1"/>
          </p:cNvPicPr>
          <p:nvPr userDrawn="1"/>
        </p:nvPicPr>
        <p:blipFill>
          <a:blip r:embed="rId13">
            <a:alphaModFix amt="70000"/>
          </a:blip>
          <a:stretch>
            <a:fillRect/>
          </a:stretch>
        </p:blipFill>
        <p:spPr>
          <a:xfrm>
            <a:off x="0" y="9715"/>
            <a:ext cx="10688638" cy="7553135"/>
          </a:xfrm>
          <a:prstGeom prst="rect">
            <a:avLst/>
          </a:prstGeom>
        </p:spPr>
      </p:pic>
      <p:sp>
        <p:nvSpPr>
          <p:cNvPr id="2" name="직사각형 1">
            <a:extLst>
              <a:ext uri="{FF2B5EF4-FFF2-40B4-BE49-F238E27FC236}">
                <a16:creationId xmlns:a16="http://schemas.microsoft.com/office/drawing/2014/main" xmlns="" id="{BFC7169F-903D-C547-A9D9-DEC07D541185}"/>
              </a:ext>
            </a:extLst>
          </p:cNvPr>
          <p:cNvSpPr/>
          <p:nvPr userDrawn="1"/>
        </p:nvSpPr>
        <p:spPr>
          <a:xfrm>
            <a:off x="0" y="9715"/>
            <a:ext cx="2215300" cy="7562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6" name="모서리가 둥근 직사각형 5">
            <a:extLst>
              <a:ext uri="{FF2B5EF4-FFF2-40B4-BE49-F238E27FC236}">
                <a16:creationId xmlns:a16="http://schemas.microsoft.com/office/drawing/2014/main" xmlns="" id="{F91B3085-4402-EA49-AF2D-07190F055AE8}"/>
              </a:ext>
            </a:extLst>
          </p:cNvPr>
          <p:cNvSpPr/>
          <p:nvPr userDrawn="1"/>
        </p:nvSpPr>
        <p:spPr>
          <a:xfrm>
            <a:off x="1861118" y="1593131"/>
            <a:ext cx="7128000" cy="4536000"/>
          </a:xfrm>
          <a:prstGeom prst="roundRect">
            <a:avLst>
              <a:gd name="adj" fmla="val 7800"/>
            </a:avLst>
          </a:prstGeom>
          <a:solidFill>
            <a:schemeClr val="bg1"/>
          </a:solidFill>
          <a:ln w="76200">
            <a:solidFill>
              <a:srgbClr val="005F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
        <p:nvSpPr>
          <p:cNvPr id="7" name="TextBox 6">
            <a:extLst>
              <a:ext uri="{FF2B5EF4-FFF2-40B4-BE49-F238E27FC236}">
                <a16:creationId xmlns:a16="http://schemas.microsoft.com/office/drawing/2014/main" xmlns="" id="{86878388-9C6F-5D40-951F-5A84A693D920}"/>
              </a:ext>
            </a:extLst>
          </p:cNvPr>
          <p:cNvSpPr txBox="1"/>
          <p:nvPr userDrawn="1"/>
        </p:nvSpPr>
        <p:spPr>
          <a:xfrm>
            <a:off x="1175597" y="1972885"/>
            <a:ext cx="1557643" cy="384165"/>
          </a:xfrm>
          <a:prstGeom prst="rect">
            <a:avLst/>
          </a:prstGeom>
          <a:solidFill>
            <a:schemeClr val="bg1"/>
          </a:solidFill>
        </p:spPr>
        <p:txBody>
          <a:bodyPr wrap="square" lIns="104287" tIns="52144" rIns="104287" bIns="52144" rtlCol="0">
            <a:spAutoFit/>
          </a:bodyPr>
          <a:lstStyle/>
          <a:p>
            <a:pPr algn="ctr">
              <a:lnSpc>
                <a:spcPct val="110000"/>
              </a:lnSpc>
            </a:pPr>
            <a:r>
              <a:rPr lang="en-US" altLang="ko-KR" sz="1800" b="1" dirty="0">
                <a:solidFill>
                  <a:srgbClr val="005F8D"/>
                </a:solidFill>
                <a:latin typeface="+mj-ea"/>
                <a:ea typeface="+mj-ea"/>
                <a:cs typeface="나눔스퀘어OTF"/>
              </a:rPr>
              <a:t>CONTENTS</a:t>
            </a:r>
            <a:endParaRPr lang="ko-KR" altLang="en-US" sz="1800" b="1" dirty="0">
              <a:solidFill>
                <a:srgbClr val="005F8D"/>
              </a:solidFill>
              <a:latin typeface="+mj-ea"/>
              <a:ea typeface="+mj-ea"/>
              <a:cs typeface="나눔스퀘어OTF"/>
            </a:endParaRPr>
          </a:p>
        </p:txBody>
      </p:sp>
    </p:spTree>
    <p:extLst>
      <p:ext uri="{BB962C8B-B14F-4D97-AF65-F5344CB8AC3E}">
        <p14:creationId xmlns:p14="http://schemas.microsoft.com/office/powerpoint/2010/main" val="1107694069"/>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xmlns="" id="{95F9782B-D1D6-924E-9229-E1B61E86EB7E}"/>
              </a:ext>
            </a:extLst>
          </p:cNvPr>
          <p:cNvSpPr/>
          <p:nvPr userDrawn="1"/>
        </p:nvSpPr>
        <p:spPr>
          <a:xfrm>
            <a:off x="0" y="0"/>
            <a:ext cx="10688638" cy="7562850"/>
          </a:xfrm>
          <a:prstGeom prst="rect">
            <a:avLst/>
          </a:prstGeom>
          <a:solidFill>
            <a:srgbClr val="B8D0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pic>
        <p:nvPicPr>
          <p:cNvPr id="10" name="그림 9">
            <a:extLst>
              <a:ext uri="{FF2B5EF4-FFF2-40B4-BE49-F238E27FC236}">
                <a16:creationId xmlns:a16="http://schemas.microsoft.com/office/drawing/2014/main" xmlns="" id="{8E3AA45C-63FC-684A-80B0-BED22B9974D2}"/>
              </a:ext>
            </a:extLst>
          </p:cNvPr>
          <p:cNvPicPr>
            <a:picLocks noChangeAspect="1"/>
          </p:cNvPicPr>
          <p:nvPr userDrawn="1"/>
        </p:nvPicPr>
        <p:blipFill>
          <a:blip r:embed="rId13">
            <a:alphaModFix amt="30000"/>
          </a:blip>
          <a:stretch>
            <a:fillRect/>
          </a:stretch>
        </p:blipFill>
        <p:spPr>
          <a:xfrm>
            <a:off x="1510959" y="0"/>
            <a:ext cx="9177679" cy="5188688"/>
          </a:xfrm>
          <a:prstGeom prst="rect">
            <a:avLst/>
          </a:prstGeom>
        </p:spPr>
      </p:pic>
      <p:sp>
        <p:nvSpPr>
          <p:cNvPr id="6" name="모서리가 둥근 직사각형 5">
            <a:extLst>
              <a:ext uri="{FF2B5EF4-FFF2-40B4-BE49-F238E27FC236}">
                <a16:creationId xmlns:a16="http://schemas.microsoft.com/office/drawing/2014/main" xmlns="" id="{9A914A7F-565F-D04C-AE39-03628F92EB16}"/>
              </a:ext>
            </a:extLst>
          </p:cNvPr>
          <p:cNvSpPr/>
          <p:nvPr userDrawn="1"/>
        </p:nvSpPr>
        <p:spPr>
          <a:xfrm>
            <a:off x="1861118" y="1385741"/>
            <a:ext cx="1190426" cy="1150069"/>
          </a:xfrm>
          <a:prstGeom prst="roundRect">
            <a:avLst>
              <a:gd name="adj" fmla="val 14357"/>
            </a:avLst>
          </a:prstGeom>
          <a:solidFill>
            <a:schemeClr val="bg1"/>
          </a:solidFill>
          <a:ln w="76200">
            <a:solidFill>
              <a:srgbClr val="005F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
        <p:nvSpPr>
          <p:cNvPr id="8" name="모서리가 둥근 직사각형 7">
            <a:extLst>
              <a:ext uri="{FF2B5EF4-FFF2-40B4-BE49-F238E27FC236}">
                <a16:creationId xmlns:a16="http://schemas.microsoft.com/office/drawing/2014/main" xmlns="" id="{1D1C9859-CC94-B54A-B6B2-273EDBE891F7}"/>
              </a:ext>
            </a:extLst>
          </p:cNvPr>
          <p:cNvSpPr/>
          <p:nvPr userDrawn="1"/>
        </p:nvSpPr>
        <p:spPr>
          <a:xfrm>
            <a:off x="2638114" y="2168167"/>
            <a:ext cx="5412410" cy="3211908"/>
          </a:xfrm>
          <a:prstGeom prst="roundRect">
            <a:avLst>
              <a:gd name="adj" fmla="val 7268"/>
            </a:avLst>
          </a:prstGeom>
          <a:solidFill>
            <a:schemeClr val="bg1">
              <a:alpha val="70000"/>
            </a:schemeClr>
          </a:solidFill>
          <a:ln w="76200">
            <a:solidFill>
              <a:srgbClr val="005F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Tree>
    <p:extLst>
      <p:ext uri="{BB962C8B-B14F-4D97-AF65-F5344CB8AC3E}">
        <p14:creationId xmlns:p14="http://schemas.microsoft.com/office/powerpoint/2010/main" val="325001375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534988" y="303213"/>
            <a:ext cx="9618662" cy="1260475"/>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p:cNvSpPr>
            <a:spLocks noGrp="1"/>
          </p:cNvSpPr>
          <p:nvPr>
            <p:ph type="body" idx="1"/>
          </p:nvPr>
        </p:nvSpPr>
        <p:spPr>
          <a:xfrm>
            <a:off x="534988" y="1765300"/>
            <a:ext cx="9618662" cy="4991100"/>
          </a:xfrm>
          <a:prstGeom prst="rect">
            <a:avLst/>
          </a:prstGeom>
        </p:spPr>
        <p:txBody>
          <a:bodyPr vert="horz" lIns="91440" tIns="45720" rIns="91440" bIns="45720" rtlCol="0">
            <a:normAutofit/>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2"/>
          </p:nvPr>
        </p:nvSpPr>
        <p:spPr>
          <a:xfrm>
            <a:off x="534988" y="7010400"/>
            <a:ext cx="2493962" cy="401638"/>
          </a:xfrm>
          <a:prstGeom prst="rect">
            <a:avLst/>
          </a:prstGeom>
        </p:spPr>
        <p:txBody>
          <a:bodyPr vert="horz" lIns="91440" tIns="45720" rIns="91440" bIns="45720" rtlCol="0" anchor="ctr"/>
          <a:lstStyle>
            <a:lvl1pPr algn="l">
              <a:defRPr sz="1200">
                <a:solidFill>
                  <a:schemeClr val="tx1">
                    <a:tint val="75000"/>
                  </a:schemeClr>
                </a:solidFill>
              </a:defRPr>
            </a:lvl1pPr>
          </a:lstStyle>
          <a:p>
            <a:fld id="{323764AE-58A5-487E-AAAB-C6DC31ED31FF}" type="datetimeFigureOut">
              <a:rPr lang="ko-KR" altLang="en-US" smtClean="0"/>
              <a:pPr/>
              <a:t>2022-01-06</a:t>
            </a:fld>
            <a:endParaRPr lang="ko-KR" altLang="en-US"/>
          </a:p>
        </p:txBody>
      </p:sp>
      <p:sp>
        <p:nvSpPr>
          <p:cNvPr id="5" name="바닥글 개체 틀 4"/>
          <p:cNvSpPr>
            <a:spLocks noGrp="1"/>
          </p:cNvSpPr>
          <p:nvPr>
            <p:ph type="ftr" sz="quarter" idx="3"/>
          </p:nvPr>
        </p:nvSpPr>
        <p:spPr>
          <a:xfrm>
            <a:off x="3651250" y="7010400"/>
            <a:ext cx="3386138" cy="40163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7659688" y="7010400"/>
            <a:ext cx="2493962" cy="401638"/>
          </a:xfrm>
          <a:prstGeom prst="rect">
            <a:avLst/>
          </a:prstGeom>
        </p:spPr>
        <p:txBody>
          <a:bodyPr vert="horz" lIns="91440" tIns="45720" rIns="91440" bIns="45720" rtlCol="0" anchor="ctr"/>
          <a:lstStyle>
            <a:lvl1pPr algn="r">
              <a:defRPr sz="1200">
                <a:solidFill>
                  <a:schemeClr val="tx1">
                    <a:tint val="75000"/>
                  </a:schemeClr>
                </a:solidFill>
              </a:defRPr>
            </a:lvl1pPr>
          </a:lstStyle>
          <a:p>
            <a:fld id="{A2FB0CC5-ABB2-49F5-8961-90549B134DFB}" type="slidenum">
              <a:rPr lang="ko-KR" altLang="en-US" smtClean="0"/>
              <a:pPr/>
              <a:t>‹#›</a:t>
            </a:fld>
            <a:endParaRPr lang="ko-KR" altLang="en-US"/>
          </a:p>
        </p:txBody>
      </p:sp>
      <p:pic>
        <p:nvPicPr>
          <p:cNvPr id="7" name="Picture 2" descr="F:\2020년 PPT모음\장태열차장PPT3종\산업안전보건법이미지\산안법인사말.jpg"/>
          <p:cNvPicPr>
            <a:picLocks noChangeAspect="1" noChangeArrowheads="1"/>
          </p:cNvPicPr>
          <p:nvPr userDrawn="1"/>
        </p:nvPicPr>
        <p:blipFill>
          <a:blip r:embed="rId13"/>
          <a:srcRect/>
          <a:stretch>
            <a:fillRect/>
          </a:stretch>
        </p:blipFill>
        <p:spPr bwMode="auto">
          <a:xfrm>
            <a:off x="-1" y="0"/>
            <a:ext cx="10688639" cy="7562850"/>
          </a:xfrm>
          <a:prstGeom prst="rect">
            <a:avLst/>
          </a:prstGeom>
          <a:noFill/>
        </p:spPr>
      </p:pic>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534988" y="303213"/>
            <a:ext cx="9618662" cy="1260475"/>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p:cNvSpPr>
            <a:spLocks noGrp="1"/>
          </p:cNvSpPr>
          <p:nvPr>
            <p:ph type="body" idx="1"/>
          </p:nvPr>
        </p:nvSpPr>
        <p:spPr>
          <a:xfrm>
            <a:off x="534988" y="1765300"/>
            <a:ext cx="9618662" cy="4991100"/>
          </a:xfrm>
          <a:prstGeom prst="rect">
            <a:avLst/>
          </a:prstGeom>
        </p:spPr>
        <p:txBody>
          <a:bodyPr vert="horz" lIns="91440" tIns="45720" rIns="91440" bIns="45720" rtlCol="0">
            <a:normAutofit/>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2"/>
          </p:nvPr>
        </p:nvSpPr>
        <p:spPr>
          <a:xfrm>
            <a:off x="534988" y="7010400"/>
            <a:ext cx="2493962" cy="401638"/>
          </a:xfrm>
          <a:prstGeom prst="rect">
            <a:avLst/>
          </a:prstGeom>
        </p:spPr>
        <p:txBody>
          <a:bodyPr vert="horz" lIns="91440" tIns="45720" rIns="91440" bIns="45720" rtlCol="0" anchor="ctr"/>
          <a:lstStyle>
            <a:lvl1pPr algn="l">
              <a:defRPr sz="1200">
                <a:solidFill>
                  <a:schemeClr val="tx1">
                    <a:tint val="75000"/>
                  </a:schemeClr>
                </a:solidFill>
              </a:defRPr>
            </a:lvl1pPr>
          </a:lstStyle>
          <a:p>
            <a:fld id="{7CC3DA94-F3F0-45AF-94C2-89B8400417DF}" type="datetimeFigureOut">
              <a:rPr lang="ko-KR" altLang="en-US" smtClean="0"/>
              <a:pPr/>
              <a:t>2022-01-06</a:t>
            </a:fld>
            <a:endParaRPr lang="ko-KR" altLang="en-US"/>
          </a:p>
        </p:txBody>
      </p:sp>
      <p:sp>
        <p:nvSpPr>
          <p:cNvPr id="5" name="바닥글 개체 틀 4"/>
          <p:cNvSpPr>
            <a:spLocks noGrp="1"/>
          </p:cNvSpPr>
          <p:nvPr>
            <p:ph type="ftr" sz="quarter" idx="3"/>
          </p:nvPr>
        </p:nvSpPr>
        <p:spPr>
          <a:xfrm>
            <a:off x="3651250" y="7010400"/>
            <a:ext cx="3386138" cy="40163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7659688" y="7010400"/>
            <a:ext cx="2493962" cy="401638"/>
          </a:xfrm>
          <a:prstGeom prst="rect">
            <a:avLst/>
          </a:prstGeom>
        </p:spPr>
        <p:txBody>
          <a:bodyPr vert="horz" lIns="91440" tIns="45720" rIns="91440" bIns="45720" rtlCol="0" anchor="ctr"/>
          <a:lstStyle>
            <a:lvl1pPr algn="r">
              <a:defRPr sz="1200">
                <a:solidFill>
                  <a:schemeClr val="tx1">
                    <a:tint val="75000"/>
                  </a:schemeClr>
                </a:solidFill>
              </a:defRPr>
            </a:lvl1pPr>
          </a:lstStyle>
          <a:p>
            <a:fld id="{F8C15F25-6ABA-4D6C-ABC4-272705142243}" type="slidenum">
              <a:rPr lang="ko-KR" altLang="en-US" smtClean="0"/>
              <a:pPr/>
              <a:t>‹#›</a:t>
            </a:fld>
            <a:endParaRPr lang="ko-KR" altLang="en-US"/>
          </a:p>
        </p:txBody>
      </p:sp>
      <p:sp>
        <p:nvSpPr>
          <p:cNvPr id="7" name="직사각형 6"/>
          <p:cNvSpPr/>
          <p:nvPr userDrawn="1"/>
        </p:nvSpPr>
        <p:spPr>
          <a:xfrm>
            <a:off x="0" y="0"/>
            <a:ext cx="10688638" cy="7562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 name="Rounded Rectangle 46"/>
          <p:cNvSpPr/>
          <p:nvPr userDrawn="1"/>
        </p:nvSpPr>
        <p:spPr>
          <a:xfrm>
            <a:off x="930922" y="439650"/>
            <a:ext cx="5627533" cy="1157733"/>
          </a:xfrm>
          <a:prstGeom prst="roundRect">
            <a:avLst>
              <a:gd name="adj" fmla="val 19522"/>
            </a:avLst>
          </a:prstGeom>
          <a:solidFill>
            <a:schemeClr val="accent5">
              <a:lumMod val="75000"/>
              <a:alpha val="56000"/>
            </a:schemeClr>
          </a:solidFill>
          <a:ln w="57150" cmpd="sng">
            <a:no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dirty="0"/>
          </a:p>
        </p:txBody>
      </p:sp>
      <p:sp>
        <p:nvSpPr>
          <p:cNvPr id="9" name="Rounded Rectangle 37"/>
          <p:cNvSpPr/>
          <p:nvPr userDrawn="1"/>
        </p:nvSpPr>
        <p:spPr>
          <a:xfrm>
            <a:off x="399123" y="318690"/>
            <a:ext cx="1278161" cy="1278693"/>
          </a:xfrm>
          <a:prstGeom prst="roundRect">
            <a:avLst>
              <a:gd name="adj" fmla="val 19330"/>
            </a:avLst>
          </a:prstGeom>
          <a:solidFill>
            <a:schemeClr val="accent6"/>
          </a:solidFill>
          <a:ln w="57150" cmpd="sng">
            <a:noFill/>
          </a:ln>
          <a:effectLst>
            <a:outerShdw blurRad="50800" dist="38100" dir="2700000" algn="tl" rotWithShape="0">
              <a:prstClr val="black">
                <a:alpha val="10000"/>
              </a:prstClr>
            </a:outerShdw>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dirty="0"/>
          </a:p>
        </p:txBody>
      </p:sp>
      <p:sp>
        <p:nvSpPr>
          <p:cNvPr id="10" name="Rounded Rectangle 38"/>
          <p:cNvSpPr/>
          <p:nvPr userDrawn="1"/>
        </p:nvSpPr>
        <p:spPr>
          <a:xfrm>
            <a:off x="399122" y="860393"/>
            <a:ext cx="9860877" cy="6150007"/>
          </a:xfrm>
          <a:prstGeom prst="roundRect">
            <a:avLst>
              <a:gd name="adj" fmla="val 4935"/>
            </a:avLst>
          </a:prstGeom>
          <a:solidFill>
            <a:schemeClr val="bg1"/>
          </a:solidFill>
          <a:ln w="57150" cmpd="sng">
            <a:noFill/>
          </a:ln>
          <a:effectLst>
            <a:outerShdw blurRad="50800" dist="38100" dir="2700000" algn="tl" rotWithShape="0">
              <a:prstClr val="black">
                <a:alpha val="10000"/>
              </a:prstClr>
            </a:outerShdw>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kern="1200" dirty="0"/>
          </a:p>
        </p:txBody>
      </p:sp>
      <p:sp>
        <p:nvSpPr>
          <p:cNvPr id="11" name="슬라이드 번호 개체 틀 5"/>
          <p:cNvSpPr txBox="1">
            <a:spLocks/>
          </p:cNvSpPr>
          <p:nvPr userDrawn="1"/>
        </p:nvSpPr>
        <p:spPr>
          <a:xfrm>
            <a:off x="323527" y="7094413"/>
            <a:ext cx="9936471" cy="365125"/>
          </a:xfrm>
          <a:prstGeom prst="rect">
            <a:avLst/>
          </a:prstGeom>
        </p:spPr>
        <p:txBody>
          <a:bodyPr/>
          <a:lstStyle>
            <a:lvl1pPr algn="ctr">
              <a:defRPr>
                <a:solidFill>
                  <a:schemeClr val="bg1"/>
                </a:solidFill>
              </a:defRPr>
            </a:lvl1pPr>
          </a:lstStyle>
          <a:p>
            <a:pPr marL="0" marR="0" lvl="0" indent="0" algn="ctr" defTabSz="914400" rtl="0" eaLnBrk="1" fontAlgn="auto" latinLnBrk="1" hangingPunct="1">
              <a:lnSpc>
                <a:spcPct val="100000"/>
              </a:lnSpc>
              <a:spcBef>
                <a:spcPts val="0"/>
              </a:spcBef>
              <a:spcAft>
                <a:spcPts val="0"/>
              </a:spcAft>
              <a:buClrTx/>
              <a:buSzTx/>
              <a:buFontTx/>
              <a:buNone/>
              <a:tabLst/>
              <a:defRPr/>
            </a:pPr>
            <a:fld id="{E663F838-261C-484F-AB34-5DF9DF4E25D0}" type="slidenum">
              <a:rPr kumimoji="0" lang="ko-KR" altLang="en-US" sz="1400" b="0" i="0" u="none" strike="noStrike" kern="1200" cap="none" spc="0" normalizeH="0" baseline="0" noProof="0" smtClean="0">
                <a:ln>
                  <a:noFill/>
                </a:ln>
                <a:solidFill>
                  <a:schemeClr val="tx1"/>
                </a:solidFill>
                <a:effectLst/>
                <a:uLnTx/>
                <a:uFillTx/>
                <a:latin typeface="+mn-lt"/>
                <a:ea typeface="+mn-ea"/>
                <a:cs typeface="+mn-cs"/>
              </a:rPr>
              <a:pPr marL="0" marR="0" lvl="0" indent="0" algn="ctr" defTabSz="914400" rtl="0" eaLnBrk="1" fontAlgn="auto" latinLnBrk="1" hangingPunct="1">
                <a:lnSpc>
                  <a:spcPct val="100000"/>
                </a:lnSpc>
                <a:spcBef>
                  <a:spcPts val="0"/>
                </a:spcBef>
                <a:spcAft>
                  <a:spcPts val="0"/>
                </a:spcAft>
                <a:buClrTx/>
                <a:buSzTx/>
                <a:buFontTx/>
                <a:buNone/>
                <a:tabLst/>
                <a:defRPr/>
              </a:pPr>
              <a:t>‹#›</a:t>
            </a:fld>
            <a:endParaRPr kumimoji="0" lang="ko-KR" altLang="en-US" sz="1400" b="0" i="0" u="none" strike="noStrike" kern="1200" cap="none" spc="0" normalizeH="0" baseline="0" noProof="0" dirty="0">
              <a:ln>
                <a:noFill/>
              </a:ln>
              <a:solidFill>
                <a:schemeClr val="tx1"/>
              </a:solidFill>
              <a:effectLst/>
              <a:uLnTx/>
              <a:uFillTx/>
              <a:latin typeface="+mn-lt"/>
              <a:ea typeface="+mn-ea"/>
              <a:cs typeface="+mn-cs"/>
            </a:endParaRPr>
          </a:p>
        </p:txBody>
      </p:sp>
      <p:pic>
        <p:nvPicPr>
          <p:cNvPr id="12" name="Picture 2" descr="D:\맥 공유\20-3-6\고용노동안전공단로고.png"/>
          <p:cNvPicPr>
            <a:picLocks noChangeAspect="1" noChangeArrowheads="1"/>
          </p:cNvPicPr>
          <p:nvPr userDrawn="1"/>
        </p:nvPicPr>
        <p:blipFill>
          <a:blip r:embed="rId13"/>
          <a:srcRect/>
          <a:stretch>
            <a:fillRect/>
          </a:stretch>
        </p:blipFill>
        <p:spPr bwMode="auto">
          <a:xfrm>
            <a:off x="9451962" y="7094413"/>
            <a:ext cx="808037" cy="267839"/>
          </a:xfrm>
          <a:prstGeom prst="rect">
            <a:avLst/>
          </a:prstGeom>
          <a:noFill/>
        </p:spPr>
      </p:pic>
      <p:pic>
        <p:nvPicPr>
          <p:cNvPr id="13" name="Picture 2" descr="D:\맥 공유\20-3-9\건설공사\안전권리.png"/>
          <p:cNvPicPr>
            <a:picLocks noChangeAspect="1" noChangeArrowheads="1"/>
          </p:cNvPicPr>
          <p:nvPr userDrawn="1"/>
        </p:nvPicPr>
        <p:blipFill>
          <a:blip r:embed="rId14"/>
          <a:srcRect/>
          <a:stretch>
            <a:fillRect/>
          </a:stretch>
        </p:blipFill>
        <p:spPr bwMode="auto">
          <a:xfrm>
            <a:off x="9451962" y="475274"/>
            <a:ext cx="808036" cy="236215"/>
          </a:xfrm>
          <a:prstGeom prst="rect">
            <a:avLst/>
          </a:prstGeom>
          <a:noFill/>
        </p:spPr>
      </p:pic>
      <p:sp>
        <p:nvSpPr>
          <p:cNvPr id="14" name="슬라이드 번호 개체 틀 5"/>
          <p:cNvSpPr txBox="1">
            <a:spLocks/>
          </p:cNvSpPr>
          <p:nvPr userDrawn="1"/>
        </p:nvSpPr>
        <p:spPr>
          <a:xfrm>
            <a:off x="435037" y="7094413"/>
            <a:ext cx="3737569" cy="365125"/>
          </a:xfrm>
          <a:prstGeom prst="rect">
            <a:avLst/>
          </a:prstGeom>
        </p:spPr>
        <p:txBody>
          <a:bodyPr/>
          <a:lstStyle>
            <a:lvl1pPr algn="ctr">
              <a:defRPr>
                <a:solidFill>
                  <a:schemeClr val="bg1"/>
                </a:solidFill>
              </a:defRPr>
            </a:lvl1p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ko-KR" altLang="en-US" sz="900" b="0" i="0" u="none" strike="noStrike" kern="1200" cap="none" spc="-90" normalizeH="0" baseline="0" noProof="0" dirty="0" smtClean="0">
                <a:ln>
                  <a:noFill/>
                </a:ln>
                <a:solidFill>
                  <a:schemeClr val="tx1">
                    <a:lumMod val="50000"/>
                    <a:lumOff val="50000"/>
                  </a:schemeClr>
                </a:solidFill>
                <a:effectLst/>
                <a:uLnTx/>
                <a:uFillTx/>
                <a:latin typeface="+mj-ea"/>
                <a:ea typeface="+mj-ea"/>
                <a:cs typeface="+mn-cs"/>
              </a:rPr>
              <a:t>중대재해처벌법 주요내용</a:t>
            </a:r>
            <a:endParaRPr kumimoji="0" lang="ko-KR" altLang="en-US" sz="900" b="0" i="0" u="none" strike="noStrike" kern="1200" cap="none" spc="-90" normalizeH="0" baseline="0" noProof="0" dirty="0">
              <a:ln>
                <a:noFill/>
              </a:ln>
              <a:solidFill>
                <a:schemeClr val="tx1">
                  <a:lumMod val="50000"/>
                  <a:lumOff val="50000"/>
                </a:schemeClr>
              </a:solidFill>
              <a:effectLst/>
              <a:uLnTx/>
              <a:uFillTx/>
              <a:latin typeface="+mj-ea"/>
              <a:ea typeface="+mj-ea"/>
              <a:cs typeface="+mn-cs"/>
            </a:endParaRPr>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3.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0.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_rels/slide4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8.png"/><Relationship Id="rId1" Type="http://schemas.openxmlformats.org/officeDocument/2006/relationships/slideLayout" Target="../slideLayouts/slideLayout18.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xmlns="" id="{94718047-3CC4-6641-95A5-83CEB328366A}"/>
              </a:ext>
            </a:extLst>
          </p:cNvPr>
          <p:cNvPicPr>
            <a:picLocks noChangeAspect="1"/>
          </p:cNvPicPr>
          <p:nvPr/>
        </p:nvPicPr>
        <p:blipFill>
          <a:blip r:embed="rId3"/>
          <a:stretch>
            <a:fillRect/>
          </a:stretch>
        </p:blipFill>
        <p:spPr>
          <a:xfrm>
            <a:off x="1666643" y="1279932"/>
            <a:ext cx="7302253" cy="4826000"/>
          </a:xfrm>
          <a:prstGeom prst="rect">
            <a:avLst/>
          </a:prstGeom>
        </p:spPr>
      </p:pic>
      <p:sp>
        <p:nvSpPr>
          <p:cNvPr id="20" name="TextBox 19"/>
          <p:cNvSpPr txBox="1"/>
          <p:nvPr/>
        </p:nvSpPr>
        <p:spPr>
          <a:xfrm>
            <a:off x="1728215" y="2655865"/>
            <a:ext cx="7179107" cy="2228965"/>
          </a:xfrm>
          <a:prstGeom prst="rect">
            <a:avLst/>
          </a:prstGeom>
          <a:noFill/>
        </p:spPr>
        <p:txBody>
          <a:bodyPr wrap="square" lIns="104287" tIns="52144" rIns="104287" bIns="52144" rtlCol="0">
            <a:spAutoFit/>
          </a:bodyPr>
          <a:lstStyle/>
          <a:p>
            <a:pPr algn="ctr"/>
            <a:r>
              <a:rPr lang="ko-KR" altLang="en-US" sz="4800" b="1" spc="-350" dirty="0" smtClean="0">
                <a:solidFill>
                  <a:schemeClr val="accent6"/>
                </a:solidFill>
                <a:latin typeface="+mj-ea"/>
                <a:ea typeface="+mj-ea"/>
                <a:cs typeface="나눔스퀘어OTF"/>
              </a:rPr>
              <a:t>중대재해처벌법 및 시행령</a:t>
            </a:r>
            <a:endParaRPr lang="en-US" altLang="ko-KR" sz="4800" b="1" spc="-350" dirty="0">
              <a:solidFill>
                <a:schemeClr val="accent6"/>
              </a:solidFill>
              <a:latin typeface="+mj-ea"/>
              <a:ea typeface="+mj-ea"/>
              <a:cs typeface="나눔스퀘어OTF"/>
            </a:endParaRPr>
          </a:p>
          <a:p>
            <a:pPr algn="ctr"/>
            <a:r>
              <a:rPr lang="ko-KR" altLang="en-US" sz="4800" b="1" spc="-350" dirty="0" smtClean="0">
                <a:solidFill>
                  <a:schemeClr val="tx2"/>
                </a:solidFill>
                <a:latin typeface="+mj-ea"/>
                <a:ea typeface="+mj-ea"/>
                <a:cs typeface="나눔스퀘어OTF"/>
              </a:rPr>
              <a:t>주요내용</a:t>
            </a:r>
            <a:endParaRPr lang="en-US" altLang="ko-KR" sz="4800" b="1" spc="-350" dirty="0" smtClean="0">
              <a:solidFill>
                <a:schemeClr val="tx2"/>
              </a:solidFill>
              <a:latin typeface="+mj-ea"/>
              <a:ea typeface="+mj-ea"/>
              <a:cs typeface="나눔스퀘어OTF"/>
            </a:endParaRPr>
          </a:p>
          <a:p>
            <a:pPr algn="ctr"/>
            <a:endParaRPr lang="en-US" altLang="ko-KR" sz="1000" b="1" spc="-350" dirty="0" smtClean="0">
              <a:solidFill>
                <a:schemeClr val="tx2"/>
              </a:solidFill>
              <a:latin typeface="+mj-ea"/>
              <a:ea typeface="+mj-ea"/>
              <a:cs typeface="나눔스퀘어OTF"/>
            </a:endParaRPr>
          </a:p>
          <a:p>
            <a:pPr algn="ctr"/>
            <a:r>
              <a:rPr lang="en-US" altLang="ko-KR" sz="3200" b="1" spc="-350" dirty="0" smtClean="0">
                <a:solidFill>
                  <a:srgbClr val="85A7D1"/>
                </a:solidFill>
                <a:latin typeface="+mj-ea"/>
                <a:ea typeface="+mj-ea"/>
                <a:cs typeface="나눔스퀘어OTF"/>
              </a:rPr>
              <a:t>- </a:t>
            </a:r>
            <a:r>
              <a:rPr lang="ko-KR" altLang="en-US" sz="3200" b="1" spc="-350" dirty="0" smtClean="0">
                <a:solidFill>
                  <a:srgbClr val="85A7D1"/>
                </a:solidFill>
                <a:latin typeface="+mj-ea"/>
                <a:ea typeface="+mj-ea"/>
                <a:cs typeface="나눔스퀘어OTF"/>
              </a:rPr>
              <a:t>중대산업재해를 중심으로 </a:t>
            </a:r>
            <a:r>
              <a:rPr lang="en-US" altLang="ko-KR" sz="3200" b="1" spc="-350" dirty="0" smtClean="0">
                <a:solidFill>
                  <a:srgbClr val="85A7D1"/>
                </a:solidFill>
                <a:latin typeface="+mj-ea"/>
                <a:ea typeface="+mj-ea"/>
                <a:cs typeface="나눔스퀘어OTF"/>
              </a:rPr>
              <a:t>-</a:t>
            </a:r>
            <a:endParaRPr lang="ko-KR" altLang="en-US" sz="3200" b="1" spc="-350" dirty="0">
              <a:solidFill>
                <a:srgbClr val="85A7D1"/>
              </a:solidFill>
              <a:latin typeface="+mj-ea"/>
              <a:ea typeface="+mj-ea"/>
              <a:cs typeface="나눔스퀘어OTF"/>
            </a:endParaRPr>
          </a:p>
        </p:txBody>
      </p:sp>
      <p:sp>
        <p:nvSpPr>
          <p:cNvPr id="7" name="TextBox 6"/>
          <p:cNvSpPr txBox="1"/>
          <p:nvPr/>
        </p:nvSpPr>
        <p:spPr>
          <a:xfrm>
            <a:off x="1953418" y="4973552"/>
            <a:ext cx="6781801" cy="382305"/>
          </a:xfrm>
          <a:prstGeom prst="rect">
            <a:avLst/>
          </a:prstGeom>
          <a:noFill/>
        </p:spPr>
        <p:txBody>
          <a:bodyPr wrap="square" lIns="104287" tIns="52144" rIns="104287" bIns="52144" rtlCol="0">
            <a:spAutoFit/>
          </a:bodyPr>
          <a:lstStyle/>
          <a:p>
            <a:pPr algn="ctr"/>
            <a:r>
              <a:rPr lang="en-US" altLang="ko-KR" sz="1800" b="1" spc="-150" dirty="0">
                <a:solidFill>
                  <a:schemeClr val="tx2"/>
                </a:solidFill>
                <a:latin typeface="+mj-ea"/>
                <a:ea typeface="+mj-ea"/>
                <a:cs typeface="나눔스퀘어OTF"/>
              </a:rPr>
              <a:t>(</a:t>
            </a:r>
            <a:r>
              <a:rPr lang="en-US" altLang="ko-KR" sz="1800" b="1" spc="-150" dirty="0" smtClean="0">
                <a:solidFill>
                  <a:schemeClr val="tx2"/>
                </a:solidFill>
                <a:latin typeface="+mj-ea"/>
                <a:ea typeface="+mj-ea"/>
                <a:cs typeface="나눔스퀘어OTF"/>
              </a:rPr>
              <a:t>2022. 1. 27. </a:t>
            </a:r>
            <a:r>
              <a:rPr lang="ko-KR" altLang="en-US" sz="1800" b="1" spc="-150" dirty="0" smtClean="0">
                <a:solidFill>
                  <a:schemeClr val="tx2"/>
                </a:solidFill>
                <a:latin typeface="+mj-ea"/>
                <a:ea typeface="+mj-ea"/>
                <a:cs typeface="나눔스퀘어OTF"/>
              </a:rPr>
              <a:t>시행</a:t>
            </a:r>
            <a:r>
              <a:rPr lang="en-US" altLang="ko-KR" sz="1800" b="1" spc="-150" dirty="0" smtClean="0">
                <a:solidFill>
                  <a:schemeClr val="tx2"/>
                </a:solidFill>
                <a:latin typeface="+mj-ea"/>
                <a:ea typeface="+mj-ea"/>
                <a:cs typeface="나눔스퀘어OTF"/>
              </a:rPr>
              <a:t>)</a:t>
            </a:r>
            <a:endParaRPr lang="ko-KR" altLang="en-US" sz="1800" b="1" spc="-150" dirty="0">
              <a:solidFill>
                <a:schemeClr val="tx2"/>
              </a:solidFill>
              <a:latin typeface="+mj-ea"/>
              <a:ea typeface="+mj-ea"/>
              <a:cs typeface="나눔스퀘어OTF"/>
            </a:endParaRPr>
          </a:p>
        </p:txBody>
      </p:sp>
      <p:pic>
        <p:nvPicPr>
          <p:cNvPr id="9" name="Picture 2" descr="C:\Users\Microsoft\Desktop\산업안전보건법_PPT\이미지\저울.png"/>
          <p:cNvPicPr>
            <a:picLocks noChangeAspect="1" noChangeArrowheads="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69638" y="1670884"/>
            <a:ext cx="893998" cy="9028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9">
            <a:extLst>
              <a:ext uri="{FF2B5EF4-FFF2-40B4-BE49-F238E27FC236}">
                <a16:creationId xmlns:a16="http://schemas.microsoft.com/office/drawing/2014/main" xmlns="" id="{509E37CB-82EF-8749-A884-E5F74FA2428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67356" y="448637"/>
            <a:ext cx="1392443" cy="403418"/>
          </a:xfrm>
          <a:prstGeom prst="rect">
            <a:avLst/>
          </a:prstGeom>
          <a:noFill/>
          <a:ln>
            <a:noFill/>
          </a:ln>
        </p:spPr>
      </p:pic>
      <p:pic>
        <p:nvPicPr>
          <p:cNvPr id="8" name="그림 7">
            <a:extLst>
              <a:ext uri="{FF2B5EF4-FFF2-40B4-BE49-F238E27FC236}">
                <a16:creationId xmlns:a16="http://schemas.microsoft.com/office/drawing/2014/main" xmlns="" id="{75935452-59BE-A540-826F-8C1EA6190488}"/>
              </a:ext>
            </a:extLst>
          </p:cNvPr>
          <p:cNvPicPr>
            <a:picLocks noChangeAspect="1"/>
          </p:cNvPicPr>
          <p:nvPr/>
        </p:nvPicPr>
        <p:blipFill>
          <a:blip r:embed="rId6"/>
          <a:stretch>
            <a:fillRect/>
          </a:stretch>
        </p:blipFill>
        <p:spPr>
          <a:xfrm>
            <a:off x="3669980" y="6592530"/>
            <a:ext cx="3348679" cy="584690"/>
          </a:xfrm>
          <a:prstGeom prst="rect">
            <a:avLst/>
          </a:prstGeom>
        </p:spPr>
      </p:pic>
      <p:sp>
        <p:nvSpPr>
          <p:cNvPr id="10" name="TextBox 9">
            <a:extLst>
              <a:ext uri="{FF2B5EF4-FFF2-40B4-BE49-F238E27FC236}">
                <a16:creationId xmlns:a16="http://schemas.microsoft.com/office/drawing/2014/main" xmlns="" id="{B768C164-5CE6-BF42-B89D-496E334FEBEE}"/>
              </a:ext>
            </a:extLst>
          </p:cNvPr>
          <p:cNvSpPr txBox="1"/>
          <p:nvPr/>
        </p:nvSpPr>
        <p:spPr>
          <a:xfrm>
            <a:off x="360217" y="6871855"/>
            <a:ext cx="1368000" cy="276999"/>
          </a:xfrm>
          <a:prstGeom prst="rect">
            <a:avLst/>
          </a:prstGeom>
          <a:noFill/>
          <a:ln w="3175">
            <a:solidFill>
              <a:schemeClr val="accent1">
                <a:lumMod val="75000"/>
              </a:schemeClr>
            </a:solidFill>
          </a:ln>
        </p:spPr>
        <p:txBody>
          <a:bodyPr wrap="square" rtlCol="0">
            <a:spAutoFit/>
          </a:bodyPr>
          <a:lstStyle/>
          <a:p>
            <a:pPr algn="ctr"/>
            <a:r>
              <a:rPr lang="en-US" altLang="ko-KR" sz="1200" b="1" spc="-150" dirty="0" smtClean="0">
                <a:solidFill>
                  <a:schemeClr val="tx2"/>
                </a:solidFill>
              </a:rPr>
              <a:t>2022-</a:t>
            </a:r>
            <a:r>
              <a:rPr lang="ko-KR" altLang="en-US" sz="1200" b="1" spc="-150" dirty="0" smtClean="0">
                <a:solidFill>
                  <a:schemeClr val="tx2"/>
                </a:solidFill>
              </a:rPr>
              <a:t>교육혁신실</a:t>
            </a:r>
            <a:r>
              <a:rPr lang="en-US" altLang="ko-KR" sz="1200" b="1" spc="-150" dirty="0" smtClean="0">
                <a:solidFill>
                  <a:schemeClr val="tx2"/>
                </a:solidFill>
              </a:rPr>
              <a:t>-5</a:t>
            </a:r>
            <a:endParaRPr lang="en-US" altLang="ko-KR" sz="1200" b="1" spc="-150" dirty="0">
              <a:solidFill>
                <a:schemeClr val="tx2"/>
              </a:solidFill>
            </a:endParaRPr>
          </a:p>
        </p:txBody>
      </p:sp>
      <p:pic>
        <p:nvPicPr>
          <p:cNvPr id="4" name="그림 3">
            <a:extLst>
              <a:ext uri="{FF2B5EF4-FFF2-40B4-BE49-F238E27FC236}">
                <a16:creationId xmlns:a16="http://schemas.microsoft.com/office/drawing/2014/main" xmlns="" id="{327A8505-71AB-6947-A25F-90C78EBB8C61}"/>
              </a:ext>
            </a:extLst>
          </p:cNvPr>
          <p:cNvPicPr>
            <a:picLocks noChangeAspect="1"/>
          </p:cNvPicPr>
          <p:nvPr/>
        </p:nvPicPr>
        <p:blipFill>
          <a:blip r:embed="rId7"/>
          <a:stretch>
            <a:fillRect/>
          </a:stretch>
        </p:blipFill>
        <p:spPr>
          <a:xfrm>
            <a:off x="9255672" y="6798273"/>
            <a:ext cx="1085273" cy="325582"/>
          </a:xfrm>
          <a:prstGeom prst="rect">
            <a:avLst/>
          </a:prstGeom>
        </p:spPr>
      </p:pic>
    </p:spTree>
    <p:extLst>
      <p:ext uri="{BB962C8B-B14F-4D97-AF65-F5344CB8AC3E}">
        <p14:creationId xmlns:p14="http://schemas.microsoft.com/office/powerpoint/2010/main" val="4180876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22" presetClass="entr" presetSubtype="8" fill="hold" grpId="0" nodeType="withEffect">
                                  <p:stCondLst>
                                    <p:cond delay="0"/>
                                  </p:stCondLst>
                                  <p:iterate type="lt">
                                    <p:tmPct val="10000"/>
                                  </p:iterate>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childTnLst>
                          </p:cTn>
                        </p:par>
                        <p:par>
                          <p:cTn id="16" fill="hold">
                            <p:stCondLst>
                              <p:cond delay="2350"/>
                            </p:stCondLst>
                            <p:childTnLst>
                              <p:par>
                                <p:cTn id="17" presetID="22" presetClass="entr" presetSubtype="8"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xmlns="" id="{BB64F54C-6662-E14B-9B5C-B5D1904D840E}"/>
              </a:ext>
            </a:extLst>
          </p:cNvPr>
          <p:cNvSpPr txBox="1"/>
          <p:nvPr/>
        </p:nvSpPr>
        <p:spPr>
          <a:xfrm>
            <a:off x="3078737" y="2703008"/>
            <a:ext cx="5751423" cy="2690630"/>
          </a:xfrm>
          <a:prstGeom prst="rect">
            <a:avLst/>
          </a:prstGeom>
          <a:noFill/>
        </p:spPr>
        <p:txBody>
          <a:bodyPr wrap="square" lIns="104287" tIns="52144" rIns="104287" bIns="52144" rtlCol="0">
            <a:spAutoFit/>
          </a:bodyPr>
          <a:lstStyle/>
          <a:p>
            <a:pPr>
              <a:lnSpc>
                <a:spcPct val="120000"/>
              </a:lnSpc>
            </a:pPr>
            <a:r>
              <a:rPr lang="ko-KR" altLang="en-US" sz="2000" b="1" spc="-200" dirty="0" smtClean="0">
                <a:solidFill>
                  <a:srgbClr val="E46C0A"/>
                </a:solidFill>
                <a:latin typeface="+mj-ea"/>
                <a:ea typeface="+mj-ea"/>
                <a:cs typeface="나눔스퀘어OTF"/>
              </a:rPr>
              <a:t>주요 정의 </a:t>
            </a:r>
            <a:r>
              <a:rPr lang="ko-KR" altLang="en-US" sz="2000" b="1" spc="-200" dirty="0" smtClean="0">
                <a:solidFill>
                  <a:srgbClr val="0B4883"/>
                </a:solidFill>
                <a:latin typeface="+mj-ea"/>
                <a:ea typeface="+mj-ea"/>
                <a:cs typeface="나눔스퀘어OTF"/>
              </a:rPr>
              <a:t>및 </a:t>
            </a:r>
            <a:r>
              <a:rPr lang="ko-KR" altLang="en-US" sz="2000" b="1" spc="-200" dirty="0" smtClean="0">
                <a:solidFill>
                  <a:srgbClr val="E46C0A"/>
                </a:solidFill>
                <a:latin typeface="+mj-ea"/>
                <a:ea typeface="+mj-ea"/>
                <a:cs typeface="나눔스퀘어OTF"/>
              </a:rPr>
              <a:t>적용범위</a:t>
            </a:r>
            <a:endParaRPr lang="en-US" altLang="ko-KR" sz="2000" b="1" spc="-200" dirty="0" smtClean="0">
              <a:solidFill>
                <a:srgbClr val="E46C0A"/>
              </a:solidFill>
              <a:latin typeface="+mj-ea"/>
              <a:ea typeface="+mj-ea"/>
              <a:cs typeface="나눔스퀘어OTF"/>
            </a:endParaRPr>
          </a:p>
          <a:p>
            <a:pPr>
              <a:lnSpc>
                <a:spcPct val="120000"/>
              </a:lnSpc>
            </a:pPr>
            <a:endParaRPr lang="en-US" altLang="ko-KR" sz="2000" b="1" spc="-200" dirty="0" smtClean="0">
              <a:solidFill>
                <a:srgbClr val="0B4883"/>
              </a:solidFill>
              <a:latin typeface="+mj-ea"/>
              <a:cs typeface="나눔스퀘어OTF"/>
            </a:endParaRPr>
          </a:p>
          <a:p>
            <a:pPr>
              <a:lnSpc>
                <a:spcPct val="120000"/>
              </a:lnSpc>
            </a:pPr>
            <a:r>
              <a:rPr lang="ko-KR" altLang="en-US" sz="2000" b="1" spc="-200" dirty="0" smtClean="0">
                <a:solidFill>
                  <a:srgbClr val="0B4883"/>
                </a:solidFill>
                <a:latin typeface="+mj-ea"/>
                <a:cs typeface="나눔스퀘어OTF"/>
              </a:rPr>
              <a:t>사업주 또는 </a:t>
            </a:r>
            <a:r>
              <a:rPr lang="ko-KR" altLang="en-US" sz="2000" b="1" spc="-200" dirty="0" err="1" smtClean="0">
                <a:solidFill>
                  <a:srgbClr val="0B4883"/>
                </a:solidFill>
                <a:latin typeface="+mj-ea"/>
                <a:cs typeface="나눔스퀘어OTF"/>
              </a:rPr>
              <a:t>경영책임자등의</a:t>
            </a:r>
            <a:r>
              <a:rPr lang="ko-KR" altLang="en-US" sz="2000" b="1" spc="-200" dirty="0" smtClean="0">
                <a:solidFill>
                  <a:srgbClr val="0B4883"/>
                </a:solidFill>
                <a:latin typeface="+mj-ea"/>
                <a:cs typeface="나눔스퀘어OTF"/>
              </a:rPr>
              <a:t> </a:t>
            </a:r>
            <a:r>
              <a:rPr lang="ko-KR" altLang="en-US" sz="2000" b="1" spc="-200" dirty="0" smtClean="0">
                <a:solidFill>
                  <a:srgbClr val="E46C0A"/>
                </a:solidFill>
                <a:latin typeface="+mj-ea"/>
                <a:cs typeface="나눔스퀘어OTF"/>
              </a:rPr>
              <a:t>안전보건 확보의무</a:t>
            </a:r>
            <a:endParaRPr lang="en-US" altLang="ko-KR" sz="2000" b="1" spc="-200" dirty="0" smtClean="0">
              <a:solidFill>
                <a:srgbClr val="E46C0A"/>
              </a:solidFill>
              <a:latin typeface="+mj-ea"/>
              <a:cs typeface="나눔스퀘어OTF"/>
            </a:endParaRPr>
          </a:p>
          <a:p>
            <a:pPr>
              <a:lnSpc>
                <a:spcPct val="120000"/>
              </a:lnSpc>
            </a:pPr>
            <a:endParaRPr lang="en-US" altLang="ko-KR" sz="2000" b="1" spc="-200" dirty="0" smtClean="0">
              <a:solidFill>
                <a:srgbClr val="0B4883"/>
              </a:solidFill>
              <a:latin typeface="+mj-ea"/>
              <a:cs typeface="나눔스퀘어OTF"/>
            </a:endParaRPr>
          </a:p>
          <a:p>
            <a:pPr>
              <a:lnSpc>
                <a:spcPct val="120000"/>
              </a:lnSpc>
            </a:pPr>
            <a:r>
              <a:rPr lang="ko-KR" altLang="en-US" sz="2000" b="1" spc="-200" dirty="0" smtClean="0">
                <a:solidFill>
                  <a:srgbClr val="E46C0A"/>
                </a:solidFill>
                <a:latin typeface="+mj-ea"/>
                <a:cs typeface="나눔스퀘어OTF"/>
              </a:rPr>
              <a:t>행정 제재</a:t>
            </a:r>
            <a:r>
              <a:rPr lang="en-US" altLang="ko-KR" sz="1600" b="1" spc="-200" dirty="0" smtClean="0">
                <a:solidFill>
                  <a:srgbClr val="0B4883"/>
                </a:solidFill>
                <a:latin typeface="+mj-ea"/>
                <a:cs typeface="나눔스퀘어OTF"/>
              </a:rPr>
              <a:t>(</a:t>
            </a:r>
            <a:r>
              <a:rPr lang="ko-KR" altLang="en-US" sz="1600" b="1" spc="-200" dirty="0" smtClean="0">
                <a:solidFill>
                  <a:srgbClr val="0B4883"/>
                </a:solidFill>
                <a:latin typeface="+mj-ea"/>
                <a:cs typeface="나눔스퀘어OTF"/>
              </a:rPr>
              <a:t>처벌</a:t>
            </a:r>
            <a:r>
              <a:rPr lang="en-US" altLang="ko-KR" sz="1600" b="1" spc="-200" dirty="0" smtClean="0">
                <a:solidFill>
                  <a:srgbClr val="0B4883"/>
                </a:solidFill>
                <a:latin typeface="+mj-ea"/>
                <a:cs typeface="나눔스퀘어OTF"/>
              </a:rPr>
              <a:t>, </a:t>
            </a:r>
            <a:r>
              <a:rPr lang="ko-KR" altLang="en-US" sz="1600" b="1" spc="-200" dirty="0" smtClean="0">
                <a:solidFill>
                  <a:srgbClr val="0B4883"/>
                </a:solidFill>
                <a:latin typeface="+mj-ea"/>
                <a:cs typeface="나눔스퀘어OTF"/>
              </a:rPr>
              <a:t>교육</a:t>
            </a:r>
            <a:r>
              <a:rPr lang="en-US" altLang="ko-KR" sz="1600" b="1" spc="-200" dirty="0" smtClean="0">
                <a:solidFill>
                  <a:srgbClr val="0B4883"/>
                </a:solidFill>
                <a:latin typeface="+mj-ea"/>
                <a:cs typeface="나눔스퀘어OTF"/>
              </a:rPr>
              <a:t>, </a:t>
            </a:r>
            <a:r>
              <a:rPr lang="ko-KR" altLang="en-US" sz="1600" b="1" spc="-200" dirty="0" smtClean="0">
                <a:solidFill>
                  <a:srgbClr val="0B4883"/>
                </a:solidFill>
                <a:latin typeface="+mj-ea"/>
                <a:cs typeface="나눔스퀘어OTF"/>
              </a:rPr>
              <a:t>공표</a:t>
            </a:r>
            <a:r>
              <a:rPr lang="en-US" altLang="ko-KR" sz="1600" b="1" spc="-200" dirty="0" smtClean="0">
                <a:solidFill>
                  <a:srgbClr val="0B4883"/>
                </a:solidFill>
                <a:latin typeface="+mj-ea"/>
                <a:cs typeface="나눔스퀘어OTF"/>
              </a:rPr>
              <a:t>, </a:t>
            </a:r>
            <a:r>
              <a:rPr lang="ko-KR" altLang="en-US" sz="1600" b="1" spc="-200" dirty="0" smtClean="0">
                <a:solidFill>
                  <a:srgbClr val="0B4883"/>
                </a:solidFill>
                <a:latin typeface="+mj-ea"/>
                <a:cs typeface="나눔스퀘어OTF"/>
              </a:rPr>
              <a:t>손해배상 등</a:t>
            </a:r>
            <a:r>
              <a:rPr lang="en-US" altLang="ko-KR" sz="1600" b="1" spc="-200" dirty="0">
                <a:solidFill>
                  <a:srgbClr val="0B4883"/>
                </a:solidFill>
                <a:latin typeface="+mj-ea"/>
                <a:cs typeface="나눔스퀘어OTF"/>
              </a:rPr>
              <a:t>)</a:t>
            </a:r>
          </a:p>
          <a:p>
            <a:pPr>
              <a:lnSpc>
                <a:spcPct val="120000"/>
              </a:lnSpc>
            </a:pPr>
            <a:endParaRPr lang="en-US" altLang="ko-KR" sz="2000" b="1" spc="-200" dirty="0" smtClean="0">
              <a:solidFill>
                <a:srgbClr val="00B050"/>
              </a:solidFill>
              <a:latin typeface="+mj-ea"/>
              <a:cs typeface="나눔스퀘어OTF"/>
            </a:endParaRPr>
          </a:p>
          <a:p>
            <a:pPr>
              <a:lnSpc>
                <a:spcPct val="120000"/>
              </a:lnSpc>
            </a:pPr>
            <a:r>
              <a:rPr lang="ko-KR" altLang="en-US" sz="2000" b="1" spc="-200" dirty="0" smtClean="0">
                <a:solidFill>
                  <a:srgbClr val="00B050"/>
                </a:solidFill>
                <a:latin typeface="+mj-ea"/>
                <a:cs typeface="나눔스퀘어OTF"/>
              </a:rPr>
              <a:t>산업안전보건법</a:t>
            </a:r>
            <a:r>
              <a:rPr lang="ko-KR" altLang="en-US" sz="2000" b="1" spc="-200" dirty="0" smtClean="0">
                <a:solidFill>
                  <a:srgbClr val="0B4883"/>
                </a:solidFill>
                <a:latin typeface="+mj-ea"/>
                <a:cs typeface="나눔스퀘어OTF"/>
              </a:rPr>
              <a:t>과 </a:t>
            </a:r>
            <a:r>
              <a:rPr lang="ko-KR" altLang="en-US" sz="2000" b="1" spc="-200" dirty="0" smtClean="0">
                <a:solidFill>
                  <a:schemeClr val="accent6">
                    <a:lumMod val="75000"/>
                  </a:schemeClr>
                </a:solidFill>
                <a:latin typeface="+mj-ea"/>
                <a:cs typeface="나눔스퀘어OTF"/>
              </a:rPr>
              <a:t>중대재해처벌법</a:t>
            </a:r>
            <a:r>
              <a:rPr lang="ko-KR" altLang="en-US" sz="2000" b="1" spc="-200" dirty="0" smtClean="0">
                <a:solidFill>
                  <a:srgbClr val="0B4883"/>
                </a:solidFill>
                <a:latin typeface="+mj-ea"/>
                <a:cs typeface="나눔스퀘어OTF"/>
              </a:rPr>
              <a:t> 비교</a:t>
            </a:r>
            <a:endParaRPr lang="en-US" altLang="ko-KR" sz="2000" b="1" spc="-150" dirty="0">
              <a:solidFill>
                <a:srgbClr val="00B050"/>
              </a:solidFill>
            </a:endParaRPr>
          </a:p>
        </p:txBody>
      </p:sp>
      <p:pic>
        <p:nvPicPr>
          <p:cNvPr id="6" name="Picture 9">
            <a:extLst>
              <a:ext uri="{FF2B5EF4-FFF2-40B4-BE49-F238E27FC236}">
                <a16:creationId xmlns:a16="http://schemas.microsoft.com/office/drawing/2014/main" xmlns="" id="{509E37CB-82EF-8749-A884-E5F74FA242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67356" y="448637"/>
            <a:ext cx="1392443" cy="403418"/>
          </a:xfrm>
          <a:prstGeom prst="rect">
            <a:avLst/>
          </a:prstGeom>
          <a:noFill/>
          <a:ln>
            <a:noFill/>
          </a:ln>
        </p:spPr>
      </p:pic>
      <p:pic>
        <p:nvPicPr>
          <p:cNvPr id="39" name="그림 38">
            <a:extLst>
              <a:ext uri="{FF2B5EF4-FFF2-40B4-BE49-F238E27FC236}">
                <a16:creationId xmlns:a16="http://schemas.microsoft.com/office/drawing/2014/main" xmlns="" id="{3BC62A42-3237-D64E-8D0D-C71AB3EE4334}"/>
              </a:ext>
            </a:extLst>
          </p:cNvPr>
          <p:cNvPicPr>
            <a:picLocks noChangeAspect="1"/>
          </p:cNvPicPr>
          <p:nvPr/>
        </p:nvPicPr>
        <p:blipFill>
          <a:blip r:embed="rId4">
            <a:alphaModFix amt="35000"/>
          </a:blip>
          <a:stretch>
            <a:fillRect/>
          </a:stretch>
        </p:blipFill>
        <p:spPr>
          <a:xfrm>
            <a:off x="7399736" y="2346095"/>
            <a:ext cx="1209664" cy="1088698"/>
          </a:xfrm>
          <a:prstGeom prst="rect">
            <a:avLst/>
          </a:prstGeom>
        </p:spPr>
      </p:pic>
      <p:grpSp>
        <p:nvGrpSpPr>
          <p:cNvPr id="58" name="Group 11">
            <a:extLst>
              <a:ext uri="{FF2B5EF4-FFF2-40B4-BE49-F238E27FC236}">
                <a16:creationId xmlns:a16="http://schemas.microsoft.com/office/drawing/2014/main" xmlns="" id="{88C59961-3E38-154A-931F-D22249C80A44}"/>
              </a:ext>
            </a:extLst>
          </p:cNvPr>
          <p:cNvGrpSpPr/>
          <p:nvPr/>
        </p:nvGrpSpPr>
        <p:grpSpPr>
          <a:xfrm>
            <a:off x="2573902" y="3448021"/>
            <a:ext cx="504835" cy="412956"/>
            <a:chOff x="3274076" y="2473075"/>
            <a:chExt cx="504835" cy="412956"/>
          </a:xfrm>
        </p:grpSpPr>
        <p:grpSp>
          <p:nvGrpSpPr>
            <p:cNvPr id="60" name="그룹 34">
              <a:extLst>
                <a:ext uri="{FF2B5EF4-FFF2-40B4-BE49-F238E27FC236}">
                  <a16:creationId xmlns:a16="http://schemas.microsoft.com/office/drawing/2014/main" xmlns="" id="{7F2461D5-0A2C-EF4A-9F69-9AE2DC873669}"/>
                </a:ext>
              </a:extLst>
            </p:cNvPr>
            <p:cNvGrpSpPr>
              <a:grpSpLocks/>
            </p:cNvGrpSpPr>
            <p:nvPr/>
          </p:nvGrpSpPr>
          <p:grpSpPr bwMode="auto">
            <a:xfrm rot="16200000">
              <a:off x="3320016" y="2427135"/>
              <a:ext cx="412956" cy="504835"/>
              <a:chOff x="6776268" y="520700"/>
              <a:chExt cx="748060" cy="914429"/>
            </a:xfrm>
          </p:grpSpPr>
          <p:grpSp>
            <p:nvGrpSpPr>
              <p:cNvPr id="62" name="그룹 46">
                <a:extLst>
                  <a:ext uri="{FF2B5EF4-FFF2-40B4-BE49-F238E27FC236}">
                    <a16:creationId xmlns:a16="http://schemas.microsoft.com/office/drawing/2014/main" xmlns="" id="{2311F99F-81F6-2247-9263-74B38A47614A}"/>
                  </a:ext>
                </a:extLst>
              </p:cNvPr>
              <p:cNvGrpSpPr>
                <a:grpSpLocks/>
              </p:cNvGrpSpPr>
              <p:nvPr/>
            </p:nvGrpSpPr>
            <p:grpSpPr bwMode="auto">
              <a:xfrm>
                <a:off x="6776268" y="520700"/>
                <a:ext cx="748060" cy="914429"/>
                <a:chOff x="6776268" y="520700"/>
                <a:chExt cx="748060" cy="914429"/>
              </a:xfrm>
            </p:grpSpPr>
            <p:sp>
              <p:nvSpPr>
                <p:cNvPr id="64" name="타원 39">
                  <a:extLst>
                    <a:ext uri="{FF2B5EF4-FFF2-40B4-BE49-F238E27FC236}">
                      <a16:creationId xmlns:a16="http://schemas.microsoft.com/office/drawing/2014/main" xmlns="" id="{56D99CCD-173D-4F49-8FD3-62460E21DABF}"/>
                    </a:ext>
                  </a:extLst>
                </p:cNvPr>
                <p:cNvSpPr>
                  <a:spLocks noChangeArrowheads="1"/>
                </p:cNvSpPr>
                <p:nvPr/>
              </p:nvSpPr>
              <p:spPr bwMode="auto">
                <a:xfrm>
                  <a:off x="6776268" y="520700"/>
                  <a:ext cx="748060" cy="748060"/>
                </a:xfrm>
                <a:prstGeom prst="ellipse">
                  <a:avLst/>
                </a:prstGeom>
                <a:solidFill>
                  <a:srgbClr val="1798B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kern="1200"/>
                </a:p>
              </p:txBody>
            </p:sp>
            <p:sp>
              <p:nvSpPr>
                <p:cNvPr id="65" name="이등변 삼각형 40">
                  <a:extLst>
                    <a:ext uri="{FF2B5EF4-FFF2-40B4-BE49-F238E27FC236}">
                      <a16:creationId xmlns:a16="http://schemas.microsoft.com/office/drawing/2014/main" xmlns="" id="{B1B43EBE-8CAE-B147-97E2-2055090C04C8}"/>
                    </a:ext>
                  </a:extLst>
                </p:cNvPr>
                <p:cNvSpPr>
                  <a:spLocks noChangeArrowheads="1"/>
                </p:cNvSpPr>
                <p:nvPr/>
              </p:nvSpPr>
              <p:spPr bwMode="auto">
                <a:xfrm rot="10800000">
                  <a:off x="6912766" y="1181885"/>
                  <a:ext cx="475061" cy="253244"/>
                </a:xfrm>
                <a:prstGeom prst="triangle">
                  <a:avLst>
                    <a:gd name="adj" fmla="val 50000"/>
                  </a:avLst>
                </a:prstGeom>
                <a:solidFill>
                  <a:srgbClr val="1798B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sz="1200" kern="1200"/>
                </a:p>
              </p:txBody>
            </p:sp>
          </p:grpSp>
          <p:sp>
            <p:nvSpPr>
              <p:cNvPr id="63" name="타원 62">
                <a:extLst>
                  <a:ext uri="{FF2B5EF4-FFF2-40B4-BE49-F238E27FC236}">
                    <a16:creationId xmlns:a16="http://schemas.microsoft.com/office/drawing/2014/main" xmlns="" id="{B778ACB1-33D8-9045-94B7-67F38C4F9BB4}"/>
                  </a:ext>
                </a:extLst>
              </p:cNvPr>
              <p:cNvSpPr>
                <a:spLocks noChangeArrowheads="1"/>
              </p:cNvSpPr>
              <p:nvPr/>
            </p:nvSpPr>
            <p:spPr bwMode="auto">
              <a:xfrm>
                <a:off x="6884878" y="629313"/>
                <a:ext cx="530841" cy="53083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sz="1200" kern="1200"/>
              </a:p>
            </p:txBody>
          </p:sp>
        </p:grpSp>
        <p:sp>
          <p:nvSpPr>
            <p:cNvPr id="61" name="TextBox 60">
              <a:extLst>
                <a:ext uri="{FF2B5EF4-FFF2-40B4-BE49-F238E27FC236}">
                  <a16:creationId xmlns:a16="http://schemas.microsoft.com/office/drawing/2014/main" xmlns="" id="{C2DE6E92-B056-D444-949B-84F2BD2A452A}"/>
                </a:ext>
              </a:extLst>
            </p:cNvPr>
            <p:cNvSpPr txBox="1"/>
            <p:nvPr/>
          </p:nvSpPr>
          <p:spPr>
            <a:xfrm>
              <a:off x="3287684" y="2480122"/>
              <a:ext cx="365025" cy="385961"/>
            </a:xfrm>
            <a:prstGeom prst="rect">
              <a:avLst/>
            </a:prstGeom>
            <a:noFill/>
          </p:spPr>
          <p:txBody>
            <a:bodyPr wrap="square" lIns="104287" tIns="52144" rIns="104287" bIns="52144" rtlCol="0">
              <a:spAutoFit/>
            </a:bodyPr>
            <a:lstStyle/>
            <a:p>
              <a:pPr algn="ctr">
                <a:lnSpc>
                  <a:spcPct val="110000"/>
                </a:lnSpc>
              </a:pPr>
              <a:r>
                <a:rPr lang="en-US" sz="1800" b="1" dirty="0">
                  <a:solidFill>
                    <a:srgbClr val="1798B5"/>
                  </a:solidFill>
                  <a:latin typeface="+mj-ea"/>
                  <a:ea typeface="+mj-ea"/>
                  <a:cs typeface="나눔스퀘어OTF"/>
                </a:rPr>
                <a:t>2</a:t>
              </a:r>
            </a:p>
          </p:txBody>
        </p:sp>
      </p:grpSp>
      <p:grpSp>
        <p:nvGrpSpPr>
          <p:cNvPr id="67" name="Group 11">
            <a:extLst>
              <a:ext uri="{FF2B5EF4-FFF2-40B4-BE49-F238E27FC236}">
                <a16:creationId xmlns:a16="http://schemas.microsoft.com/office/drawing/2014/main" xmlns="" id="{88C59961-3E38-154A-931F-D22249C80A44}"/>
              </a:ext>
            </a:extLst>
          </p:cNvPr>
          <p:cNvGrpSpPr/>
          <p:nvPr/>
        </p:nvGrpSpPr>
        <p:grpSpPr>
          <a:xfrm>
            <a:off x="2573903" y="4189860"/>
            <a:ext cx="504835" cy="412956"/>
            <a:chOff x="3274076" y="2473075"/>
            <a:chExt cx="504835" cy="412956"/>
          </a:xfrm>
        </p:grpSpPr>
        <p:grpSp>
          <p:nvGrpSpPr>
            <p:cNvPr id="69" name="그룹 34">
              <a:extLst>
                <a:ext uri="{FF2B5EF4-FFF2-40B4-BE49-F238E27FC236}">
                  <a16:creationId xmlns:a16="http://schemas.microsoft.com/office/drawing/2014/main" xmlns="" id="{7F2461D5-0A2C-EF4A-9F69-9AE2DC873669}"/>
                </a:ext>
              </a:extLst>
            </p:cNvPr>
            <p:cNvGrpSpPr>
              <a:grpSpLocks/>
            </p:cNvGrpSpPr>
            <p:nvPr/>
          </p:nvGrpSpPr>
          <p:grpSpPr bwMode="auto">
            <a:xfrm rot="16200000">
              <a:off x="3320016" y="2427135"/>
              <a:ext cx="412956" cy="504835"/>
              <a:chOff x="6776268" y="520700"/>
              <a:chExt cx="748060" cy="914429"/>
            </a:xfrm>
          </p:grpSpPr>
          <p:grpSp>
            <p:nvGrpSpPr>
              <p:cNvPr id="71" name="그룹 46">
                <a:extLst>
                  <a:ext uri="{FF2B5EF4-FFF2-40B4-BE49-F238E27FC236}">
                    <a16:creationId xmlns:a16="http://schemas.microsoft.com/office/drawing/2014/main" xmlns="" id="{2311F99F-81F6-2247-9263-74B38A47614A}"/>
                  </a:ext>
                </a:extLst>
              </p:cNvPr>
              <p:cNvGrpSpPr>
                <a:grpSpLocks/>
              </p:cNvGrpSpPr>
              <p:nvPr/>
            </p:nvGrpSpPr>
            <p:grpSpPr bwMode="auto">
              <a:xfrm>
                <a:off x="6776268" y="520700"/>
                <a:ext cx="748060" cy="914429"/>
                <a:chOff x="6776268" y="520700"/>
                <a:chExt cx="748060" cy="914429"/>
              </a:xfrm>
            </p:grpSpPr>
            <p:sp>
              <p:nvSpPr>
                <p:cNvPr id="73" name="타원 39">
                  <a:extLst>
                    <a:ext uri="{FF2B5EF4-FFF2-40B4-BE49-F238E27FC236}">
                      <a16:creationId xmlns:a16="http://schemas.microsoft.com/office/drawing/2014/main" xmlns="" id="{56D99CCD-173D-4F49-8FD3-62460E21DABF}"/>
                    </a:ext>
                  </a:extLst>
                </p:cNvPr>
                <p:cNvSpPr>
                  <a:spLocks noChangeArrowheads="1"/>
                </p:cNvSpPr>
                <p:nvPr/>
              </p:nvSpPr>
              <p:spPr bwMode="auto">
                <a:xfrm>
                  <a:off x="6776268" y="520700"/>
                  <a:ext cx="748060" cy="748060"/>
                </a:xfrm>
                <a:prstGeom prst="ellipse">
                  <a:avLst/>
                </a:prstGeom>
                <a:solidFill>
                  <a:srgbClr val="1798B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kern="1200"/>
                </a:p>
              </p:txBody>
            </p:sp>
            <p:sp>
              <p:nvSpPr>
                <p:cNvPr id="74" name="이등변 삼각형 40">
                  <a:extLst>
                    <a:ext uri="{FF2B5EF4-FFF2-40B4-BE49-F238E27FC236}">
                      <a16:creationId xmlns:a16="http://schemas.microsoft.com/office/drawing/2014/main" xmlns="" id="{B1B43EBE-8CAE-B147-97E2-2055090C04C8}"/>
                    </a:ext>
                  </a:extLst>
                </p:cNvPr>
                <p:cNvSpPr>
                  <a:spLocks noChangeArrowheads="1"/>
                </p:cNvSpPr>
                <p:nvPr/>
              </p:nvSpPr>
              <p:spPr bwMode="auto">
                <a:xfrm rot="10800000">
                  <a:off x="6912766" y="1181885"/>
                  <a:ext cx="475061" cy="253244"/>
                </a:xfrm>
                <a:prstGeom prst="triangle">
                  <a:avLst>
                    <a:gd name="adj" fmla="val 50000"/>
                  </a:avLst>
                </a:prstGeom>
                <a:solidFill>
                  <a:srgbClr val="1798B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sz="1200" kern="1200"/>
                </a:p>
              </p:txBody>
            </p:sp>
          </p:grpSp>
          <p:sp>
            <p:nvSpPr>
              <p:cNvPr id="72" name="타원 71">
                <a:extLst>
                  <a:ext uri="{FF2B5EF4-FFF2-40B4-BE49-F238E27FC236}">
                    <a16:creationId xmlns:a16="http://schemas.microsoft.com/office/drawing/2014/main" xmlns="" id="{B778ACB1-33D8-9045-94B7-67F38C4F9BB4}"/>
                  </a:ext>
                </a:extLst>
              </p:cNvPr>
              <p:cNvSpPr>
                <a:spLocks noChangeArrowheads="1"/>
              </p:cNvSpPr>
              <p:nvPr/>
            </p:nvSpPr>
            <p:spPr bwMode="auto">
              <a:xfrm>
                <a:off x="6884878" y="629313"/>
                <a:ext cx="530841" cy="53083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sz="1200" kern="1200"/>
              </a:p>
            </p:txBody>
          </p:sp>
        </p:grpSp>
        <p:sp>
          <p:nvSpPr>
            <p:cNvPr id="70" name="TextBox 69">
              <a:extLst>
                <a:ext uri="{FF2B5EF4-FFF2-40B4-BE49-F238E27FC236}">
                  <a16:creationId xmlns:a16="http://schemas.microsoft.com/office/drawing/2014/main" xmlns="" id="{C2DE6E92-B056-D444-949B-84F2BD2A452A}"/>
                </a:ext>
              </a:extLst>
            </p:cNvPr>
            <p:cNvSpPr txBox="1"/>
            <p:nvPr/>
          </p:nvSpPr>
          <p:spPr>
            <a:xfrm>
              <a:off x="3287684" y="2480122"/>
              <a:ext cx="365025" cy="385961"/>
            </a:xfrm>
            <a:prstGeom prst="rect">
              <a:avLst/>
            </a:prstGeom>
            <a:noFill/>
          </p:spPr>
          <p:txBody>
            <a:bodyPr wrap="square" lIns="104287" tIns="52144" rIns="104287" bIns="52144" rtlCol="0">
              <a:spAutoFit/>
            </a:bodyPr>
            <a:lstStyle/>
            <a:p>
              <a:pPr algn="ctr">
                <a:lnSpc>
                  <a:spcPct val="110000"/>
                </a:lnSpc>
              </a:pPr>
              <a:r>
                <a:rPr lang="en-US" altLang="ko-KR" sz="1800" b="1" dirty="0" smtClean="0">
                  <a:solidFill>
                    <a:srgbClr val="1798B5"/>
                  </a:solidFill>
                  <a:latin typeface="+mj-ea"/>
                  <a:ea typeface="+mj-ea"/>
                  <a:cs typeface="나눔스퀘어OTF"/>
                </a:rPr>
                <a:t>3</a:t>
              </a:r>
              <a:endParaRPr lang="en-US" sz="1800" b="1" dirty="0">
                <a:solidFill>
                  <a:srgbClr val="1798B5"/>
                </a:solidFill>
                <a:latin typeface="+mj-ea"/>
                <a:ea typeface="+mj-ea"/>
                <a:cs typeface="나눔스퀘어OTF"/>
              </a:endParaRPr>
            </a:p>
          </p:txBody>
        </p:sp>
      </p:grpSp>
      <p:grpSp>
        <p:nvGrpSpPr>
          <p:cNvPr id="76" name="Group 11">
            <a:extLst>
              <a:ext uri="{FF2B5EF4-FFF2-40B4-BE49-F238E27FC236}">
                <a16:creationId xmlns:a16="http://schemas.microsoft.com/office/drawing/2014/main" xmlns="" id="{88C59961-3E38-154A-931F-D22249C80A44}"/>
              </a:ext>
            </a:extLst>
          </p:cNvPr>
          <p:cNvGrpSpPr/>
          <p:nvPr/>
        </p:nvGrpSpPr>
        <p:grpSpPr>
          <a:xfrm>
            <a:off x="2573904" y="4927431"/>
            <a:ext cx="504835" cy="412956"/>
            <a:chOff x="3274076" y="2473075"/>
            <a:chExt cx="504835" cy="412956"/>
          </a:xfrm>
        </p:grpSpPr>
        <p:grpSp>
          <p:nvGrpSpPr>
            <p:cNvPr id="78" name="그룹 34">
              <a:extLst>
                <a:ext uri="{FF2B5EF4-FFF2-40B4-BE49-F238E27FC236}">
                  <a16:creationId xmlns:a16="http://schemas.microsoft.com/office/drawing/2014/main" xmlns="" id="{7F2461D5-0A2C-EF4A-9F69-9AE2DC873669}"/>
                </a:ext>
              </a:extLst>
            </p:cNvPr>
            <p:cNvGrpSpPr>
              <a:grpSpLocks/>
            </p:cNvGrpSpPr>
            <p:nvPr/>
          </p:nvGrpSpPr>
          <p:grpSpPr bwMode="auto">
            <a:xfrm rot="16200000">
              <a:off x="3320016" y="2427135"/>
              <a:ext cx="412956" cy="504835"/>
              <a:chOff x="6776268" y="520700"/>
              <a:chExt cx="748060" cy="914429"/>
            </a:xfrm>
          </p:grpSpPr>
          <p:grpSp>
            <p:nvGrpSpPr>
              <p:cNvPr id="80" name="그룹 46">
                <a:extLst>
                  <a:ext uri="{FF2B5EF4-FFF2-40B4-BE49-F238E27FC236}">
                    <a16:creationId xmlns:a16="http://schemas.microsoft.com/office/drawing/2014/main" xmlns="" id="{2311F99F-81F6-2247-9263-74B38A47614A}"/>
                  </a:ext>
                </a:extLst>
              </p:cNvPr>
              <p:cNvGrpSpPr>
                <a:grpSpLocks/>
              </p:cNvGrpSpPr>
              <p:nvPr/>
            </p:nvGrpSpPr>
            <p:grpSpPr bwMode="auto">
              <a:xfrm>
                <a:off x="6776268" y="520700"/>
                <a:ext cx="748060" cy="914429"/>
                <a:chOff x="6776268" y="520700"/>
                <a:chExt cx="748060" cy="914429"/>
              </a:xfrm>
            </p:grpSpPr>
            <p:sp>
              <p:nvSpPr>
                <p:cNvPr id="82" name="타원 39">
                  <a:extLst>
                    <a:ext uri="{FF2B5EF4-FFF2-40B4-BE49-F238E27FC236}">
                      <a16:creationId xmlns:a16="http://schemas.microsoft.com/office/drawing/2014/main" xmlns="" id="{56D99CCD-173D-4F49-8FD3-62460E21DABF}"/>
                    </a:ext>
                  </a:extLst>
                </p:cNvPr>
                <p:cNvSpPr>
                  <a:spLocks noChangeArrowheads="1"/>
                </p:cNvSpPr>
                <p:nvPr/>
              </p:nvSpPr>
              <p:spPr bwMode="auto">
                <a:xfrm>
                  <a:off x="6776268" y="520700"/>
                  <a:ext cx="748060" cy="748060"/>
                </a:xfrm>
                <a:prstGeom prst="ellipse">
                  <a:avLst/>
                </a:prstGeom>
                <a:solidFill>
                  <a:srgbClr val="1798B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kern="1200"/>
                </a:p>
              </p:txBody>
            </p:sp>
            <p:sp>
              <p:nvSpPr>
                <p:cNvPr id="83" name="이등변 삼각형 40">
                  <a:extLst>
                    <a:ext uri="{FF2B5EF4-FFF2-40B4-BE49-F238E27FC236}">
                      <a16:creationId xmlns:a16="http://schemas.microsoft.com/office/drawing/2014/main" xmlns="" id="{B1B43EBE-8CAE-B147-97E2-2055090C04C8}"/>
                    </a:ext>
                  </a:extLst>
                </p:cNvPr>
                <p:cNvSpPr>
                  <a:spLocks noChangeArrowheads="1"/>
                </p:cNvSpPr>
                <p:nvPr/>
              </p:nvSpPr>
              <p:spPr bwMode="auto">
                <a:xfrm rot="10800000">
                  <a:off x="6912766" y="1181885"/>
                  <a:ext cx="475061" cy="253244"/>
                </a:xfrm>
                <a:prstGeom prst="triangle">
                  <a:avLst>
                    <a:gd name="adj" fmla="val 50000"/>
                  </a:avLst>
                </a:prstGeom>
                <a:solidFill>
                  <a:srgbClr val="1798B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sz="1200" kern="1200"/>
                </a:p>
              </p:txBody>
            </p:sp>
          </p:grpSp>
          <p:sp>
            <p:nvSpPr>
              <p:cNvPr id="81" name="타원 80">
                <a:extLst>
                  <a:ext uri="{FF2B5EF4-FFF2-40B4-BE49-F238E27FC236}">
                    <a16:creationId xmlns:a16="http://schemas.microsoft.com/office/drawing/2014/main" xmlns="" id="{B778ACB1-33D8-9045-94B7-67F38C4F9BB4}"/>
                  </a:ext>
                </a:extLst>
              </p:cNvPr>
              <p:cNvSpPr>
                <a:spLocks noChangeArrowheads="1"/>
              </p:cNvSpPr>
              <p:nvPr/>
            </p:nvSpPr>
            <p:spPr bwMode="auto">
              <a:xfrm>
                <a:off x="6884878" y="629313"/>
                <a:ext cx="530841" cy="53083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sz="1200" kern="1200"/>
              </a:p>
            </p:txBody>
          </p:sp>
        </p:grpSp>
        <p:sp>
          <p:nvSpPr>
            <p:cNvPr id="79" name="TextBox 78">
              <a:extLst>
                <a:ext uri="{FF2B5EF4-FFF2-40B4-BE49-F238E27FC236}">
                  <a16:creationId xmlns:a16="http://schemas.microsoft.com/office/drawing/2014/main" xmlns="" id="{C2DE6E92-B056-D444-949B-84F2BD2A452A}"/>
                </a:ext>
              </a:extLst>
            </p:cNvPr>
            <p:cNvSpPr txBox="1"/>
            <p:nvPr/>
          </p:nvSpPr>
          <p:spPr>
            <a:xfrm>
              <a:off x="3287684" y="2480122"/>
              <a:ext cx="365025" cy="385961"/>
            </a:xfrm>
            <a:prstGeom prst="rect">
              <a:avLst/>
            </a:prstGeom>
            <a:noFill/>
          </p:spPr>
          <p:txBody>
            <a:bodyPr wrap="square" lIns="104287" tIns="52144" rIns="104287" bIns="52144" rtlCol="0">
              <a:spAutoFit/>
            </a:bodyPr>
            <a:lstStyle/>
            <a:p>
              <a:pPr algn="ctr">
                <a:lnSpc>
                  <a:spcPct val="110000"/>
                </a:lnSpc>
              </a:pPr>
              <a:r>
                <a:rPr lang="en-US" altLang="ko-KR" sz="1800" b="1" dirty="0" smtClean="0">
                  <a:solidFill>
                    <a:srgbClr val="1798B5"/>
                  </a:solidFill>
                  <a:latin typeface="+mj-ea"/>
                  <a:ea typeface="+mj-ea"/>
                  <a:cs typeface="나눔스퀘어OTF"/>
                </a:rPr>
                <a:t>4</a:t>
              </a:r>
              <a:endParaRPr lang="en-US" sz="1800" b="1" dirty="0">
                <a:solidFill>
                  <a:srgbClr val="1798B5"/>
                </a:solidFill>
                <a:latin typeface="+mj-ea"/>
                <a:ea typeface="+mj-ea"/>
                <a:cs typeface="나눔스퀘어OTF"/>
              </a:endParaRPr>
            </a:p>
          </p:txBody>
        </p:sp>
      </p:grpSp>
      <p:sp>
        <p:nvSpPr>
          <p:cNvPr id="90" name="타원 89">
            <a:extLst>
              <a:ext uri="{FF2B5EF4-FFF2-40B4-BE49-F238E27FC236}">
                <a16:creationId xmlns:a16="http://schemas.microsoft.com/office/drawing/2014/main" xmlns="" id="{B778ACB1-33D8-9045-94B7-67F38C4F9BB4}"/>
              </a:ext>
            </a:extLst>
          </p:cNvPr>
          <p:cNvSpPr>
            <a:spLocks noChangeArrowheads="1"/>
          </p:cNvSpPr>
          <p:nvPr/>
        </p:nvSpPr>
        <p:spPr bwMode="auto">
          <a:xfrm rot="16200000">
            <a:off x="2633876" y="5719738"/>
            <a:ext cx="293043" cy="293064"/>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sz="1200" kern="1200"/>
          </a:p>
        </p:txBody>
      </p:sp>
      <p:grpSp>
        <p:nvGrpSpPr>
          <p:cNvPr id="94" name="Group 11">
            <a:extLst>
              <a:ext uri="{FF2B5EF4-FFF2-40B4-BE49-F238E27FC236}">
                <a16:creationId xmlns:a16="http://schemas.microsoft.com/office/drawing/2014/main" xmlns="" id="{88C59961-3E38-154A-931F-D22249C80A44}"/>
              </a:ext>
            </a:extLst>
          </p:cNvPr>
          <p:cNvGrpSpPr/>
          <p:nvPr/>
        </p:nvGrpSpPr>
        <p:grpSpPr>
          <a:xfrm>
            <a:off x="2567903" y="2724742"/>
            <a:ext cx="504835" cy="412956"/>
            <a:chOff x="3274076" y="2473075"/>
            <a:chExt cx="504835" cy="412956"/>
          </a:xfrm>
        </p:grpSpPr>
        <p:grpSp>
          <p:nvGrpSpPr>
            <p:cNvPr id="96" name="그룹 34">
              <a:extLst>
                <a:ext uri="{FF2B5EF4-FFF2-40B4-BE49-F238E27FC236}">
                  <a16:creationId xmlns:a16="http://schemas.microsoft.com/office/drawing/2014/main" xmlns="" id="{7F2461D5-0A2C-EF4A-9F69-9AE2DC873669}"/>
                </a:ext>
              </a:extLst>
            </p:cNvPr>
            <p:cNvGrpSpPr>
              <a:grpSpLocks/>
            </p:cNvGrpSpPr>
            <p:nvPr/>
          </p:nvGrpSpPr>
          <p:grpSpPr bwMode="auto">
            <a:xfrm rot="16200000">
              <a:off x="3320016" y="2427135"/>
              <a:ext cx="412956" cy="504835"/>
              <a:chOff x="6776268" y="520700"/>
              <a:chExt cx="748060" cy="914429"/>
            </a:xfrm>
          </p:grpSpPr>
          <p:grpSp>
            <p:nvGrpSpPr>
              <p:cNvPr id="98" name="그룹 46">
                <a:extLst>
                  <a:ext uri="{FF2B5EF4-FFF2-40B4-BE49-F238E27FC236}">
                    <a16:creationId xmlns:a16="http://schemas.microsoft.com/office/drawing/2014/main" xmlns="" id="{2311F99F-81F6-2247-9263-74B38A47614A}"/>
                  </a:ext>
                </a:extLst>
              </p:cNvPr>
              <p:cNvGrpSpPr>
                <a:grpSpLocks/>
              </p:cNvGrpSpPr>
              <p:nvPr/>
            </p:nvGrpSpPr>
            <p:grpSpPr bwMode="auto">
              <a:xfrm>
                <a:off x="6776268" y="520700"/>
                <a:ext cx="748060" cy="914429"/>
                <a:chOff x="6776268" y="520700"/>
                <a:chExt cx="748060" cy="914429"/>
              </a:xfrm>
            </p:grpSpPr>
            <p:sp>
              <p:nvSpPr>
                <p:cNvPr id="100" name="타원 39">
                  <a:extLst>
                    <a:ext uri="{FF2B5EF4-FFF2-40B4-BE49-F238E27FC236}">
                      <a16:creationId xmlns:a16="http://schemas.microsoft.com/office/drawing/2014/main" xmlns="" id="{56D99CCD-173D-4F49-8FD3-62460E21DABF}"/>
                    </a:ext>
                  </a:extLst>
                </p:cNvPr>
                <p:cNvSpPr>
                  <a:spLocks noChangeArrowheads="1"/>
                </p:cNvSpPr>
                <p:nvPr/>
              </p:nvSpPr>
              <p:spPr bwMode="auto">
                <a:xfrm>
                  <a:off x="6776268" y="520700"/>
                  <a:ext cx="748060" cy="748060"/>
                </a:xfrm>
                <a:prstGeom prst="ellipse">
                  <a:avLst/>
                </a:prstGeom>
                <a:solidFill>
                  <a:srgbClr val="1798B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kern="1200"/>
                </a:p>
              </p:txBody>
            </p:sp>
            <p:sp>
              <p:nvSpPr>
                <p:cNvPr id="101" name="이등변 삼각형 40">
                  <a:extLst>
                    <a:ext uri="{FF2B5EF4-FFF2-40B4-BE49-F238E27FC236}">
                      <a16:creationId xmlns:a16="http://schemas.microsoft.com/office/drawing/2014/main" xmlns="" id="{B1B43EBE-8CAE-B147-97E2-2055090C04C8}"/>
                    </a:ext>
                  </a:extLst>
                </p:cNvPr>
                <p:cNvSpPr>
                  <a:spLocks noChangeArrowheads="1"/>
                </p:cNvSpPr>
                <p:nvPr/>
              </p:nvSpPr>
              <p:spPr bwMode="auto">
                <a:xfrm rot="10800000">
                  <a:off x="6912766" y="1181885"/>
                  <a:ext cx="475061" cy="253244"/>
                </a:xfrm>
                <a:prstGeom prst="triangle">
                  <a:avLst>
                    <a:gd name="adj" fmla="val 50000"/>
                  </a:avLst>
                </a:prstGeom>
                <a:solidFill>
                  <a:srgbClr val="1798B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sz="1200" kern="1200"/>
                </a:p>
              </p:txBody>
            </p:sp>
          </p:grpSp>
          <p:sp>
            <p:nvSpPr>
              <p:cNvPr id="99" name="타원 98">
                <a:extLst>
                  <a:ext uri="{FF2B5EF4-FFF2-40B4-BE49-F238E27FC236}">
                    <a16:creationId xmlns:a16="http://schemas.microsoft.com/office/drawing/2014/main" xmlns="" id="{B778ACB1-33D8-9045-94B7-67F38C4F9BB4}"/>
                  </a:ext>
                </a:extLst>
              </p:cNvPr>
              <p:cNvSpPr>
                <a:spLocks noChangeArrowheads="1"/>
              </p:cNvSpPr>
              <p:nvPr/>
            </p:nvSpPr>
            <p:spPr bwMode="auto">
              <a:xfrm>
                <a:off x="6884878" y="629313"/>
                <a:ext cx="530841" cy="53083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sz="1200" kern="1200"/>
              </a:p>
            </p:txBody>
          </p:sp>
        </p:grpSp>
        <p:sp>
          <p:nvSpPr>
            <p:cNvPr id="97" name="TextBox 96">
              <a:extLst>
                <a:ext uri="{FF2B5EF4-FFF2-40B4-BE49-F238E27FC236}">
                  <a16:creationId xmlns:a16="http://schemas.microsoft.com/office/drawing/2014/main" xmlns="" id="{C2DE6E92-B056-D444-949B-84F2BD2A452A}"/>
                </a:ext>
              </a:extLst>
            </p:cNvPr>
            <p:cNvSpPr txBox="1"/>
            <p:nvPr/>
          </p:nvSpPr>
          <p:spPr>
            <a:xfrm>
              <a:off x="3287684" y="2480122"/>
              <a:ext cx="365025" cy="385961"/>
            </a:xfrm>
            <a:prstGeom prst="rect">
              <a:avLst/>
            </a:prstGeom>
            <a:noFill/>
          </p:spPr>
          <p:txBody>
            <a:bodyPr wrap="square" lIns="104287" tIns="52144" rIns="104287" bIns="52144" rtlCol="0">
              <a:spAutoFit/>
            </a:bodyPr>
            <a:lstStyle/>
            <a:p>
              <a:pPr algn="ctr">
                <a:lnSpc>
                  <a:spcPct val="110000"/>
                </a:lnSpc>
              </a:pPr>
              <a:r>
                <a:rPr lang="en-US" altLang="ko-KR" sz="1800" b="1" dirty="0">
                  <a:solidFill>
                    <a:srgbClr val="1798B5"/>
                  </a:solidFill>
                  <a:latin typeface="+mj-ea"/>
                  <a:ea typeface="+mj-ea"/>
                  <a:cs typeface="나눔스퀘어OTF"/>
                </a:rPr>
                <a:t>1</a:t>
              </a:r>
              <a:endParaRPr lang="en-US" sz="1800" b="1" dirty="0">
                <a:solidFill>
                  <a:srgbClr val="1798B5"/>
                </a:solidFill>
                <a:latin typeface="+mj-ea"/>
                <a:ea typeface="+mj-ea"/>
                <a:cs typeface="나눔스퀘어OTF"/>
              </a:endParaRPr>
            </a:p>
          </p:txBody>
        </p:sp>
      </p:grpSp>
    </p:spTree>
    <p:extLst>
      <p:ext uri="{BB962C8B-B14F-4D97-AF65-F5344CB8AC3E}">
        <p14:creationId xmlns:p14="http://schemas.microsoft.com/office/powerpoint/2010/main" val="1312441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wipe(left)">
                                      <p:cBhvr>
                                        <p:cTn id="7" dur="500"/>
                                        <p:tgtEl>
                                          <p:spTgt spid="94"/>
                                        </p:tgtEl>
                                      </p:cBhvr>
                                    </p:animEffect>
                                  </p:childTnLst>
                                </p:cTn>
                              </p:par>
                              <p:par>
                                <p:cTn id="8" presetID="22" presetClass="entr" presetSubtype="8" fill="hold" nodeType="withEffect">
                                  <p:stCondLst>
                                    <p:cond delay="500"/>
                                  </p:stCondLst>
                                  <p:childTnLst>
                                    <p:set>
                                      <p:cBhvr>
                                        <p:cTn id="9" dur="1" fill="hold">
                                          <p:stCondLst>
                                            <p:cond delay="0"/>
                                          </p:stCondLst>
                                        </p:cTn>
                                        <p:tgtEl>
                                          <p:spTgt spid="58"/>
                                        </p:tgtEl>
                                        <p:attrNameLst>
                                          <p:attrName>style.visibility</p:attrName>
                                        </p:attrNameLst>
                                      </p:cBhvr>
                                      <p:to>
                                        <p:strVal val="visible"/>
                                      </p:to>
                                    </p:set>
                                    <p:animEffect transition="in" filter="wipe(left)">
                                      <p:cBhvr>
                                        <p:cTn id="10" dur="500"/>
                                        <p:tgtEl>
                                          <p:spTgt spid="58"/>
                                        </p:tgtEl>
                                      </p:cBhvr>
                                    </p:animEffect>
                                  </p:childTnLst>
                                </p:cTn>
                              </p:par>
                              <p:par>
                                <p:cTn id="11" presetID="22" presetClass="entr" presetSubtype="8" fill="hold" nodeType="withEffect">
                                  <p:stCondLst>
                                    <p:cond delay="1500"/>
                                  </p:stCondLst>
                                  <p:childTnLst>
                                    <p:set>
                                      <p:cBhvr>
                                        <p:cTn id="12" dur="1" fill="hold">
                                          <p:stCondLst>
                                            <p:cond delay="0"/>
                                          </p:stCondLst>
                                        </p:cTn>
                                        <p:tgtEl>
                                          <p:spTgt spid="67"/>
                                        </p:tgtEl>
                                        <p:attrNameLst>
                                          <p:attrName>style.visibility</p:attrName>
                                        </p:attrNameLst>
                                      </p:cBhvr>
                                      <p:to>
                                        <p:strVal val="visible"/>
                                      </p:to>
                                    </p:set>
                                    <p:animEffect transition="in" filter="wipe(left)">
                                      <p:cBhvr>
                                        <p:cTn id="13" dur="500"/>
                                        <p:tgtEl>
                                          <p:spTgt spid="67"/>
                                        </p:tgtEl>
                                      </p:cBhvr>
                                    </p:animEffect>
                                  </p:childTnLst>
                                </p:cTn>
                              </p:par>
                              <p:par>
                                <p:cTn id="14" presetID="22" presetClass="entr" presetSubtype="8" fill="hold" nodeType="withEffect">
                                  <p:stCondLst>
                                    <p:cond delay="2000"/>
                                  </p:stCondLst>
                                  <p:childTnLst>
                                    <p:set>
                                      <p:cBhvr>
                                        <p:cTn id="15" dur="1" fill="hold">
                                          <p:stCondLst>
                                            <p:cond delay="0"/>
                                          </p:stCondLst>
                                        </p:cTn>
                                        <p:tgtEl>
                                          <p:spTgt spid="76"/>
                                        </p:tgtEl>
                                        <p:attrNameLst>
                                          <p:attrName>style.visibility</p:attrName>
                                        </p:attrNameLst>
                                      </p:cBhvr>
                                      <p:to>
                                        <p:strVal val="visible"/>
                                      </p:to>
                                    </p:set>
                                    <p:animEffect transition="in" filter="wipe(left)">
                                      <p:cBhvr>
                                        <p:cTn id="16" dur="500"/>
                                        <p:tgtEl>
                                          <p:spTgt spid="76"/>
                                        </p:tgtEl>
                                      </p:cBhvr>
                                    </p:animEffect>
                                  </p:childTnLst>
                                </p:cTn>
                              </p:par>
                              <p:par>
                                <p:cTn id="17" presetID="22" presetClass="entr" presetSubtype="8" fill="hold" grpId="0" nodeType="withEffect">
                                  <p:stCondLst>
                                    <p:cond delay="250"/>
                                  </p:stCondLst>
                                  <p:iterate type="lt">
                                    <p:tmPct val="10000"/>
                                  </p:iterate>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xmlns="" id="{BB64F54C-6662-E14B-9B5C-B5D1904D840E}"/>
              </a:ext>
            </a:extLst>
          </p:cNvPr>
          <p:cNvSpPr txBox="1"/>
          <p:nvPr/>
        </p:nvSpPr>
        <p:spPr>
          <a:xfrm>
            <a:off x="2862814" y="3104113"/>
            <a:ext cx="4984013" cy="1582634"/>
          </a:xfrm>
          <a:prstGeom prst="rect">
            <a:avLst/>
          </a:prstGeom>
          <a:noFill/>
        </p:spPr>
        <p:txBody>
          <a:bodyPr wrap="square" lIns="104287" tIns="52144" rIns="104287" bIns="52144" rtlCol="0">
            <a:spAutoFit/>
          </a:bodyPr>
          <a:lstStyle/>
          <a:p>
            <a:pPr algn="ctr">
              <a:lnSpc>
                <a:spcPct val="120000"/>
              </a:lnSpc>
            </a:pPr>
            <a:r>
              <a:rPr lang="ko-KR" altLang="en-US" sz="4000" b="1" spc="-250" dirty="0" smtClean="0">
                <a:solidFill>
                  <a:srgbClr val="005F8D"/>
                </a:solidFill>
                <a:latin typeface="+mj-ea"/>
                <a:cs typeface="나눔스퀘어OTF"/>
              </a:rPr>
              <a:t>주요 정의 및</a:t>
            </a:r>
            <a:endParaRPr lang="en-US" altLang="ko-KR" sz="4000" b="1" spc="-250" dirty="0" smtClean="0">
              <a:solidFill>
                <a:srgbClr val="005F8D"/>
              </a:solidFill>
              <a:latin typeface="+mj-ea"/>
              <a:cs typeface="나눔스퀘어OTF"/>
            </a:endParaRPr>
          </a:p>
          <a:p>
            <a:pPr algn="ctr">
              <a:lnSpc>
                <a:spcPct val="120000"/>
              </a:lnSpc>
            </a:pPr>
            <a:r>
              <a:rPr lang="ko-KR" altLang="en-US" sz="4000" b="1" spc="-250" dirty="0" smtClean="0">
                <a:solidFill>
                  <a:srgbClr val="005F8D"/>
                </a:solidFill>
                <a:latin typeface="+mj-ea"/>
                <a:cs typeface="나눔스퀘어OTF"/>
              </a:rPr>
              <a:t>적용범위</a:t>
            </a:r>
            <a:endParaRPr lang="en-US" altLang="ko-KR" sz="4000" b="1" spc="-250" dirty="0">
              <a:solidFill>
                <a:srgbClr val="005F8D"/>
              </a:solidFill>
              <a:latin typeface="+mj-ea"/>
              <a:cs typeface="나눔스퀘어OTF"/>
            </a:endParaRPr>
          </a:p>
        </p:txBody>
      </p:sp>
      <p:sp>
        <p:nvSpPr>
          <p:cNvPr id="36" name="TextBox 35">
            <a:extLst>
              <a:ext uri="{FF2B5EF4-FFF2-40B4-BE49-F238E27FC236}">
                <a16:creationId xmlns:a16="http://schemas.microsoft.com/office/drawing/2014/main" xmlns="" id="{14337603-A1B4-BA41-AC25-C691617677AC}"/>
              </a:ext>
            </a:extLst>
          </p:cNvPr>
          <p:cNvSpPr txBox="1"/>
          <p:nvPr/>
        </p:nvSpPr>
        <p:spPr>
          <a:xfrm>
            <a:off x="2117417" y="1502567"/>
            <a:ext cx="597694" cy="802420"/>
          </a:xfrm>
          <a:prstGeom prst="rect">
            <a:avLst/>
          </a:prstGeom>
          <a:noFill/>
        </p:spPr>
        <p:txBody>
          <a:bodyPr wrap="square" lIns="104287" tIns="52144" rIns="104287" bIns="52144" rtlCol="0">
            <a:spAutoFit/>
          </a:bodyPr>
          <a:lstStyle/>
          <a:p>
            <a:pPr algn="ctr">
              <a:lnSpc>
                <a:spcPct val="110000"/>
              </a:lnSpc>
            </a:pPr>
            <a:r>
              <a:rPr lang="en-US" altLang="ko-KR" sz="4500" b="1" dirty="0">
                <a:solidFill>
                  <a:srgbClr val="005F8D"/>
                </a:solidFill>
                <a:latin typeface="+mj-ea"/>
                <a:ea typeface="+mj-ea"/>
                <a:cs typeface="나눔스퀘어OTF"/>
              </a:rPr>
              <a:t>1</a:t>
            </a:r>
            <a:endParaRPr lang="ko-KR" altLang="en-US" sz="4500" b="1" dirty="0">
              <a:solidFill>
                <a:srgbClr val="005F8D"/>
              </a:solidFill>
              <a:latin typeface="+mj-ea"/>
              <a:ea typeface="+mj-ea"/>
              <a:cs typeface="나눔스퀘어OTF"/>
            </a:endParaRPr>
          </a:p>
        </p:txBody>
      </p:sp>
      <p:sp>
        <p:nvSpPr>
          <p:cNvPr id="7" name="직사각형 6">
            <a:extLst>
              <a:ext uri="{FF2B5EF4-FFF2-40B4-BE49-F238E27FC236}">
                <a16:creationId xmlns:a16="http://schemas.microsoft.com/office/drawing/2014/main" xmlns="" id="{949C83B4-D7AB-254C-83E5-E16A3E3D6C9E}"/>
              </a:ext>
            </a:extLst>
          </p:cNvPr>
          <p:cNvSpPr/>
          <p:nvPr/>
        </p:nvSpPr>
        <p:spPr>
          <a:xfrm>
            <a:off x="8878186" y="416738"/>
            <a:ext cx="1573619" cy="612000"/>
          </a:xfrm>
          <a:prstGeom prst="rect">
            <a:avLst/>
          </a:prstGeom>
          <a:solidFill>
            <a:srgbClr val="B8D0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pic>
        <p:nvPicPr>
          <p:cNvPr id="6" name="Picture 9">
            <a:extLst>
              <a:ext uri="{FF2B5EF4-FFF2-40B4-BE49-F238E27FC236}">
                <a16:creationId xmlns:a16="http://schemas.microsoft.com/office/drawing/2014/main" xmlns="" id="{509E37CB-82EF-8749-A884-E5F74FA242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67356" y="448637"/>
            <a:ext cx="1392443" cy="403418"/>
          </a:xfrm>
          <a:prstGeom prst="rect">
            <a:avLst/>
          </a:prstGeom>
          <a:noFill/>
          <a:ln>
            <a:noFill/>
          </a:ln>
        </p:spPr>
      </p:pic>
    </p:spTree>
    <p:extLst>
      <p:ext uri="{BB962C8B-B14F-4D97-AF65-F5344CB8AC3E}">
        <p14:creationId xmlns:p14="http://schemas.microsoft.com/office/powerpoint/2010/main" val="10296436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그룹 8">
            <a:extLst>
              <a:ext uri="{FF2B5EF4-FFF2-40B4-BE49-F238E27FC236}">
                <a16:creationId xmlns:a16="http://schemas.microsoft.com/office/drawing/2014/main" xmlns="" id="{7F929694-6931-7246-97E0-26E32355A5EE}"/>
              </a:ext>
            </a:extLst>
          </p:cNvPr>
          <p:cNvGrpSpPr/>
          <p:nvPr/>
        </p:nvGrpSpPr>
        <p:grpSpPr>
          <a:xfrm>
            <a:off x="359874" y="352440"/>
            <a:ext cx="5181623" cy="477054"/>
            <a:chOff x="359874" y="352440"/>
            <a:chExt cx="5181623" cy="477054"/>
          </a:xfrm>
        </p:grpSpPr>
        <p:sp>
          <p:nvSpPr>
            <p:cNvPr id="5" name="TextBox 4"/>
            <p:cNvSpPr txBox="1"/>
            <p:nvPr/>
          </p:nvSpPr>
          <p:spPr>
            <a:xfrm>
              <a:off x="860977" y="415296"/>
              <a:ext cx="4680520" cy="400110"/>
            </a:xfrm>
            <a:prstGeom prst="rect">
              <a:avLst/>
            </a:prstGeom>
            <a:noFill/>
          </p:spPr>
          <p:txBody>
            <a:bodyPr wrap="square" rtlCol="0">
              <a:spAutoFit/>
            </a:bodyPr>
            <a:lstStyle/>
            <a:p>
              <a:r>
                <a:rPr lang="ko-KR" altLang="en-US" sz="2000" b="1" spc="-150" dirty="0" smtClean="0">
                  <a:solidFill>
                    <a:srgbClr val="F79646"/>
                  </a:solidFill>
                </a:rPr>
                <a:t>주요 정의 </a:t>
              </a:r>
              <a:r>
                <a:rPr lang="ko-KR" altLang="en-US" sz="2000" b="1" spc="-150" dirty="0" smtClean="0">
                  <a:solidFill>
                    <a:schemeClr val="bg1"/>
                  </a:solidFill>
                </a:rPr>
                <a:t>및 </a:t>
              </a:r>
              <a:r>
                <a:rPr lang="ko-KR" altLang="en-US" sz="2000" b="1" spc="-150" dirty="0" smtClean="0">
                  <a:solidFill>
                    <a:srgbClr val="F79646"/>
                  </a:solidFill>
                </a:rPr>
                <a:t>적용범위</a:t>
              </a:r>
              <a:endParaRPr lang="en-US" sz="2000" b="1" spc="-150" dirty="0">
                <a:solidFill>
                  <a:srgbClr val="F79646"/>
                </a:solidFill>
              </a:endParaRPr>
            </a:p>
          </p:txBody>
        </p:sp>
        <p:sp>
          <p:nvSpPr>
            <p:cNvPr id="6" name="직사각형 5">
              <a:extLst>
                <a:ext uri="{FF2B5EF4-FFF2-40B4-BE49-F238E27FC236}">
                  <a16:creationId xmlns:a16="http://schemas.microsoft.com/office/drawing/2014/main" xmlns="" id="{17742AC3-7920-244F-9A87-1FFB0D1D198D}"/>
                </a:ext>
              </a:extLst>
            </p:cNvPr>
            <p:cNvSpPr/>
            <p:nvPr/>
          </p:nvSpPr>
          <p:spPr>
            <a:xfrm>
              <a:off x="359874" y="352440"/>
              <a:ext cx="370614" cy="477054"/>
            </a:xfrm>
            <a:prstGeom prst="rect">
              <a:avLst/>
            </a:prstGeom>
          </p:spPr>
          <p:txBody>
            <a:bodyPr wrap="none">
              <a:spAutoFit/>
            </a:bodyPr>
            <a:lstStyle/>
            <a:p>
              <a:pPr algn="ctr"/>
              <a:r>
                <a:rPr lang="en-US" altLang="ko-KR" sz="2500" b="1" dirty="0">
                  <a:solidFill>
                    <a:schemeClr val="bg1"/>
                  </a:solidFill>
                  <a:ea typeface="맑은 고딕"/>
                </a:rPr>
                <a:t>1</a:t>
              </a:r>
              <a:endParaRPr lang="en-US" altLang="ko-KR" sz="2500" b="1" dirty="0">
                <a:solidFill>
                  <a:schemeClr val="bg1"/>
                </a:solidFill>
              </a:endParaRPr>
            </a:p>
          </p:txBody>
        </p:sp>
        <p:cxnSp>
          <p:nvCxnSpPr>
            <p:cNvPr id="8" name="직선 연결선[R] 7">
              <a:extLst>
                <a:ext uri="{FF2B5EF4-FFF2-40B4-BE49-F238E27FC236}">
                  <a16:creationId xmlns:a16="http://schemas.microsoft.com/office/drawing/2014/main" xmlns="" id="{DD66C9B7-789C-454F-A4F8-73FA239972C9}"/>
                </a:ext>
              </a:extLst>
            </p:cNvPr>
            <p:cNvCxnSpPr/>
            <p:nvPr/>
          </p:nvCxnSpPr>
          <p:spPr>
            <a:xfrm>
              <a:off x="748577"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2" name="그룹 21">
            <a:extLst>
              <a:ext uri="{FF2B5EF4-FFF2-40B4-BE49-F238E27FC236}">
                <a16:creationId xmlns:a16="http://schemas.microsoft.com/office/drawing/2014/main" xmlns="" id="{44F57D44-7AFE-664E-A8D7-C72588B14F6E}"/>
              </a:ext>
            </a:extLst>
          </p:cNvPr>
          <p:cNvGrpSpPr/>
          <p:nvPr/>
        </p:nvGrpSpPr>
        <p:grpSpPr>
          <a:xfrm>
            <a:off x="687617" y="1303118"/>
            <a:ext cx="3894020" cy="437467"/>
            <a:chOff x="748577" y="1425038"/>
            <a:chExt cx="3894020" cy="437467"/>
          </a:xfrm>
        </p:grpSpPr>
        <p:sp>
          <p:nvSpPr>
            <p:cNvPr id="19" name="TextBox 18"/>
            <p:cNvSpPr txBox="1"/>
            <p:nvPr/>
          </p:nvSpPr>
          <p:spPr>
            <a:xfrm>
              <a:off x="748577" y="1449422"/>
              <a:ext cx="3894020" cy="413083"/>
            </a:xfrm>
            <a:prstGeom prst="rect">
              <a:avLst/>
            </a:prstGeom>
            <a:noFill/>
          </p:spPr>
          <p:txBody>
            <a:bodyPr wrap="square" lIns="104287" tIns="52144" rIns="104287" bIns="52144" rtlCol="0">
              <a:spAutoFit/>
            </a:bodyPr>
            <a:lstStyle/>
            <a:p>
              <a:pPr fontAlgn="base"/>
              <a:r>
                <a:rPr lang="ko-KR" altLang="en-US" sz="2000" b="1" spc="-150" dirty="0">
                  <a:solidFill>
                    <a:schemeClr val="accent6">
                      <a:lumMod val="75000"/>
                    </a:schemeClr>
                  </a:solidFill>
                  <a:latin typeface="+mj-ea"/>
                  <a:ea typeface="+mj-ea"/>
                </a:rPr>
                <a:t>중대재해란</a:t>
              </a:r>
              <a:r>
                <a:rPr lang="en-US" altLang="ko-KR" sz="2000" b="1" spc="-150" dirty="0" smtClean="0">
                  <a:solidFill>
                    <a:schemeClr val="accent6">
                      <a:lumMod val="75000"/>
                    </a:schemeClr>
                  </a:solidFill>
                  <a:latin typeface="+mj-ea"/>
                  <a:ea typeface="+mj-ea"/>
                </a:rPr>
                <a:t>? </a:t>
              </a:r>
              <a:r>
                <a:rPr lang="en-US" altLang="ko-KR" sz="1800" spc="-150" dirty="0" smtClean="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법 제</a:t>
              </a:r>
              <a:r>
                <a:rPr lang="en-US" altLang="ko-KR" sz="1800" spc="-150" dirty="0">
                  <a:solidFill>
                    <a:schemeClr val="accent6">
                      <a:lumMod val="75000"/>
                    </a:schemeClr>
                  </a:solidFill>
                  <a:latin typeface="+mj-ea"/>
                  <a:ea typeface="+mj-ea"/>
                </a:rPr>
                <a:t>2</a:t>
              </a:r>
              <a:r>
                <a:rPr lang="ko-KR" altLang="en-US" sz="1800" spc="-150" dirty="0">
                  <a:solidFill>
                    <a:schemeClr val="accent6">
                      <a:lumMod val="75000"/>
                    </a:schemeClr>
                  </a:solidFill>
                  <a:latin typeface="+mj-ea"/>
                  <a:ea typeface="+mj-ea"/>
                </a:rPr>
                <a:t>조</a:t>
              </a:r>
              <a:r>
                <a:rPr lang="en-US" altLang="ko-KR" sz="1800" spc="-150" dirty="0">
                  <a:solidFill>
                    <a:schemeClr val="accent6">
                      <a:lumMod val="75000"/>
                    </a:schemeClr>
                  </a:solidFill>
                  <a:latin typeface="+mj-ea"/>
                  <a:ea typeface="+mj-ea"/>
                </a:rPr>
                <a:t>(</a:t>
              </a:r>
              <a:r>
                <a:rPr lang="ko-KR" altLang="en-US" sz="1800" spc="-150" dirty="0">
                  <a:solidFill>
                    <a:schemeClr val="accent6">
                      <a:lumMod val="75000"/>
                    </a:schemeClr>
                  </a:solidFill>
                  <a:latin typeface="+mj-ea"/>
                  <a:ea typeface="+mj-ea"/>
                </a:rPr>
                <a:t>정의</a:t>
              </a:r>
              <a:r>
                <a:rPr lang="en-US" altLang="ko-KR" sz="1800" spc="-150" dirty="0">
                  <a:solidFill>
                    <a:schemeClr val="accent6">
                      <a:lumMod val="75000"/>
                    </a:schemeClr>
                  </a:solidFill>
                  <a:latin typeface="+mj-ea"/>
                  <a:ea typeface="+mj-ea"/>
                </a:rPr>
                <a:t>)]</a:t>
              </a:r>
              <a:endParaRPr lang="ko-KR" altLang="en-US" sz="1800" spc="-150" dirty="0">
                <a:solidFill>
                  <a:schemeClr val="accent6">
                    <a:lumMod val="75000"/>
                  </a:schemeClr>
                </a:solidFill>
                <a:latin typeface="+mj-ea"/>
                <a:ea typeface="+mj-ea"/>
              </a:endParaRPr>
            </a:p>
          </p:txBody>
        </p:sp>
        <p:cxnSp>
          <p:nvCxnSpPr>
            <p:cNvPr id="14" name="직선 연결선[R] 13">
              <a:extLst>
                <a:ext uri="{FF2B5EF4-FFF2-40B4-BE49-F238E27FC236}">
                  <a16:creationId xmlns:a16="http://schemas.microsoft.com/office/drawing/2014/main" xmlns="" id="{07C805ED-4B20-4644-B750-67BEA43CB16C}"/>
                </a:ext>
              </a:extLst>
            </p:cNvPr>
            <p:cNvCxnSpPr/>
            <p:nvPr/>
          </p:nvCxnSpPr>
          <p:spPr>
            <a:xfrm>
              <a:off x="824401" y="1425038"/>
              <a:ext cx="2922734"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3" name="TextBox 12"/>
          <p:cNvSpPr txBox="1"/>
          <p:nvPr/>
        </p:nvSpPr>
        <p:spPr>
          <a:xfrm>
            <a:off x="1790085" y="2123638"/>
            <a:ext cx="7730128" cy="890137"/>
          </a:xfrm>
          <a:prstGeom prst="rect">
            <a:avLst/>
          </a:prstGeom>
          <a:noFill/>
        </p:spPr>
        <p:txBody>
          <a:bodyPr wrap="square" lIns="104287" tIns="52144" rIns="104287" bIns="52144" rtlCol="0">
            <a:spAutoFit/>
          </a:bodyPr>
          <a:lstStyle/>
          <a:p>
            <a:pPr algn="just">
              <a:lnSpc>
                <a:spcPct val="150000"/>
              </a:lnSpc>
            </a:pPr>
            <a:r>
              <a:rPr lang="ko-KR" altLang="en-US" sz="1700" b="1" dirty="0">
                <a:solidFill>
                  <a:schemeClr val="tx2"/>
                </a:solidFill>
                <a:latin typeface="+mj-ea"/>
              </a:rPr>
              <a:t>“중대재해”</a:t>
            </a:r>
            <a:r>
              <a:rPr lang="ko-KR" altLang="en-US" sz="1700" b="1" dirty="0" smtClean="0">
                <a:solidFill>
                  <a:schemeClr val="tx2"/>
                </a:solidFill>
                <a:latin typeface="+mj-ea"/>
              </a:rPr>
              <a:t>란 “</a:t>
            </a:r>
            <a:r>
              <a:rPr lang="ko-KR" altLang="en-US" sz="1700" b="1" dirty="0">
                <a:solidFill>
                  <a:schemeClr val="tx2"/>
                </a:solidFill>
                <a:latin typeface="+mj-ea"/>
              </a:rPr>
              <a:t>중대산업재해”</a:t>
            </a:r>
            <a:r>
              <a:rPr lang="ko-KR" altLang="en-US" sz="1700" b="1" dirty="0" smtClean="0">
                <a:solidFill>
                  <a:schemeClr val="tx2"/>
                </a:solidFill>
                <a:latin typeface="+mj-ea"/>
              </a:rPr>
              <a:t>와 “</a:t>
            </a:r>
            <a:r>
              <a:rPr lang="ko-KR" altLang="en-US" sz="1700" b="1" dirty="0">
                <a:solidFill>
                  <a:schemeClr val="tx2"/>
                </a:solidFill>
                <a:latin typeface="+mj-ea"/>
              </a:rPr>
              <a:t>중대시민재해”</a:t>
            </a:r>
            <a:r>
              <a:rPr lang="ko-KR" altLang="en-US" sz="1700" b="1" dirty="0" err="1" smtClean="0">
                <a:solidFill>
                  <a:schemeClr val="tx2"/>
                </a:solidFill>
                <a:latin typeface="+mj-ea"/>
              </a:rPr>
              <a:t>를</a:t>
            </a:r>
            <a:r>
              <a:rPr lang="ko-KR" altLang="en-US" sz="1700" b="1" dirty="0" smtClean="0">
                <a:solidFill>
                  <a:schemeClr val="tx2"/>
                </a:solidFill>
                <a:latin typeface="+mj-ea"/>
              </a:rPr>
              <a:t> 말한다</a:t>
            </a:r>
            <a:r>
              <a:rPr lang="en-US" altLang="ko-KR" sz="1700" b="1" dirty="0" smtClean="0">
                <a:solidFill>
                  <a:schemeClr val="tx2"/>
                </a:solidFill>
                <a:latin typeface="+mj-ea"/>
              </a:rPr>
              <a:t>. </a:t>
            </a:r>
            <a:endParaRPr lang="en-US" altLang="ko-KR" sz="1700" b="1" dirty="0">
              <a:solidFill>
                <a:schemeClr val="tx2"/>
              </a:solidFill>
              <a:latin typeface="+mj-ea"/>
            </a:endParaRPr>
          </a:p>
          <a:p>
            <a:pPr algn="just">
              <a:lnSpc>
                <a:spcPct val="150000"/>
              </a:lnSpc>
            </a:pPr>
            <a:r>
              <a:rPr lang="en-US" altLang="ko-KR" sz="1700" b="1" dirty="0">
                <a:solidFill>
                  <a:schemeClr val="tx2"/>
                </a:solidFill>
                <a:latin typeface="+mj-ea"/>
              </a:rPr>
              <a:t>“</a:t>
            </a:r>
            <a:r>
              <a:rPr lang="ko-KR" altLang="en-US" sz="1700" b="1" dirty="0">
                <a:solidFill>
                  <a:schemeClr val="tx2"/>
                </a:solidFill>
                <a:latin typeface="+mj-ea"/>
              </a:rPr>
              <a:t>중대산업재해”</a:t>
            </a:r>
            <a:r>
              <a:rPr lang="ko-KR" altLang="en-US" sz="1700" b="1" dirty="0" smtClean="0">
                <a:solidFill>
                  <a:schemeClr val="tx2"/>
                </a:solidFill>
                <a:latin typeface="+mj-ea"/>
              </a:rPr>
              <a:t>란 </a:t>
            </a:r>
            <a:r>
              <a:rPr lang="ko-KR" altLang="en-US" sz="1700" spc="-90" dirty="0" smtClean="0">
                <a:latin typeface="+mj-ea"/>
              </a:rPr>
              <a:t>「</a:t>
            </a:r>
            <a:r>
              <a:rPr lang="ko-KR" altLang="en-US" sz="1700" spc="-90" dirty="0">
                <a:latin typeface="+mj-ea"/>
              </a:rPr>
              <a:t>산업안전보건법</a:t>
            </a:r>
            <a:r>
              <a:rPr lang="ko-KR" altLang="en-US" sz="1700" spc="-90" dirty="0" smtClean="0">
                <a:latin typeface="+mj-ea"/>
              </a:rPr>
              <a:t>」 </a:t>
            </a:r>
            <a:r>
              <a:rPr lang="ko-KR" altLang="en-US" sz="1700" dirty="0" smtClean="0">
                <a:latin typeface="+mj-ea"/>
              </a:rPr>
              <a:t>제</a:t>
            </a:r>
            <a:r>
              <a:rPr lang="en-US" altLang="ko-KR" sz="1700" dirty="0">
                <a:latin typeface="+mj-ea"/>
              </a:rPr>
              <a:t>2</a:t>
            </a:r>
            <a:r>
              <a:rPr lang="ko-KR" altLang="en-US" sz="1700" dirty="0">
                <a:latin typeface="+mj-ea"/>
              </a:rPr>
              <a:t>조제</a:t>
            </a:r>
            <a:r>
              <a:rPr lang="en-US" altLang="ko-KR" sz="1700" dirty="0">
                <a:latin typeface="+mj-ea"/>
              </a:rPr>
              <a:t>1</a:t>
            </a:r>
            <a:r>
              <a:rPr lang="ko-KR" altLang="en-US" sz="1700" dirty="0" smtClean="0">
                <a:latin typeface="+mj-ea"/>
              </a:rPr>
              <a:t>호에 따른 산업재해 중</a:t>
            </a:r>
            <a:endParaRPr lang="ko-KR" altLang="en-US" sz="1700" dirty="0">
              <a:latin typeface="+mj-ea"/>
            </a:endParaRPr>
          </a:p>
        </p:txBody>
      </p:sp>
      <p:grpSp>
        <p:nvGrpSpPr>
          <p:cNvPr id="7" name="그룹 6">
            <a:extLst>
              <a:ext uri="{FF2B5EF4-FFF2-40B4-BE49-F238E27FC236}">
                <a16:creationId xmlns:a16="http://schemas.microsoft.com/office/drawing/2014/main" xmlns="" id="{44DA3F26-ACB9-264B-A0DA-9CC9B3762486}"/>
              </a:ext>
            </a:extLst>
          </p:cNvPr>
          <p:cNvGrpSpPr/>
          <p:nvPr/>
        </p:nvGrpSpPr>
        <p:grpSpPr>
          <a:xfrm>
            <a:off x="1960212" y="3374888"/>
            <a:ext cx="7560000" cy="2880000"/>
            <a:chOff x="1960212" y="3949057"/>
            <a:chExt cx="7560000" cy="2880000"/>
          </a:xfrm>
        </p:grpSpPr>
        <p:sp>
          <p:nvSpPr>
            <p:cNvPr id="43" name="모서리가 둥근 직사각형 42">
              <a:extLst>
                <a:ext uri="{FF2B5EF4-FFF2-40B4-BE49-F238E27FC236}">
                  <a16:creationId xmlns:a16="http://schemas.microsoft.com/office/drawing/2014/main" xmlns="" id="{91480FD3-A46B-7A4E-A9C2-29FA604B665D}"/>
                </a:ext>
              </a:extLst>
            </p:cNvPr>
            <p:cNvSpPr/>
            <p:nvPr/>
          </p:nvSpPr>
          <p:spPr>
            <a:xfrm>
              <a:off x="1960212" y="3949057"/>
              <a:ext cx="7560000" cy="2880000"/>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pic>
          <p:nvPicPr>
            <p:cNvPr id="44" name="Picture 3" descr="D:\맥 공유\21-2-15\처벌법6.png">
              <a:extLst>
                <a:ext uri="{FF2B5EF4-FFF2-40B4-BE49-F238E27FC236}">
                  <a16:creationId xmlns:a16="http://schemas.microsoft.com/office/drawing/2014/main" xmlns="" id="{93D093D1-705A-6145-BD29-F48CD2130879}"/>
                </a:ext>
              </a:extLst>
            </p:cNvPr>
            <p:cNvPicPr>
              <a:picLocks noChangeAspect="1" noChangeArrowheads="1"/>
            </p:cNvPicPr>
            <p:nvPr/>
          </p:nvPicPr>
          <p:blipFill>
            <a:blip r:embed="rId2"/>
            <a:srcRect/>
            <a:stretch>
              <a:fillRect/>
            </a:stretch>
          </p:blipFill>
          <p:spPr bwMode="auto">
            <a:xfrm>
              <a:off x="8030488" y="4474349"/>
              <a:ext cx="1332000" cy="1087577"/>
            </a:xfrm>
            <a:prstGeom prst="rect">
              <a:avLst/>
            </a:prstGeom>
            <a:noFill/>
          </p:spPr>
        </p:pic>
        <p:grpSp>
          <p:nvGrpSpPr>
            <p:cNvPr id="4" name="그룹 3">
              <a:extLst>
                <a:ext uri="{FF2B5EF4-FFF2-40B4-BE49-F238E27FC236}">
                  <a16:creationId xmlns:a16="http://schemas.microsoft.com/office/drawing/2014/main" xmlns="" id="{2395926A-FD35-3944-95AD-05461E6F9A6D}"/>
                </a:ext>
              </a:extLst>
            </p:cNvPr>
            <p:cNvGrpSpPr/>
            <p:nvPr/>
          </p:nvGrpSpPr>
          <p:grpSpPr>
            <a:xfrm>
              <a:off x="2178405" y="4093075"/>
              <a:ext cx="6098819" cy="2721407"/>
              <a:chOff x="2008282" y="4380156"/>
              <a:chExt cx="6098819" cy="2721407"/>
            </a:xfrm>
          </p:grpSpPr>
          <p:sp>
            <p:nvSpPr>
              <p:cNvPr id="23" name="TextBox 22">
                <a:extLst>
                  <a:ext uri="{FF2B5EF4-FFF2-40B4-BE49-F238E27FC236}">
                    <a16:creationId xmlns:a16="http://schemas.microsoft.com/office/drawing/2014/main" xmlns="" id="{671ACA11-F6EB-8641-889D-524944F75C79}"/>
                  </a:ext>
                </a:extLst>
              </p:cNvPr>
              <p:cNvSpPr txBox="1"/>
              <p:nvPr/>
            </p:nvSpPr>
            <p:spPr>
              <a:xfrm>
                <a:off x="2008282" y="4380156"/>
                <a:ext cx="6098819" cy="2721407"/>
              </a:xfrm>
              <a:prstGeom prst="rect">
                <a:avLst/>
              </a:prstGeom>
              <a:noFill/>
            </p:spPr>
            <p:txBody>
              <a:bodyPr wrap="square" lIns="104287" tIns="52144" rIns="104287" bIns="52144" rtlCol="0">
                <a:spAutoFit/>
              </a:bodyPr>
              <a:lstStyle/>
              <a:p>
                <a:r>
                  <a:rPr lang="ko-KR" altLang="en-US" sz="1700" spc="-90" dirty="0" smtClean="0">
                    <a:solidFill>
                      <a:schemeClr val="accent6">
                        <a:lumMod val="75000"/>
                      </a:schemeClr>
                    </a:solidFill>
                    <a:latin typeface="+mj-ea"/>
                  </a:rPr>
                  <a:t>➊</a:t>
                </a:r>
                <a:r>
                  <a:rPr lang="ko-KR" altLang="en-US" sz="1700" spc="-90" dirty="0" smtClean="0">
                    <a:latin typeface="+mj-ea"/>
                  </a:rPr>
                  <a:t> 사망자가 </a:t>
                </a:r>
                <a:r>
                  <a:rPr lang="en-US" altLang="ko-KR" sz="1700" spc="-90" dirty="0" smtClean="0">
                    <a:latin typeface="+mj-ea"/>
                  </a:rPr>
                  <a:t>1</a:t>
                </a:r>
                <a:r>
                  <a:rPr lang="ko-KR" altLang="en-US" sz="1700" spc="-90" dirty="0" smtClean="0">
                    <a:latin typeface="+mj-ea"/>
                  </a:rPr>
                  <a:t>명 이상 발생</a:t>
                </a:r>
                <a:endParaRPr lang="en-US" altLang="ko-KR" sz="1700" spc="-90" dirty="0">
                  <a:latin typeface="+mj-ea"/>
                </a:endParaRPr>
              </a:p>
              <a:p>
                <a:pPr>
                  <a:lnSpc>
                    <a:spcPct val="250000"/>
                  </a:lnSpc>
                </a:pPr>
                <a:r>
                  <a:rPr lang="ko-KR" altLang="en-US" sz="1700" spc="-90" dirty="0" smtClean="0">
                    <a:solidFill>
                      <a:schemeClr val="accent6">
                        <a:lumMod val="75000"/>
                      </a:schemeClr>
                    </a:solidFill>
                  </a:rPr>
                  <a:t>➋</a:t>
                </a:r>
                <a:r>
                  <a:rPr lang="ko-KR" altLang="en-US" sz="1700" spc="-90" dirty="0" smtClean="0"/>
                  <a:t> 동일한 사고로 </a:t>
                </a:r>
                <a:r>
                  <a:rPr lang="en-US" altLang="ko-KR" sz="1700" spc="-90" dirty="0" smtClean="0"/>
                  <a:t>6</a:t>
                </a:r>
                <a:r>
                  <a:rPr lang="ko-KR" altLang="en-US" sz="1700" spc="-90" dirty="0" smtClean="0"/>
                  <a:t>개월 이상 치료가 필요한 부상자가 </a:t>
                </a:r>
                <a:endParaRPr lang="en-US" altLang="ko-KR" sz="1700" spc="-90" dirty="0"/>
              </a:p>
              <a:p>
                <a:r>
                  <a:rPr lang="en-US" altLang="ko-KR" sz="1700" spc="-90" dirty="0" smtClean="0"/>
                  <a:t>    2</a:t>
                </a:r>
                <a:r>
                  <a:rPr lang="ko-KR" altLang="en-US" sz="1700" spc="-90" dirty="0" smtClean="0"/>
                  <a:t>명 이상 발생</a:t>
                </a:r>
                <a:endParaRPr lang="en-US" altLang="ko-KR" sz="1700" spc="-90" dirty="0"/>
              </a:p>
              <a:p>
                <a:pPr>
                  <a:lnSpc>
                    <a:spcPct val="250000"/>
                  </a:lnSpc>
                </a:pPr>
                <a:r>
                  <a:rPr lang="ko-KR" altLang="en-US" sz="1700" spc="-90" dirty="0" smtClean="0">
                    <a:solidFill>
                      <a:schemeClr val="accent6">
                        <a:lumMod val="75000"/>
                      </a:schemeClr>
                    </a:solidFill>
                  </a:rPr>
                  <a:t>➌</a:t>
                </a:r>
                <a:r>
                  <a:rPr lang="ko-KR" altLang="en-US" sz="1700" spc="-90" dirty="0" smtClean="0"/>
                  <a:t> 동일한 유해요인으로 급성중독 등</a:t>
                </a:r>
                <a:endParaRPr lang="en-US" altLang="ko-KR" sz="1700" spc="-90" dirty="0"/>
              </a:p>
              <a:p>
                <a:r>
                  <a:rPr lang="ko-KR" altLang="en-US" sz="1700" spc="-90" dirty="0" smtClean="0"/>
                  <a:t>    대통령령으로 정하는 직업성질병자</a:t>
                </a:r>
                <a:r>
                  <a:rPr lang="en-US" altLang="ko-KR" sz="1700" spc="-90" baseline="30000" dirty="0" smtClean="0"/>
                  <a:t>*</a:t>
                </a:r>
                <a:r>
                  <a:rPr lang="ko-KR" altLang="en-US" sz="1700" spc="-90" dirty="0" smtClean="0"/>
                  <a:t>가 </a:t>
                </a:r>
                <a:r>
                  <a:rPr lang="en-US" altLang="ko-KR" sz="1700" spc="-90" dirty="0" smtClean="0"/>
                  <a:t>1</a:t>
                </a:r>
                <a:r>
                  <a:rPr lang="ko-KR" altLang="en-US" sz="1700" spc="-90" dirty="0" smtClean="0"/>
                  <a:t>년 이내 </a:t>
                </a:r>
                <a:r>
                  <a:rPr lang="en-US" altLang="ko-KR" sz="1700" spc="-90" dirty="0" smtClean="0"/>
                  <a:t>3</a:t>
                </a:r>
                <a:r>
                  <a:rPr lang="ko-KR" altLang="en-US" sz="1700" spc="-90" dirty="0" smtClean="0"/>
                  <a:t>명 이상 발생</a:t>
                </a:r>
                <a:endParaRPr lang="en-US" altLang="ko-KR" sz="1700" spc="-90" dirty="0"/>
              </a:p>
              <a:p>
                <a:pPr>
                  <a:lnSpc>
                    <a:spcPct val="200000"/>
                  </a:lnSpc>
                </a:pPr>
                <a:r>
                  <a:rPr lang="en-US" altLang="ko-KR" sz="1700" spc="-90" dirty="0" smtClean="0">
                    <a:latin typeface="+mj-ea"/>
                  </a:rPr>
                  <a:t>   </a:t>
                </a:r>
                <a:r>
                  <a:rPr lang="en-US" altLang="ko-KR" sz="1600" spc="-90" dirty="0" smtClean="0">
                    <a:latin typeface="+mj-ea"/>
                  </a:rPr>
                  <a:t> </a:t>
                </a:r>
                <a:r>
                  <a:rPr lang="en-US" altLang="ko-KR" sz="1400" spc="-90" dirty="0" smtClean="0">
                    <a:latin typeface="+mj-ea"/>
                  </a:rPr>
                  <a:t>* </a:t>
                </a:r>
                <a:r>
                  <a:rPr lang="ko-KR" altLang="en-US" sz="1400" spc="-90" dirty="0" smtClean="0">
                    <a:latin typeface="+mj-ea"/>
                  </a:rPr>
                  <a:t>같은 법 시행령 </a:t>
                </a:r>
                <a:r>
                  <a:rPr lang="en-US" altLang="ko-KR" sz="1400" spc="-90" dirty="0" smtClean="0">
                    <a:latin typeface="+mj-ea"/>
                  </a:rPr>
                  <a:t>[</a:t>
                </a:r>
                <a:r>
                  <a:rPr lang="ko-KR" altLang="en-US" sz="1400" spc="-90" dirty="0" smtClean="0">
                    <a:latin typeface="+mj-ea"/>
                  </a:rPr>
                  <a:t>별표 </a:t>
                </a:r>
                <a:r>
                  <a:rPr lang="en-US" altLang="ko-KR" sz="1400" spc="-90" dirty="0" smtClean="0">
                    <a:latin typeface="+mj-ea"/>
                  </a:rPr>
                  <a:t>1]</a:t>
                </a:r>
                <a:r>
                  <a:rPr lang="ko-KR" altLang="en-US" sz="1400" spc="-90" dirty="0" smtClean="0">
                    <a:latin typeface="+mj-ea"/>
                  </a:rPr>
                  <a:t>에서 정하는 </a:t>
                </a:r>
                <a:r>
                  <a:rPr lang="en-US" altLang="ko-KR" sz="1400" spc="-90" dirty="0" smtClean="0">
                    <a:latin typeface="+mj-ea"/>
                  </a:rPr>
                  <a:t>24</a:t>
                </a:r>
                <a:r>
                  <a:rPr lang="ko-KR" altLang="en-US" sz="1400" spc="-90" dirty="0" smtClean="0">
                    <a:latin typeface="+mj-ea"/>
                  </a:rPr>
                  <a:t>종의 직업성 질병에 걸린 사람</a:t>
                </a:r>
                <a:endParaRPr lang="ko-KR" altLang="en-US" sz="1400" spc="-90" dirty="0">
                  <a:latin typeface="+mj-ea"/>
                </a:endParaRPr>
              </a:p>
            </p:txBody>
          </p:sp>
          <p:grpSp>
            <p:nvGrpSpPr>
              <p:cNvPr id="3" name="그룹 2">
                <a:extLst>
                  <a:ext uri="{FF2B5EF4-FFF2-40B4-BE49-F238E27FC236}">
                    <a16:creationId xmlns:a16="http://schemas.microsoft.com/office/drawing/2014/main" xmlns="" id="{DA6FB858-CCEE-1447-84AB-41797D034658}"/>
                  </a:ext>
                </a:extLst>
              </p:cNvPr>
              <p:cNvGrpSpPr/>
              <p:nvPr/>
            </p:nvGrpSpPr>
            <p:grpSpPr>
              <a:xfrm>
                <a:off x="2105252" y="4841679"/>
                <a:ext cx="5580000" cy="893135"/>
                <a:chOff x="2083986" y="4788514"/>
                <a:chExt cx="5580000" cy="893135"/>
              </a:xfrm>
            </p:grpSpPr>
            <p:cxnSp>
              <p:nvCxnSpPr>
                <p:cNvPr id="21" name="직선 연결선 23">
                  <a:extLst>
                    <a:ext uri="{FF2B5EF4-FFF2-40B4-BE49-F238E27FC236}">
                      <a16:creationId xmlns:a16="http://schemas.microsoft.com/office/drawing/2014/main" xmlns="" id="{231A9F20-F787-B242-ADF6-4BBFD84C28C4}"/>
                    </a:ext>
                  </a:extLst>
                </p:cNvPr>
                <p:cNvCxnSpPr/>
                <p:nvPr/>
              </p:nvCxnSpPr>
              <p:spPr>
                <a:xfrm>
                  <a:off x="2083986" y="4788514"/>
                  <a:ext cx="5580000"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4" name="직선 연결선 23">
                  <a:extLst>
                    <a:ext uri="{FF2B5EF4-FFF2-40B4-BE49-F238E27FC236}">
                      <a16:creationId xmlns:a16="http://schemas.microsoft.com/office/drawing/2014/main" xmlns="" id="{1B4A052E-68A7-AC4C-9159-E60D8E5AF77B}"/>
                    </a:ext>
                  </a:extLst>
                </p:cNvPr>
                <p:cNvCxnSpPr/>
                <p:nvPr/>
              </p:nvCxnSpPr>
              <p:spPr>
                <a:xfrm>
                  <a:off x="2083986" y="5681649"/>
                  <a:ext cx="5580000"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grpSp>
        </p:grpSp>
      </p:grpSp>
      <p:grpSp>
        <p:nvGrpSpPr>
          <p:cNvPr id="12" name="그룹 11">
            <a:extLst>
              <a:ext uri="{FF2B5EF4-FFF2-40B4-BE49-F238E27FC236}">
                <a16:creationId xmlns:a16="http://schemas.microsoft.com/office/drawing/2014/main" xmlns="" id="{8305D925-C7CC-7841-91D8-8650DB044073}"/>
              </a:ext>
            </a:extLst>
          </p:cNvPr>
          <p:cNvGrpSpPr/>
          <p:nvPr/>
        </p:nvGrpSpPr>
        <p:grpSpPr>
          <a:xfrm>
            <a:off x="763440" y="2220104"/>
            <a:ext cx="1008000" cy="823032"/>
            <a:chOff x="763440" y="2220104"/>
            <a:chExt cx="1008000" cy="823032"/>
          </a:xfrm>
        </p:grpSpPr>
        <p:pic>
          <p:nvPicPr>
            <p:cNvPr id="20" name="Picture 2" descr="D:\맥 공유\21-2-15\처벌법5.png">
              <a:extLst>
                <a:ext uri="{FF2B5EF4-FFF2-40B4-BE49-F238E27FC236}">
                  <a16:creationId xmlns:a16="http://schemas.microsoft.com/office/drawing/2014/main" xmlns="" id="{38A57ACD-F32F-6F4C-9C7D-D29AD141AA6F}"/>
                </a:ext>
              </a:extLst>
            </p:cNvPr>
            <p:cNvPicPr>
              <a:picLocks noChangeAspect="1" noChangeArrowheads="1"/>
            </p:cNvPicPr>
            <p:nvPr/>
          </p:nvPicPr>
          <p:blipFill>
            <a:blip r:embed="rId3"/>
            <a:srcRect/>
            <a:stretch>
              <a:fillRect/>
            </a:stretch>
          </p:blipFill>
          <p:spPr bwMode="auto">
            <a:xfrm>
              <a:off x="763440" y="2220105"/>
              <a:ext cx="1008000" cy="823031"/>
            </a:xfrm>
            <a:prstGeom prst="rect">
              <a:avLst/>
            </a:prstGeom>
            <a:noFill/>
          </p:spPr>
        </p:pic>
        <p:sp>
          <p:nvSpPr>
            <p:cNvPr id="11" name="모서리가 둥근 직사각형 10">
              <a:extLst>
                <a:ext uri="{FF2B5EF4-FFF2-40B4-BE49-F238E27FC236}">
                  <a16:creationId xmlns:a16="http://schemas.microsoft.com/office/drawing/2014/main" xmlns="" id="{283D5A3C-16BE-DB4E-964A-B961D0D2A63F}"/>
                </a:ext>
              </a:extLst>
            </p:cNvPr>
            <p:cNvSpPr/>
            <p:nvPr/>
          </p:nvSpPr>
          <p:spPr>
            <a:xfrm>
              <a:off x="763440" y="2220104"/>
              <a:ext cx="896977" cy="823031"/>
            </a:xfrm>
            <a:prstGeom prst="roundRect">
              <a:avLst>
                <a:gd name="adj" fmla="val 14328"/>
              </a:avLst>
            </a:prstGeom>
            <a:solidFill>
              <a:srgbClr val="D7DB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pic>
          <p:nvPicPr>
            <p:cNvPr id="10" name="그림 9">
              <a:extLst>
                <a:ext uri="{FF2B5EF4-FFF2-40B4-BE49-F238E27FC236}">
                  <a16:creationId xmlns:a16="http://schemas.microsoft.com/office/drawing/2014/main" xmlns="" id="{0D8B2CCA-7C95-F74E-BDF2-83CAA9FD9270}"/>
                </a:ext>
              </a:extLst>
            </p:cNvPr>
            <p:cNvPicPr>
              <a:picLocks noChangeAspect="1"/>
            </p:cNvPicPr>
            <p:nvPr/>
          </p:nvPicPr>
          <p:blipFill>
            <a:blip r:embed="rId4"/>
            <a:stretch>
              <a:fillRect/>
            </a:stretch>
          </p:blipFill>
          <p:spPr>
            <a:xfrm>
              <a:off x="763440" y="2292545"/>
              <a:ext cx="760560" cy="680781"/>
            </a:xfrm>
            <a:prstGeom prst="rect">
              <a:avLst/>
            </a:prstGeom>
          </p:spPr>
        </p:pic>
      </p:grpSp>
    </p:spTree>
    <p:extLst>
      <p:ext uri="{BB962C8B-B14F-4D97-AF65-F5344CB8AC3E}">
        <p14:creationId xmlns:p14="http://schemas.microsoft.com/office/powerpoint/2010/main" val="35299242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그룹 8">
            <a:extLst>
              <a:ext uri="{FF2B5EF4-FFF2-40B4-BE49-F238E27FC236}">
                <a16:creationId xmlns:a16="http://schemas.microsoft.com/office/drawing/2014/main" xmlns="" id="{7F929694-6931-7246-97E0-26E32355A5EE}"/>
              </a:ext>
            </a:extLst>
          </p:cNvPr>
          <p:cNvGrpSpPr/>
          <p:nvPr/>
        </p:nvGrpSpPr>
        <p:grpSpPr>
          <a:xfrm>
            <a:off x="359874" y="352440"/>
            <a:ext cx="388703" cy="477054"/>
            <a:chOff x="359874" y="352440"/>
            <a:chExt cx="388703" cy="477054"/>
          </a:xfrm>
        </p:grpSpPr>
        <p:sp>
          <p:nvSpPr>
            <p:cNvPr id="6" name="직사각형 5">
              <a:extLst>
                <a:ext uri="{FF2B5EF4-FFF2-40B4-BE49-F238E27FC236}">
                  <a16:creationId xmlns:a16="http://schemas.microsoft.com/office/drawing/2014/main" xmlns="" id="{17742AC3-7920-244F-9A87-1FFB0D1D198D}"/>
                </a:ext>
              </a:extLst>
            </p:cNvPr>
            <p:cNvSpPr/>
            <p:nvPr/>
          </p:nvSpPr>
          <p:spPr>
            <a:xfrm>
              <a:off x="359874" y="352440"/>
              <a:ext cx="370614" cy="477054"/>
            </a:xfrm>
            <a:prstGeom prst="rect">
              <a:avLst/>
            </a:prstGeom>
          </p:spPr>
          <p:txBody>
            <a:bodyPr wrap="none">
              <a:spAutoFit/>
            </a:bodyPr>
            <a:lstStyle/>
            <a:p>
              <a:pPr algn="ctr"/>
              <a:r>
                <a:rPr lang="en-US" altLang="ko-KR" sz="2500" b="1" dirty="0">
                  <a:solidFill>
                    <a:schemeClr val="bg1"/>
                  </a:solidFill>
                  <a:ea typeface="맑은 고딕"/>
                </a:rPr>
                <a:t>1</a:t>
              </a:r>
              <a:endParaRPr lang="en-US" altLang="ko-KR" sz="2500" b="1" dirty="0">
                <a:solidFill>
                  <a:schemeClr val="bg1"/>
                </a:solidFill>
              </a:endParaRPr>
            </a:p>
          </p:txBody>
        </p:sp>
        <p:cxnSp>
          <p:nvCxnSpPr>
            <p:cNvPr id="8" name="직선 연결선[R] 7">
              <a:extLst>
                <a:ext uri="{FF2B5EF4-FFF2-40B4-BE49-F238E27FC236}">
                  <a16:creationId xmlns:a16="http://schemas.microsoft.com/office/drawing/2014/main" xmlns="" id="{DD66C9B7-789C-454F-A4F8-73FA239972C9}"/>
                </a:ext>
              </a:extLst>
            </p:cNvPr>
            <p:cNvCxnSpPr/>
            <p:nvPr/>
          </p:nvCxnSpPr>
          <p:spPr>
            <a:xfrm>
              <a:off x="748577"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2" name="그룹 21">
            <a:extLst>
              <a:ext uri="{FF2B5EF4-FFF2-40B4-BE49-F238E27FC236}">
                <a16:creationId xmlns:a16="http://schemas.microsoft.com/office/drawing/2014/main" xmlns="" id="{44F57D44-7AFE-664E-A8D7-C72588B14F6E}"/>
              </a:ext>
            </a:extLst>
          </p:cNvPr>
          <p:cNvGrpSpPr/>
          <p:nvPr/>
        </p:nvGrpSpPr>
        <p:grpSpPr>
          <a:xfrm>
            <a:off x="687616" y="1303118"/>
            <a:ext cx="6398984" cy="437467"/>
            <a:chOff x="748576" y="1425038"/>
            <a:chExt cx="6398984" cy="437467"/>
          </a:xfrm>
        </p:grpSpPr>
        <p:sp>
          <p:nvSpPr>
            <p:cNvPr id="19" name="TextBox 18"/>
            <p:cNvSpPr txBox="1"/>
            <p:nvPr/>
          </p:nvSpPr>
          <p:spPr>
            <a:xfrm>
              <a:off x="748576" y="1449422"/>
              <a:ext cx="6256109" cy="413083"/>
            </a:xfrm>
            <a:prstGeom prst="rect">
              <a:avLst/>
            </a:prstGeom>
            <a:noFill/>
          </p:spPr>
          <p:txBody>
            <a:bodyPr wrap="square" lIns="104287" tIns="52144" rIns="104287" bIns="52144" rtlCol="0">
              <a:spAutoFit/>
            </a:bodyPr>
            <a:lstStyle/>
            <a:p>
              <a:pPr fontAlgn="base"/>
              <a:r>
                <a:rPr lang="ko-KR" altLang="en-US" sz="2000" b="1" spc="-150" dirty="0" smtClean="0">
                  <a:solidFill>
                    <a:schemeClr val="accent6">
                      <a:lumMod val="75000"/>
                    </a:schemeClr>
                  </a:solidFill>
                  <a:latin typeface="+mj-ea"/>
                  <a:ea typeface="+mj-ea"/>
                </a:rPr>
                <a:t>법 제</a:t>
              </a:r>
              <a:r>
                <a:rPr lang="en-US" altLang="ko-KR" sz="2000" b="1" spc="-150" dirty="0" smtClean="0">
                  <a:solidFill>
                    <a:schemeClr val="accent6">
                      <a:lumMod val="75000"/>
                    </a:schemeClr>
                  </a:solidFill>
                  <a:latin typeface="+mj-ea"/>
                  <a:ea typeface="+mj-ea"/>
                </a:rPr>
                <a:t>2</a:t>
              </a:r>
              <a:r>
                <a:rPr lang="ko-KR" altLang="en-US" sz="2000" b="1" spc="-150" dirty="0" smtClean="0">
                  <a:solidFill>
                    <a:schemeClr val="accent6">
                      <a:lumMod val="75000"/>
                    </a:schemeClr>
                  </a:solidFill>
                  <a:latin typeface="+mj-ea"/>
                  <a:ea typeface="+mj-ea"/>
                </a:rPr>
                <a:t>조제</a:t>
              </a:r>
              <a:r>
                <a:rPr lang="en-US" altLang="ko-KR" sz="2000" b="1" spc="-150" dirty="0" smtClean="0">
                  <a:solidFill>
                    <a:schemeClr val="accent6">
                      <a:lumMod val="75000"/>
                    </a:schemeClr>
                  </a:solidFill>
                  <a:latin typeface="+mj-ea"/>
                  <a:ea typeface="+mj-ea"/>
                </a:rPr>
                <a:t>2</a:t>
              </a:r>
              <a:r>
                <a:rPr lang="ko-KR" altLang="en-US" sz="2000" b="1" spc="-150" dirty="0" err="1" smtClean="0">
                  <a:solidFill>
                    <a:schemeClr val="accent6">
                      <a:lumMod val="75000"/>
                    </a:schemeClr>
                  </a:solidFill>
                  <a:latin typeface="+mj-ea"/>
                  <a:ea typeface="+mj-ea"/>
                </a:rPr>
                <a:t>호에서</a:t>
              </a:r>
              <a:r>
                <a:rPr lang="ko-KR" altLang="en-US" sz="2000" b="1" spc="-150" dirty="0" smtClean="0">
                  <a:solidFill>
                    <a:schemeClr val="accent6">
                      <a:lumMod val="75000"/>
                    </a:schemeClr>
                  </a:solidFill>
                  <a:latin typeface="+mj-ea"/>
                  <a:ea typeface="+mj-ea"/>
                </a:rPr>
                <a:t> 말하는 직업성 질병이란</a:t>
              </a:r>
              <a:r>
                <a:rPr lang="en-US" altLang="ko-KR" sz="2000" b="1" spc="-150" dirty="0" smtClean="0">
                  <a:solidFill>
                    <a:schemeClr val="accent6">
                      <a:lumMod val="75000"/>
                    </a:schemeClr>
                  </a:solidFill>
                  <a:latin typeface="+mj-ea"/>
                  <a:ea typeface="+mj-ea"/>
                </a:rPr>
                <a:t>? </a:t>
              </a:r>
              <a:r>
                <a:rPr lang="en-US" altLang="ko-KR" sz="1800" spc="-150" dirty="0" smtClean="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시행령 별표 </a:t>
              </a:r>
              <a:r>
                <a:rPr lang="en-US" altLang="ko-KR" sz="1800" spc="-150" dirty="0" smtClean="0">
                  <a:solidFill>
                    <a:schemeClr val="accent6">
                      <a:lumMod val="75000"/>
                    </a:schemeClr>
                  </a:solidFill>
                  <a:latin typeface="+mj-ea"/>
                  <a:ea typeface="+mj-ea"/>
                </a:rPr>
                <a:t>1]</a:t>
              </a:r>
              <a:endParaRPr lang="ko-KR" altLang="en-US" sz="1800" spc="-150" dirty="0">
                <a:solidFill>
                  <a:schemeClr val="accent6">
                    <a:lumMod val="75000"/>
                  </a:schemeClr>
                </a:solidFill>
                <a:latin typeface="+mj-ea"/>
                <a:ea typeface="+mj-ea"/>
              </a:endParaRPr>
            </a:p>
          </p:txBody>
        </p:sp>
        <p:cxnSp>
          <p:nvCxnSpPr>
            <p:cNvPr id="14" name="직선 연결선[R] 13">
              <a:extLst>
                <a:ext uri="{FF2B5EF4-FFF2-40B4-BE49-F238E27FC236}">
                  <a16:creationId xmlns:a16="http://schemas.microsoft.com/office/drawing/2014/main" xmlns="" id="{07C805ED-4B20-4644-B750-67BEA43CB16C}"/>
                </a:ext>
              </a:extLst>
            </p:cNvPr>
            <p:cNvCxnSpPr/>
            <p:nvPr/>
          </p:nvCxnSpPr>
          <p:spPr>
            <a:xfrm>
              <a:off x="824401" y="1425038"/>
              <a:ext cx="6323159"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7" name="그룹 6">
            <a:extLst>
              <a:ext uri="{FF2B5EF4-FFF2-40B4-BE49-F238E27FC236}">
                <a16:creationId xmlns:a16="http://schemas.microsoft.com/office/drawing/2014/main" xmlns="" id="{44DA3F26-ACB9-264B-A0DA-9CC9B3762486}"/>
              </a:ext>
            </a:extLst>
          </p:cNvPr>
          <p:cNvGrpSpPr/>
          <p:nvPr/>
        </p:nvGrpSpPr>
        <p:grpSpPr>
          <a:xfrm>
            <a:off x="687616" y="2230694"/>
            <a:ext cx="9299923" cy="4692836"/>
            <a:chOff x="1960211" y="4340152"/>
            <a:chExt cx="9299923" cy="4692836"/>
          </a:xfrm>
        </p:grpSpPr>
        <p:sp>
          <p:nvSpPr>
            <p:cNvPr id="43" name="모서리가 둥근 직사각형 42">
              <a:extLst>
                <a:ext uri="{FF2B5EF4-FFF2-40B4-BE49-F238E27FC236}">
                  <a16:creationId xmlns:a16="http://schemas.microsoft.com/office/drawing/2014/main" xmlns="" id="{91480FD3-A46B-7A4E-A9C2-29FA604B665D}"/>
                </a:ext>
              </a:extLst>
            </p:cNvPr>
            <p:cNvSpPr/>
            <p:nvPr/>
          </p:nvSpPr>
          <p:spPr>
            <a:xfrm>
              <a:off x="1960211" y="4340152"/>
              <a:ext cx="9285058" cy="4692836"/>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TextBox 22">
              <a:extLst>
                <a:ext uri="{FF2B5EF4-FFF2-40B4-BE49-F238E27FC236}">
                  <a16:creationId xmlns:a16="http://schemas.microsoft.com/office/drawing/2014/main" xmlns="" id="{671ACA11-F6EB-8641-889D-524944F75C79}"/>
                </a:ext>
              </a:extLst>
            </p:cNvPr>
            <p:cNvSpPr txBox="1"/>
            <p:nvPr/>
          </p:nvSpPr>
          <p:spPr>
            <a:xfrm>
              <a:off x="2036036" y="4426449"/>
              <a:ext cx="9224098" cy="4606539"/>
            </a:xfrm>
            <a:prstGeom prst="rect">
              <a:avLst/>
            </a:prstGeom>
            <a:noFill/>
          </p:spPr>
          <p:txBody>
            <a:bodyPr wrap="square" lIns="104287" tIns="52144" rIns="104287" bIns="52144" rtlCol="0">
              <a:spAutoFit/>
            </a:bodyPr>
            <a:lstStyle/>
            <a:p>
              <a:pPr fontAlgn="base" latinLnBrk="1"/>
              <a:r>
                <a:rPr lang="en-US" altLang="ko-KR" sz="1500" b="1" dirty="0" smtClean="0"/>
                <a:t>1. </a:t>
              </a:r>
              <a:r>
                <a:rPr lang="ko-KR" altLang="en-US" sz="1500" dirty="0" err="1" smtClean="0"/>
                <a:t>염화비닐ㆍ유기주석ㆍ메틸브로마이드</a:t>
              </a:r>
              <a:r>
                <a:rPr lang="en-US" altLang="ko-KR" sz="1400" dirty="0"/>
                <a:t>(</a:t>
              </a:r>
              <a:r>
                <a:rPr lang="en-US" altLang="ko-KR" sz="1400" dirty="0" err="1"/>
                <a:t>bromomethane</a:t>
              </a:r>
              <a:r>
                <a:rPr lang="en-US" altLang="ko-KR" sz="1400" dirty="0"/>
                <a:t>)</a:t>
              </a:r>
              <a:r>
                <a:rPr lang="ko-KR" altLang="en-US" sz="1500" dirty="0" err="1" smtClean="0"/>
                <a:t>ㆍ일산화탄소에</a:t>
              </a:r>
              <a:r>
                <a:rPr lang="ko-KR" altLang="en-US" sz="1500" dirty="0" smtClean="0"/>
                <a:t> 노출되어 발생한</a:t>
              </a:r>
              <a:endParaRPr lang="en-US" altLang="ko-KR" sz="1500" dirty="0" smtClean="0"/>
            </a:p>
            <a:p>
              <a:pPr fontAlgn="base" latinLnBrk="1"/>
              <a:r>
                <a:rPr lang="en-US" altLang="ko-KR" sz="1500" dirty="0" smtClean="0"/>
                <a:t>   </a:t>
              </a:r>
              <a:r>
                <a:rPr lang="ko-KR" altLang="en-US" sz="1500" dirty="0" smtClean="0"/>
                <a:t>중추신경계장해 등 </a:t>
              </a:r>
              <a:r>
                <a:rPr lang="ko-KR" altLang="en-US" sz="1500" b="1" dirty="0" smtClean="0"/>
                <a:t>급성중독</a:t>
              </a:r>
              <a:endParaRPr lang="ko-KR" altLang="en-US" sz="1500" b="1" dirty="0"/>
            </a:p>
            <a:p>
              <a:pPr fontAlgn="base" latinLnBrk="1">
                <a:lnSpc>
                  <a:spcPct val="150000"/>
                </a:lnSpc>
              </a:pPr>
              <a:r>
                <a:rPr lang="en-US" altLang="ko-KR" sz="1500" b="1" dirty="0"/>
                <a:t>2</a:t>
              </a:r>
              <a:r>
                <a:rPr lang="en-US" altLang="ko-KR" sz="1500" b="1" dirty="0" smtClean="0"/>
                <a:t>. </a:t>
              </a:r>
              <a:r>
                <a:rPr lang="ko-KR" altLang="en-US" sz="1500" dirty="0" smtClean="0"/>
                <a:t>납이나 그 화합물</a:t>
              </a:r>
              <a:r>
                <a:rPr lang="en-US" altLang="ko-KR" sz="1500" dirty="0"/>
                <a:t>(</a:t>
              </a:r>
              <a:r>
                <a:rPr lang="ko-KR" altLang="en-US" sz="1500" dirty="0" err="1" smtClean="0"/>
                <a:t>유기납</a:t>
              </a:r>
              <a:r>
                <a:rPr lang="ko-KR" altLang="en-US" sz="1500" dirty="0" smtClean="0"/>
                <a:t> 제외</a:t>
              </a:r>
              <a:r>
                <a:rPr lang="en-US" altLang="ko-KR" sz="1500" dirty="0" smtClean="0"/>
                <a:t>)</a:t>
              </a:r>
              <a:r>
                <a:rPr lang="ko-KR" altLang="en-US" sz="1500" dirty="0" smtClean="0"/>
                <a:t>에 노출되어 발생한 납 창백</a:t>
              </a:r>
              <a:r>
                <a:rPr lang="en-US" altLang="ko-KR" sz="1500" dirty="0"/>
                <a:t>(</a:t>
              </a:r>
              <a:r>
                <a:rPr lang="ko-KR" altLang="en-US" sz="1500" dirty="0"/>
                <a:t>蒼白</a:t>
              </a:r>
              <a:r>
                <a:rPr lang="en-US" altLang="ko-KR" sz="1500" dirty="0" smtClean="0"/>
                <a:t>), </a:t>
              </a:r>
              <a:r>
                <a:rPr lang="ko-KR" altLang="en-US" sz="1500" dirty="0" smtClean="0"/>
                <a:t>복부 산통</a:t>
              </a:r>
              <a:r>
                <a:rPr lang="en-US" altLang="ko-KR" sz="1500" dirty="0"/>
                <a:t>(</a:t>
              </a:r>
              <a:r>
                <a:rPr lang="ko-KR" altLang="en-US" sz="1500" dirty="0"/>
                <a:t>産痛</a:t>
              </a:r>
              <a:r>
                <a:rPr lang="en-US" altLang="ko-KR" sz="1500" dirty="0" smtClean="0"/>
                <a:t>), </a:t>
              </a:r>
              <a:r>
                <a:rPr lang="ko-KR" altLang="en-US" sz="1500" dirty="0" smtClean="0"/>
                <a:t>관절통 등 </a:t>
              </a:r>
              <a:r>
                <a:rPr lang="ko-KR" altLang="en-US" sz="1500" b="1" dirty="0" smtClean="0"/>
                <a:t>급성중독</a:t>
              </a:r>
              <a:endParaRPr lang="ko-KR" altLang="en-US" sz="1500" b="1" dirty="0"/>
            </a:p>
            <a:p>
              <a:pPr fontAlgn="base" latinLnBrk="1">
                <a:lnSpc>
                  <a:spcPct val="150000"/>
                </a:lnSpc>
              </a:pPr>
              <a:r>
                <a:rPr lang="en-US" altLang="ko-KR" sz="1500" b="1" dirty="0"/>
                <a:t>3</a:t>
              </a:r>
              <a:r>
                <a:rPr lang="en-US" altLang="ko-KR" sz="1500" b="1" dirty="0" smtClean="0"/>
                <a:t>. </a:t>
              </a:r>
              <a:r>
                <a:rPr lang="ko-KR" altLang="en-US" sz="1500" dirty="0" smtClean="0"/>
                <a:t>수은이나 그 화합물에 노출되어 발생한 </a:t>
              </a:r>
              <a:r>
                <a:rPr lang="ko-KR" altLang="en-US" sz="1500" b="1" dirty="0" smtClean="0"/>
                <a:t>급성중독</a:t>
              </a:r>
              <a:endParaRPr lang="ko-KR" altLang="en-US" sz="1500" b="1" dirty="0"/>
            </a:p>
            <a:p>
              <a:pPr fontAlgn="base" latinLnBrk="1">
                <a:lnSpc>
                  <a:spcPct val="150000"/>
                </a:lnSpc>
              </a:pPr>
              <a:r>
                <a:rPr lang="en-US" altLang="ko-KR" sz="1500" b="1" dirty="0"/>
                <a:t>4</a:t>
              </a:r>
              <a:r>
                <a:rPr lang="en-US" altLang="ko-KR" sz="1500" b="1" dirty="0" smtClean="0"/>
                <a:t>. </a:t>
              </a:r>
              <a:r>
                <a:rPr lang="ko-KR" altLang="en-US" sz="1500" dirty="0" smtClean="0"/>
                <a:t>크롬이나 그 화합물에 노출되어 발생한 세뇨관 기능 손상</a:t>
              </a:r>
              <a:r>
                <a:rPr lang="en-US" altLang="ko-KR" sz="1500" dirty="0" smtClean="0"/>
                <a:t>, </a:t>
              </a:r>
              <a:r>
                <a:rPr lang="ko-KR" altLang="en-US" sz="1500" dirty="0" smtClean="0"/>
                <a:t>급성 세뇨관 괴사</a:t>
              </a:r>
              <a:r>
                <a:rPr lang="en-US" altLang="ko-KR" sz="1500" dirty="0" smtClean="0"/>
                <a:t>, </a:t>
              </a:r>
              <a:r>
                <a:rPr lang="ko-KR" altLang="en-US" sz="1500" dirty="0" smtClean="0"/>
                <a:t>급성신부전 등 </a:t>
              </a:r>
              <a:r>
                <a:rPr lang="ko-KR" altLang="en-US" sz="1500" b="1" dirty="0" smtClean="0"/>
                <a:t>급성중독</a:t>
              </a:r>
              <a:endParaRPr lang="ko-KR" altLang="en-US" sz="1500" b="1" dirty="0"/>
            </a:p>
            <a:p>
              <a:pPr fontAlgn="base" latinLnBrk="1">
                <a:lnSpc>
                  <a:spcPct val="150000"/>
                </a:lnSpc>
              </a:pPr>
              <a:r>
                <a:rPr lang="en-US" altLang="ko-KR" sz="1500" b="1" dirty="0"/>
                <a:t>5</a:t>
              </a:r>
              <a:r>
                <a:rPr lang="en-US" altLang="ko-KR" sz="1500" b="1" dirty="0" smtClean="0"/>
                <a:t>. </a:t>
              </a:r>
              <a:r>
                <a:rPr lang="ko-KR" altLang="en-US" sz="1500" dirty="0" smtClean="0"/>
                <a:t>벤젠에 노출되어 발생한 경련</a:t>
              </a:r>
              <a:r>
                <a:rPr lang="en-US" altLang="ko-KR" sz="1500" dirty="0" smtClean="0"/>
                <a:t>, </a:t>
              </a:r>
              <a:r>
                <a:rPr lang="ko-KR" altLang="en-US" sz="1500" dirty="0" smtClean="0"/>
                <a:t>급성 </a:t>
              </a:r>
              <a:r>
                <a:rPr lang="ko-KR" altLang="en-US" sz="1500" dirty="0" err="1" smtClean="0"/>
                <a:t>기질성</a:t>
              </a:r>
              <a:r>
                <a:rPr lang="ko-KR" altLang="en-US" sz="1500" dirty="0" smtClean="0"/>
                <a:t> </a:t>
              </a:r>
              <a:r>
                <a:rPr lang="ko-KR" altLang="en-US" sz="1500" dirty="0" err="1" smtClean="0"/>
                <a:t>뇌증후군</a:t>
              </a:r>
              <a:r>
                <a:rPr lang="en-US" altLang="ko-KR" sz="1500" dirty="0" smtClean="0"/>
                <a:t>, </a:t>
              </a:r>
              <a:r>
                <a:rPr lang="ko-KR" altLang="en-US" sz="1500" dirty="0" smtClean="0"/>
                <a:t>혼수상태 등 </a:t>
              </a:r>
              <a:r>
                <a:rPr lang="ko-KR" altLang="en-US" sz="1500" b="1" dirty="0" smtClean="0"/>
                <a:t>급성중독</a:t>
              </a:r>
              <a:endParaRPr lang="ko-KR" altLang="en-US" sz="1500" b="1" dirty="0"/>
            </a:p>
            <a:p>
              <a:pPr fontAlgn="base" latinLnBrk="1"/>
              <a:r>
                <a:rPr lang="en-US" altLang="ko-KR" sz="1500" b="1" dirty="0"/>
                <a:t>6</a:t>
              </a:r>
              <a:r>
                <a:rPr lang="en-US" altLang="ko-KR" sz="1500" b="1" dirty="0" smtClean="0"/>
                <a:t>. </a:t>
              </a:r>
              <a:r>
                <a:rPr lang="ko-KR" altLang="en-US" sz="1500" dirty="0" err="1" smtClean="0"/>
                <a:t>톨루엔ㆍ크실렌ㆍ스티렌ㆍ시클로헥산ㆍ노말헥산ㆍ트리클로로에틸렌</a:t>
              </a:r>
              <a:r>
                <a:rPr lang="en-US" altLang="ko-KR" sz="1500" dirty="0" smtClean="0"/>
                <a:t> </a:t>
              </a:r>
              <a:r>
                <a:rPr lang="ko-KR" altLang="en-US" sz="1500" dirty="0" smtClean="0"/>
                <a:t>등 유기화합물에 노출되어</a:t>
              </a:r>
              <a:endParaRPr lang="en-US" altLang="ko-KR" sz="1500" dirty="0" smtClean="0"/>
            </a:p>
            <a:p>
              <a:pPr fontAlgn="base" latinLnBrk="1"/>
              <a:r>
                <a:rPr lang="en-US" altLang="ko-KR" sz="1500" dirty="0" smtClean="0"/>
                <a:t>   </a:t>
              </a:r>
              <a:r>
                <a:rPr lang="ko-KR" altLang="en-US" sz="1500" dirty="0" smtClean="0"/>
                <a:t>발생한 의식장해</a:t>
              </a:r>
              <a:r>
                <a:rPr lang="en-US" altLang="ko-KR" sz="1500" dirty="0" smtClean="0"/>
                <a:t>, </a:t>
              </a:r>
              <a:r>
                <a:rPr lang="ko-KR" altLang="en-US" sz="1500" dirty="0" smtClean="0"/>
                <a:t>경련</a:t>
              </a:r>
              <a:r>
                <a:rPr lang="en-US" altLang="ko-KR" sz="1500" dirty="0" smtClean="0"/>
                <a:t>, </a:t>
              </a:r>
              <a:r>
                <a:rPr lang="ko-KR" altLang="en-US" sz="1500" dirty="0" smtClean="0"/>
                <a:t>급성 </a:t>
              </a:r>
              <a:r>
                <a:rPr lang="ko-KR" altLang="en-US" sz="1500" dirty="0" err="1" smtClean="0"/>
                <a:t>기질성</a:t>
              </a:r>
              <a:r>
                <a:rPr lang="en-US" altLang="ko-KR" sz="1500" dirty="0" smtClean="0"/>
                <a:t> </a:t>
              </a:r>
              <a:r>
                <a:rPr lang="ko-KR" altLang="en-US" sz="1500" dirty="0" err="1" smtClean="0"/>
                <a:t>뇌증후군</a:t>
              </a:r>
              <a:r>
                <a:rPr lang="en-US" altLang="ko-KR" sz="1500" dirty="0" smtClean="0"/>
                <a:t>, </a:t>
              </a:r>
              <a:r>
                <a:rPr lang="ko-KR" altLang="en-US" sz="1500" dirty="0" smtClean="0"/>
                <a:t>부정맥 등 </a:t>
              </a:r>
              <a:r>
                <a:rPr lang="ko-KR" altLang="en-US" sz="1500" b="1" dirty="0" smtClean="0"/>
                <a:t>급성중독</a:t>
              </a:r>
              <a:endParaRPr lang="ko-KR" altLang="en-US" sz="1500" b="1" dirty="0"/>
            </a:p>
            <a:p>
              <a:pPr fontAlgn="base" latinLnBrk="1">
                <a:lnSpc>
                  <a:spcPct val="150000"/>
                </a:lnSpc>
              </a:pPr>
              <a:r>
                <a:rPr lang="en-US" altLang="ko-KR" sz="1500" b="1" dirty="0"/>
                <a:t>7</a:t>
              </a:r>
              <a:r>
                <a:rPr lang="en-US" altLang="ko-KR" sz="1500" b="1" dirty="0" smtClean="0"/>
                <a:t>. </a:t>
              </a:r>
              <a:r>
                <a:rPr lang="ko-KR" altLang="en-US" sz="1500" dirty="0" smtClean="0"/>
                <a:t>이산화질소에 노출되어 발생한 </a:t>
              </a:r>
              <a:r>
                <a:rPr lang="ko-KR" altLang="en-US" sz="1500" dirty="0" err="1" smtClean="0"/>
                <a:t>메트헤모글로빈혈증</a:t>
              </a:r>
              <a:r>
                <a:rPr lang="en-US" altLang="ko-KR" sz="1500" dirty="0" smtClean="0"/>
                <a:t>, </a:t>
              </a:r>
              <a:r>
                <a:rPr lang="ko-KR" altLang="en-US" sz="1500" dirty="0" err="1" smtClean="0"/>
                <a:t>청색증</a:t>
              </a:r>
              <a:r>
                <a:rPr lang="en-US" altLang="ko-KR" sz="1500" dirty="0"/>
                <a:t>(</a:t>
              </a:r>
              <a:r>
                <a:rPr lang="ko-KR" altLang="en-US" sz="1500" dirty="0" err="1"/>
                <a:t>靑色症</a:t>
              </a:r>
              <a:r>
                <a:rPr lang="en-US" altLang="ko-KR" sz="1500" dirty="0" smtClean="0"/>
                <a:t>) </a:t>
              </a:r>
              <a:r>
                <a:rPr lang="ko-KR" altLang="en-US" sz="1500" dirty="0" smtClean="0"/>
                <a:t>등 </a:t>
              </a:r>
              <a:r>
                <a:rPr lang="ko-KR" altLang="en-US" sz="1500" b="1" dirty="0" smtClean="0"/>
                <a:t>급성중독</a:t>
              </a:r>
              <a:endParaRPr lang="ko-KR" altLang="en-US" sz="1500" b="1" dirty="0"/>
            </a:p>
            <a:p>
              <a:pPr fontAlgn="base" latinLnBrk="1">
                <a:lnSpc>
                  <a:spcPct val="150000"/>
                </a:lnSpc>
              </a:pPr>
              <a:r>
                <a:rPr lang="en-US" altLang="ko-KR" sz="1500" b="1" dirty="0"/>
                <a:t>8</a:t>
              </a:r>
              <a:r>
                <a:rPr lang="en-US" altLang="ko-KR" sz="1500" b="1" dirty="0" smtClean="0"/>
                <a:t>. </a:t>
              </a:r>
              <a:r>
                <a:rPr lang="ko-KR" altLang="en-US" sz="1500" dirty="0" smtClean="0"/>
                <a:t>황화수소에 노출되어 발생한 의식 소실</a:t>
              </a:r>
              <a:r>
                <a:rPr lang="en-US" altLang="ko-KR" sz="1500" dirty="0"/>
                <a:t>(</a:t>
              </a:r>
              <a:r>
                <a:rPr lang="ko-KR" altLang="en-US" sz="1500" dirty="0"/>
                <a:t>消失</a:t>
              </a:r>
              <a:r>
                <a:rPr lang="en-US" altLang="ko-KR" sz="1500" dirty="0" smtClean="0"/>
                <a:t>), </a:t>
              </a:r>
              <a:r>
                <a:rPr lang="ko-KR" altLang="en-US" sz="1500" dirty="0" err="1" smtClean="0"/>
                <a:t>무호흡</a:t>
              </a:r>
              <a:r>
                <a:rPr lang="en-US" altLang="ko-KR" sz="1500" dirty="0" smtClean="0"/>
                <a:t>, </a:t>
              </a:r>
              <a:r>
                <a:rPr lang="ko-KR" altLang="en-US" sz="1500" dirty="0" err="1" smtClean="0"/>
                <a:t>폐부종</a:t>
              </a:r>
              <a:r>
                <a:rPr lang="en-US" altLang="ko-KR" sz="1500" dirty="0" smtClean="0"/>
                <a:t>, </a:t>
              </a:r>
              <a:r>
                <a:rPr lang="ko-KR" altLang="en-US" sz="1500" dirty="0" smtClean="0"/>
                <a:t>후각신경마비 등 </a:t>
              </a:r>
              <a:r>
                <a:rPr lang="ko-KR" altLang="en-US" sz="1500" b="1" dirty="0" smtClean="0"/>
                <a:t>급성중독</a:t>
              </a:r>
              <a:endParaRPr lang="ko-KR" altLang="en-US" sz="1500" b="1" dirty="0"/>
            </a:p>
            <a:p>
              <a:pPr fontAlgn="base" latinLnBrk="1">
                <a:lnSpc>
                  <a:spcPct val="150000"/>
                </a:lnSpc>
              </a:pPr>
              <a:r>
                <a:rPr lang="en-US" altLang="ko-KR" sz="1500" b="1" dirty="0"/>
                <a:t>9</a:t>
              </a:r>
              <a:r>
                <a:rPr lang="en-US" altLang="ko-KR" sz="1500" b="1" dirty="0" smtClean="0"/>
                <a:t>. </a:t>
              </a:r>
              <a:r>
                <a:rPr lang="ko-KR" altLang="en-US" sz="1500" dirty="0" err="1" smtClean="0"/>
                <a:t>시안화수소나</a:t>
              </a:r>
              <a:r>
                <a:rPr lang="ko-KR" altLang="en-US" sz="1500" dirty="0" smtClean="0"/>
                <a:t> 그 화합물에 노출되어 발생한 </a:t>
              </a:r>
              <a:r>
                <a:rPr lang="ko-KR" altLang="en-US" sz="1500" b="1" dirty="0" smtClean="0"/>
                <a:t>급성중독</a:t>
              </a:r>
              <a:endParaRPr lang="ko-KR" altLang="en-US" sz="1500" b="1" dirty="0"/>
            </a:p>
            <a:p>
              <a:pPr fontAlgn="base" latinLnBrk="1">
                <a:lnSpc>
                  <a:spcPct val="150000"/>
                </a:lnSpc>
              </a:pPr>
              <a:r>
                <a:rPr lang="en-US" altLang="ko-KR" sz="1500" b="1" dirty="0"/>
                <a:t>10</a:t>
              </a:r>
              <a:r>
                <a:rPr lang="en-US" altLang="ko-KR" sz="1500" b="1" dirty="0" smtClean="0"/>
                <a:t>. </a:t>
              </a:r>
              <a:r>
                <a:rPr lang="ko-KR" altLang="en-US" sz="1500" dirty="0" err="1" smtClean="0"/>
                <a:t>불화수소ㆍ불산에</a:t>
              </a:r>
              <a:r>
                <a:rPr lang="ko-KR" altLang="en-US" sz="1500" dirty="0" smtClean="0"/>
                <a:t> 노출되어 발생한 화학적 화상</a:t>
              </a:r>
              <a:r>
                <a:rPr lang="en-US" altLang="ko-KR" sz="1500" dirty="0" smtClean="0"/>
                <a:t>, </a:t>
              </a:r>
              <a:r>
                <a:rPr lang="ko-KR" altLang="en-US" sz="1500" dirty="0" err="1" smtClean="0"/>
                <a:t>청색증</a:t>
              </a:r>
              <a:r>
                <a:rPr lang="en-US" altLang="ko-KR" sz="1500" dirty="0" smtClean="0"/>
                <a:t>, </a:t>
              </a:r>
              <a:r>
                <a:rPr lang="ko-KR" altLang="en-US" sz="1500" dirty="0" smtClean="0"/>
                <a:t>폐수종</a:t>
              </a:r>
              <a:r>
                <a:rPr lang="en-US" altLang="ko-KR" sz="1500" dirty="0" smtClean="0"/>
                <a:t>, </a:t>
              </a:r>
              <a:r>
                <a:rPr lang="ko-KR" altLang="en-US" sz="1500" dirty="0" smtClean="0"/>
                <a:t>부정맥 등 </a:t>
              </a:r>
              <a:r>
                <a:rPr lang="ko-KR" altLang="en-US" sz="1500" b="1" dirty="0" smtClean="0"/>
                <a:t>급성중독</a:t>
              </a:r>
              <a:endParaRPr lang="ko-KR" altLang="en-US" sz="1500" b="1" dirty="0"/>
            </a:p>
            <a:p>
              <a:pPr fontAlgn="base" latinLnBrk="1"/>
              <a:r>
                <a:rPr lang="en-US" altLang="ko-KR" sz="1500" b="1" dirty="0"/>
                <a:t>11</a:t>
              </a:r>
              <a:r>
                <a:rPr lang="en-US" altLang="ko-KR" sz="1500" b="1" dirty="0" smtClean="0"/>
                <a:t>. </a:t>
              </a:r>
              <a:r>
                <a:rPr lang="ko-KR" altLang="en-US" sz="1500" dirty="0" smtClean="0"/>
                <a:t>인</a:t>
              </a:r>
              <a:r>
                <a:rPr lang="en-US" altLang="ko-KR" sz="1500" dirty="0"/>
                <a:t>[</a:t>
              </a:r>
              <a:r>
                <a:rPr lang="ko-KR" altLang="en-US" sz="1500" dirty="0"/>
                <a:t>백린</a:t>
              </a:r>
              <a:r>
                <a:rPr lang="en-US" altLang="ko-KR" sz="1500" dirty="0"/>
                <a:t>(</a:t>
              </a:r>
              <a:r>
                <a:rPr lang="ko-KR" altLang="en-US" sz="1500" dirty="0"/>
                <a:t>白燐</a:t>
              </a:r>
              <a:r>
                <a:rPr lang="en-US" altLang="ko-KR" sz="1500" dirty="0" smtClean="0"/>
                <a:t>), </a:t>
              </a:r>
              <a:r>
                <a:rPr lang="ko-KR" altLang="en-US" sz="1500" dirty="0" err="1" smtClean="0"/>
                <a:t>황린</a:t>
              </a:r>
              <a:r>
                <a:rPr lang="en-US" altLang="ko-KR" sz="1500" dirty="0"/>
                <a:t>(</a:t>
              </a:r>
              <a:r>
                <a:rPr lang="ko-KR" altLang="en-US" sz="1500" dirty="0" err="1"/>
                <a:t>黃燐</a:t>
              </a:r>
              <a:r>
                <a:rPr lang="en-US" altLang="ko-KR" sz="1500" dirty="0" smtClean="0"/>
                <a:t>) </a:t>
              </a:r>
              <a:r>
                <a:rPr lang="ko-KR" altLang="en-US" sz="1500" dirty="0" smtClean="0"/>
                <a:t>등 금지물질에 해당하는 동소체</a:t>
              </a:r>
              <a:r>
                <a:rPr lang="en-US" altLang="ko-KR" sz="1500" dirty="0"/>
                <a:t>(</a:t>
              </a:r>
              <a:r>
                <a:rPr lang="ko-KR" altLang="en-US" sz="1500" dirty="0"/>
                <a:t>同素體</a:t>
              </a:r>
              <a:r>
                <a:rPr lang="en-US" altLang="ko-KR" sz="1500" dirty="0"/>
                <a:t>)</a:t>
              </a:r>
              <a:r>
                <a:rPr lang="ko-KR" altLang="en-US" sz="1500" dirty="0" smtClean="0"/>
                <a:t>로 한정</a:t>
              </a:r>
              <a:r>
                <a:rPr lang="en-US" altLang="ko-KR" sz="1500" dirty="0" smtClean="0"/>
                <a:t>]</a:t>
              </a:r>
              <a:r>
                <a:rPr lang="ko-KR" altLang="en-US" sz="1500" dirty="0" smtClean="0"/>
                <a:t>이나 그 화합물에 노출되어 </a:t>
              </a:r>
              <a:endParaRPr lang="en-US" altLang="ko-KR" sz="1500" dirty="0" smtClean="0"/>
            </a:p>
            <a:p>
              <a:pPr fontAlgn="base" latinLnBrk="1"/>
              <a:r>
                <a:rPr lang="en-US" altLang="ko-KR" sz="1500" dirty="0" smtClean="0"/>
                <a:t>     </a:t>
              </a:r>
              <a:r>
                <a:rPr lang="ko-KR" altLang="en-US" sz="1500" dirty="0" smtClean="0"/>
                <a:t>발생한 </a:t>
              </a:r>
              <a:r>
                <a:rPr lang="ko-KR" altLang="en-US" sz="1500" b="1" dirty="0" smtClean="0"/>
                <a:t>급성중독</a:t>
              </a:r>
              <a:endParaRPr lang="ko-KR" altLang="en-US" sz="1500" b="1" dirty="0"/>
            </a:p>
            <a:p>
              <a:pPr fontAlgn="base" latinLnBrk="1">
                <a:lnSpc>
                  <a:spcPct val="150000"/>
                </a:lnSpc>
              </a:pPr>
              <a:r>
                <a:rPr lang="en-US" altLang="ko-KR" sz="1500" b="1" dirty="0"/>
                <a:t>12</a:t>
              </a:r>
              <a:r>
                <a:rPr lang="en-US" altLang="ko-KR" sz="1500" b="1" dirty="0" smtClean="0"/>
                <a:t>. </a:t>
              </a:r>
              <a:r>
                <a:rPr lang="ko-KR" altLang="en-US" sz="1500" dirty="0" smtClean="0"/>
                <a:t>카드뮴이나 그 화합물에 노출되어 발생한 </a:t>
              </a:r>
              <a:r>
                <a:rPr lang="ko-KR" altLang="en-US" sz="1500" b="1" dirty="0" smtClean="0"/>
                <a:t>급성중독</a:t>
              </a:r>
              <a:endParaRPr lang="ko-KR" altLang="en-US" sz="1500" b="1" dirty="0"/>
            </a:p>
          </p:txBody>
        </p:sp>
      </p:grpSp>
      <p:sp>
        <p:nvSpPr>
          <p:cNvPr id="12" name="TextBox 11"/>
          <p:cNvSpPr txBox="1"/>
          <p:nvPr/>
        </p:nvSpPr>
        <p:spPr>
          <a:xfrm>
            <a:off x="1022579" y="1719651"/>
            <a:ext cx="9666059" cy="474638"/>
          </a:xfrm>
          <a:prstGeom prst="rect">
            <a:avLst/>
          </a:prstGeom>
          <a:noFill/>
        </p:spPr>
        <p:txBody>
          <a:bodyPr wrap="square" lIns="104287" tIns="52144" rIns="104287" bIns="52144" rtlCol="0">
            <a:spAutoFit/>
          </a:bodyPr>
          <a:lstStyle/>
          <a:p>
            <a:pPr algn="just">
              <a:lnSpc>
                <a:spcPct val="150000"/>
              </a:lnSpc>
            </a:pPr>
            <a:r>
              <a:rPr lang="ko-KR" altLang="en-US" sz="1600" b="1" dirty="0" smtClean="0">
                <a:solidFill>
                  <a:schemeClr val="accent6">
                    <a:lumMod val="50000"/>
                  </a:schemeClr>
                </a:solidFill>
                <a:latin typeface="+mj-ea"/>
              </a:rPr>
              <a:t>①인과관계의 명확성</a:t>
            </a:r>
            <a:r>
              <a:rPr lang="en-US" altLang="ko-KR" sz="1600" b="1" dirty="0" smtClean="0">
                <a:solidFill>
                  <a:schemeClr val="accent6">
                    <a:lumMod val="50000"/>
                  </a:schemeClr>
                </a:solidFill>
                <a:latin typeface="+mj-ea"/>
              </a:rPr>
              <a:t> </a:t>
            </a:r>
            <a:r>
              <a:rPr lang="ko-KR" altLang="en-US" sz="1600" b="1" dirty="0" smtClean="0">
                <a:solidFill>
                  <a:schemeClr val="accent6">
                    <a:lumMod val="50000"/>
                  </a:schemeClr>
                </a:solidFill>
                <a:latin typeface="+mj-ea"/>
              </a:rPr>
              <a:t>②사업주의 예방가능성</a:t>
            </a:r>
            <a:r>
              <a:rPr lang="en-US" altLang="ko-KR" sz="1600" b="1" dirty="0" smtClean="0">
                <a:solidFill>
                  <a:schemeClr val="accent6">
                    <a:lumMod val="50000"/>
                  </a:schemeClr>
                </a:solidFill>
                <a:latin typeface="+mj-ea"/>
              </a:rPr>
              <a:t> </a:t>
            </a:r>
            <a:r>
              <a:rPr lang="ko-KR" altLang="en-US" sz="1600" b="1" dirty="0" smtClean="0">
                <a:solidFill>
                  <a:schemeClr val="accent6">
                    <a:lumMod val="50000"/>
                  </a:schemeClr>
                </a:solidFill>
                <a:latin typeface="+mj-ea"/>
              </a:rPr>
              <a:t>③피해의 심각성을 고려하여 규정 </a:t>
            </a:r>
            <a:r>
              <a:rPr lang="en-US" altLang="ko-KR" sz="1600" b="1" dirty="0" smtClean="0">
                <a:solidFill>
                  <a:schemeClr val="accent6">
                    <a:lumMod val="50000"/>
                  </a:schemeClr>
                </a:solidFill>
                <a:latin typeface="+mj-ea"/>
              </a:rPr>
              <a:t>[</a:t>
            </a:r>
            <a:r>
              <a:rPr lang="ko-KR" altLang="en-US" sz="1600" b="1" dirty="0" smtClean="0">
                <a:solidFill>
                  <a:schemeClr val="accent6">
                    <a:lumMod val="50000"/>
                  </a:schemeClr>
                </a:solidFill>
                <a:latin typeface="+mj-ea"/>
              </a:rPr>
              <a:t>해설서</a:t>
            </a:r>
            <a:r>
              <a:rPr lang="en-US" altLang="ko-KR" sz="1600" b="1" dirty="0" smtClean="0">
                <a:solidFill>
                  <a:schemeClr val="accent6">
                    <a:lumMod val="50000"/>
                  </a:schemeClr>
                </a:solidFill>
                <a:latin typeface="+mj-ea"/>
              </a:rPr>
              <a:t>]</a:t>
            </a:r>
            <a:endParaRPr lang="ko-KR" altLang="en-US" sz="1600" b="1" dirty="0">
              <a:solidFill>
                <a:schemeClr val="accent6">
                  <a:lumMod val="50000"/>
                </a:schemeClr>
              </a:solidFill>
              <a:latin typeface="+mj-ea"/>
            </a:endParaRPr>
          </a:p>
        </p:txBody>
      </p:sp>
      <p:sp>
        <p:nvSpPr>
          <p:cNvPr id="2" name="오른쪽 화살표 1"/>
          <p:cNvSpPr/>
          <p:nvPr/>
        </p:nvSpPr>
        <p:spPr>
          <a:xfrm>
            <a:off x="860977" y="1856107"/>
            <a:ext cx="215025" cy="206497"/>
          </a:xfrm>
          <a:prstGeom prst="rightArrow">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5" name="TextBox 14"/>
          <p:cNvSpPr txBox="1"/>
          <p:nvPr/>
        </p:nvSpPr>
        <p:spPr>
          <a:xfrm>
            <a:off x="860977" y="415296"/>
            <a:ext cx="4680520" cy="400110"/>
          </a:xfrm>
          <a:prstGeom prst="rect">
            <a:avLst/>
          </a:prstGeom>
          <a:noFill/>
        </p:spPr>
        <p:txBody>
          <a:bodyPr wrap="square" rtlCol="0">
            <a:spAutoFit/>
          </a:bodyPr>
          <a:lstStyle/>
          <a:p>
            <a:r>
              <a:rPr lang="ko-KR" altLang="en-US" sz="2000" b="1" spc="-150" dirty="0" smtClean="0">
                <a:solidFill>
                  <a:srgbClr val="F79646"/>
                </a:solidFill>
              </a:rPr>
              <a:t>주요 정의 </a:t>
            </a:r>
            <a:r>
              <a:rPr lang="ko-KR" altLang="en-US" sz="2000" b="1" spc="-150" dirty="0" smtClean="0">
                <a:solidFill>
                  <a:schemeClr val="bg1"/>
                </a:solidFill>
              </a:rPr>
              <a:t>및 </a:t>
            </a:r>
            <a:r>
              <a:rPr lang="ko-KR" altLang="en-US" sz="2000" b="1" spc="-150" dirty="0" smtClean="0">
                <a:solidFill>
                  <a:srgbClr val="F79646"/>
                </a:solidFill>
              </a:rPr>
              <a:t>적용범위</a:t>
            </a:r>
            <a:endParaRPr lang="en-US" sz="2000" b="1" spc="-150" dirty="0">
              <a:solidFill>
                <a:srgbClr val="F79646"/>
              </a:solidFill>
            </a:endParaRPr>
          </a:p>
        </p:txBody>
      </p:sp>
    </p:spTree>
    <p:extLst>
      <p:ext uri="{BB962C8B-B14F-4D97-AF65-F5344CB8AC3E}">
        <p14:creationId xmlns:p14="http://schemas.microsoft.com/office/powerpoint/2010/main" val="19876362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그룹 8">
            <a:extLst>
              <a:ext uri="{FF2B5EF4-FFF2-40B4-BE49-F238E27FC236}">
                <a16:creationId xmlns:a16="http://schemas.microsoft.com/office/drawing/2014/main" xmlns="" id="{7F929694-6931-7246-97E0-26E32355A5EE}"/>
              </a:ext>
            </a:extLst>
          </p:cNvPr>
          <p:cNvGrpSpPr/>
          <p:nvPr/>
        </p:nvGrpSpPr>
        <p:grpSpPr>
          <a:xfrm>
            <a:off x="359874" y="352440"/>
            <a:ext cx="388703" cy="477054"/>
            <a:chOff x="359874" y="352440"/>
            <a:chExt cx="388703" cy="477054"/>
          </a:xfrm>
        </p:grpSpPr>
        <p:sp>
          <p:nvSpPr>
            <p:cNvPr id="6" name="직사각형 5">
              <a:extLst>
                <a:ext uri="{FF2B5EF4-FFF2-40B4-BE49-F238E27FC236}">
                  <a16:creationId xmlns:a16="http://schemas.microsoft.com/office/drawing/2014/main" xmlns="" id="{17742AC3-7920-244F-9A87-1FFB0D1D198D}"/>
                </a:ext>
              </a:extLst>
            </p:cNvPr>
            <p:cNvSpPr/>
            <p:nvPr/>
          </p:nvSpPr>
          <p:spPr>
            <a:xfrm>
              <a:off x="359874" y="352440"/>
              <a:ext cx="370614" cy="477054"/>
            </a:xfrm>
            <a:prstGeom prst="rect">
              <a:avLst/>
            </a:prstGeom>
          </p:spPr>
          <p:txBody>
            <a:bodyPr wrap="none">
              <a:spAutoFit/>
            </a:bodyPr>
            <a:lstStyle/>
            <a:p>
              <a:pPr algn="ctr"/>
              <a:r>
                <a:rPr lang="en-US" altLang="ko-KR" sz="2500" b="1" dirty="0">
                  <a:solidFill>
                    <a:schemeClr val="bg1"/>
                  </a:solidFill>
                  <a:ea typeface="맑은 고딕"/>
                </a:rPr>
                <a:t>1</a:t>
              </a:r>
              <a:endParaRPr lang="en-US" altLang="ko-KR" sz="2500" b="1" dirty="0">
                <a:solidFill>
                  <a:schemeClr val="bg1"/>
                </a:solidFill>
              </a:endParaRPr>
            </a:p>
          </p:txBody>
        </p:sp>
        <p:cxnSp>
          <p:nvCxnSpPr>
            <p:cNvPr id="8" name="직선 연결선[R] 7">
              <a:extLst>
                <a:ext uri="{FF2B5EF4-FFF2-40B4-BE49-F238E27FC236}">
                  <a16:creationId xmlns:a16="http://schemas.microsoft.com/office/drawing/2014/main" xmlns="" id="{DD66C9B7-789C-454F-A4F8-73FA239972C9}"/>
                </a:ext>
              </a:extLst>
            </p:cNvPr>
            <p:cNvCxnSpPr/>
            <p:nvPr/>
          </p:nvCxnSpPr>
          <p:spPr>
            <a:xfrm>
              <a:off x="748577"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7" name="그룹 6">
            <a:extLst>
              <a:ext uri="{FF2B5EF4-FFF2-40B4-BE49-F238E27FC236}">
                <a16:creationId xmlns:a16="http://schemas.microsoft.com/office/drawing/2014/main" xmlns="" id="{44DA3F26-ACB9-264B-A0DA-9CC9B3762486}"/>
              </a:ext>
            </a:extLst>
          </p:cNvPr>
          <p:cNvGrpSpPr/>
          <p:nvPr/>
        </p:nvGrpSpPr>
        <p:grpSpPr>
          <a:xfrm>
            <a:off x="687617" y="1676400"/>
            <a:ext cx="9465656" cy="5188215"/>
            <a:chOff x="1960212" y="3765674"/>
            <a:chExt cx="9465656" cy="5069951"/>
          </a:xfrm>
        </p:grpSpPr>
        <p:sp>
          <p:nvSpPr>
            <p:cNvPr id="43" name="모서리가 둥근 직사각형 42">
              <a:extLst>
                <a:ext uri="{FF2B5EF4-FFF2-40B4-BE49-F238E27FC236}">
                  <a16:creationId xmlns:a16="http://schemas.microsoft.com/office/drawing/2014/main" xmlns="" id="{91480FD3-A46B-7A4E-A9C2-29FA604B665D}"/>
                </a:ext>
              </a:extLst>
            </p:cNvPr>
            <p:cNvSpPr/>
            <p:nvPr/>
          </p:nvSpPr>
          <p:spPr>
            <a:xfrm>
              <a:off x="1960212" y="3765674"/>
              <a:ext cx="9285058" cy="5069951"/>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TextBox 22">
              <a:extLst>
                <a:ext uri="{FF2B5EF4-FFF2-40B4-BE49-F238E27FC236}">
                  <a16:creationId xmlns:a16="http://schemas.microsoft.com/office/drawing/2014/main" xmlns="" id="{671ACA11-F6EB-8641-889D-524944F75C79}"/>
                </a:ext>
              </a:extLst>
            </p:cNvPr>
            <p:cNvSpPr txBox="1"/>
            <p:nvPr/>
          </p:nvSpPr>
          <p:spPr>
            <a:xfrm>
              <a:off x="2036036" y="3851086"/>
              <a:ext cx="9389832" cy="4975233"/>
            </a:xfrm>
            <a:prstGeom prst="rect">
              <a:avLst/>
            </a:prstGeom>
            <a:noFill/>
          </p:spPr>
          <p:txBody>
            <a:bodyPr wrap="square" lIns="104287" tIns="52144" rIns="104287" bIns="52144" rtlCol="0">
              <a:spAutoFit/>
            </a:bodyPr>
            <a:lstStyle/>
            <a:p>
              <a:pPr fontAlgn="base" latinLnBrk="1"/>
              <a:r>
                <a:rPr lang="en-US" altLang="ko-KR" sz="1500" b="1" dirty="0" smtClean="0"/>
                <a:t>13. </a:t>
              </a:r>
              <a:r>
                <a:rPr lang="ko-KR" altLang="en-US" sz="1500" dirty="0" smtClean="0"/>
                <a:t>작업환경측정 대상 또는 특수건강진단 대상 유해인자 중 화학적 인자에 노출되어 발생한 </a:t>
              </a:r>
              <a:r>
                <a:rPr lang="ko-KR" altLang="en-US" sz="1500" b="1" dirty="0" smtClean="0"/>
                <a:t>급성중독</a:t>
              </a:r>
              <a:endParaRPr lang="ko-KR" altLang="en-US" sz="1500" b="1" dirty="0"/>
            </a:p>
            <a:p>
              <a:pPr fontAlgn="base" latinLnBrk="1">
                <a:lnSpc>
                  <a:spcPct val="150000"/>
                </a:lnSpc>
              </a:pPr>
              <a:r>
                <a:rPr lang="en-US" altLang="ko-KR" sz="1500" b="1" dirty="0" smtClean="0"/>
                <a:t>14. </a:t>
              </a:r>
              <a:r>
                <a:rPr lang="ko-KR" altLang="en-US" sz="1500" dirty="0" err="1" smtClean="0"/>
                <a:t>디이소시아네이트</a:t>
              </a:r>
              <a:r>
                <a:rPr lang="en-US" altLang="ko-KR" sz="1500" dirty="0" smtClean="0"/>
                <a:t>, </a:t>
              </a:r>
              <a:r>
                <a:rPr lang="ko-KR" altLang="en-US" sz="1500" dirty="0" smtClean="0"/>
                <a:t>염소</a:t>
              </a:r>
              <a:r>
                <a:rPr lang="en-US" altLang="ko-KR" sz="1500" dirty="0" smtClean="0"/>
                <a:t>, </a:t>
              </a:r>
              <a:r>
                <a:rPr lang="ko-KR" altLang="en-US" sz="1500" dirty="0" err="1" smtClean="0"/>
                <a:t>염화수소</a:t>
              </a:r>
              <a:r>
                <a:rPr lang="ko-KR" altLang="en-US" sz="1500" dirty="0" smtClean="0"/>
                <a:t> 또는 염산에 노출되어 발생한 </a:t>
              </a:r>
              <a:r>
                <a:rPr lang="ko-KR" altLang="en-US" sz="1500" b="1" dirty="0" err="1" smtClean="0"/>
                <a:t>반응성</a:t>
              </a:r>
              <a:r>
                <a:rPr lang="ko-KR" altLang="en-US" sz="1500" b="1" dirty="0" smtClean="0"/>
                <a:t> 기도과민증후군</a:t>
              </a:r>
              <a:endParaRPr lang="ko-KR" altLang="en-US" sz="1500" b="1" dirty="0"/>
            </a:p>
            <a:p>
              <a:pPr fontAlgn="base" latinLnBrk="1"/>
              <a:r>
                <a:rPr lang="en-US" altLang="ko-KR" sz="1500" b="1" dirty="0"/>
                <a:t>15</a:t>
              </a:r>
              <a:r>
                <a:rPr lang="en-US" altLang="ko-KR" sz="1500" b="1" dirty="0" smtClean="0"/>
                <a:t>. </a:t>
              </a:r>
              <a:r>
                <a:rPr lang="ko-KR" altLang="en-US" sz="1500" dirty="0" err="1" smtClean="0"/>
                <a:t>트리클로로에틸렌에</a:t>
              </a:r>
              <a:r>
                <a:rPr lang="ko-KR" altLang="en-US" sz="1500" dirty="0" smtClean="0"/>
                <a:t> 노출</a:t>
              </a:r>
              <a:r>
                <a:rPr lang="en-US" altLang="ko-KR" sz="1400" dirty="0"/>
                <a:t>(</a:t>
              </a:r>
              <a:r>
                <a:rPr lang="ko-KR" altLang="en-US" sz="1400" dirty="0" smtClean="0"/>
                <a:t>해당 물질 </a:t>
              </a:r>
              <a:r>
                <a:rPr lang="ko-KR" altLang="en-US" sz="1400" dirty="0" err="1" smtClean="0"/>
                <a:t>비노출</a:t>
              </a:r>
              <a:r>
                <a:rPr lang="ko-KR" altLang="en-US" sz="1400" dirty="0" smtClean="0"/>
                <a:t> </a:t>
              </a:r>
              <a:r>
                <a:rPr lang="en-US" altLang="ko-KR" sz="1400" dirty="0" smtClean="0"/>
                <a:t>3</a:t>
              </a:r>
              <a:r>
                <a:rPr lang="ko-KR" altLang="en-US" sz="1400" dirty="0" smtClean="0"/>
                <a:t>개월이 지난 경우 제외</a:t>
              </a:r>
              <a:r>
                <a:rPr lang="en-US" altLang="ko-KR" sz="1400" dirty="0" smtClean="0"/>
                <a:t>)</a:t>
              </a:r>
              <a:r>
                <a:rPr lang="ko-KR" altLang="en-US" sz="1500" dirty="0" smtClean="0"/>
                <a:t>되어 발생한 </a:t>
              </a:r>
              <a:r>
                <a:rPr lang="ko-KR" altLang="en-US" sz="1500" b="1" dirty="0" err="1" smtClean="0"/>
                <a:t>스티븐스존슨</a:t>
              </a:r>
              <a:r>
                <a:rPr lang="ko-KR" altLang="en-US" sz="1500" b="1" dirty="0" smtClean="0"/>
                <a:t> 증후군</a:t>
              </a:r>
              <a:endParaRPr lang="en-US" altLang="ko-KR" sz="1500" dirty="0" smtClean="0"/>
            </a:p>
            <a:p>
              <a:pPr fontAlgn="base" latinLnBrk="1"/>
              <a:r>
                <a:rPr lang="ko-KR" altLang="en-US" sz="1200" b="1" dirty="0" smtClean="0">
                  <a:solidFill>
                    <a:srgbClr val="E46C0A"/>
                  </a:solidFill>
                </a:rPr>
                <a:t>      </a:t>
              </a:r>
              <a:r>
                <a:rPr lang="en-US" altLang="ko-KR" sz="1200" b="1" dirty="0" smtClean="0">
                  <a:solidFill>
                    <a:srgbClr val="E46C0A"/>
                  </a:solidFill>
                  <a:latin typeface="맑은 고딕" panose="020B0503020000020004" pitchFamily="50" charset="-127"/>
                  <a:ea typeface="맑은 고딕" panose="020B0503020000020004" pitchFamily="50" charset="-127"/>
                </a:rPr>
                <a:t>※</a:t>
              </a:r>
              <a:r>
                <a:rPr lang="ko-KR" altLang="en-US" sz="1200" b="1" dirty="0" smtClean="0">
                  <a:solidFill>
                    <a:srgbClr val="E46C0A"/>
                  </a:solidFill>
                </a:rPr>
                <a:t>약물</a:t>
              </a:r>
              <a:r>
                <a:rPr lang="en-US" altLang="ko-KR" sz="1200" b="1" dirty="0" smtClean="0">
                  <a:solidFill>
                    <a:srgbClr val="E46C0A"/>
                  </a:solidFill>
                </a:rPr>
                <a:t>, </a:t>
              </a:r>
              <a:r>
                <a:rPr lang="ko-KR" altLang="en-US" sz="1200" b="1" dirty="0" smtClean="0">
                  <a:solidFill>
                    <a:srgbClr val="E46C0A"/>
                  </a:solidFill>
                </a:rPr>
                <a:t>감염</a:t>
              </a:r>
              <a:r>
                <a:rPr lang="en-US" altLang="ko-KR" sz="1200" b="1" dirty="0" smtClean="0">
                  <a:solidFill>
                    <a:srgbClr val="E46C0A"/>
                  </a:solidFill>
                </a:rPr>
                <a:t>, </a:t>
              </a:r>
              <a:r>
                <a:rPr lang="ko-KR" altLang="en-US" sz="1200" b="1" dirty="0" smtClean="0">
                  <a:solidFill>
                    <a:srgbClr val="E46C0A"/>
                  </a:solidFill>
                </a:rPr>
                <a:t>후천성면역결핍증</a:t>
              </a:r>
              <a:r>
                <a:rPr lang="en-US" altLang="ko-KR" sz="1200" b="1" dirty="0" smtClean="0">
                  <a:solidFill>
                    <a:srgbClr val="E46C0A"/>
                  </a:solidFill>
                </a:rPr>
                <a:t>, </a:t>
              </a:r>
              <a:r>
                <a:rPr lang="ko-KR" altLang="en-US" sz="1200" b="1" dirty="0" smtClean="0">
                  <a:solidFill>
                    <a:srgbClr val="E46C0A"/>
                  </a:solidFill>
                </a:rPr>
                <a:t>악성 종양 등 다른 원인으로 발생한 </a:t>
              </a:r>
              <a:r>
                <a:rPr lang="ko-KR" altLang="en-US" sz="1200" b="1" dirty="0" err="1" smtClean="0">
                  <a:solidFill>
                    <a:srgbClr val="E46C0A"/>
                  </a:solidFill>
                </a:rPr>
                <a:t>스티븐스존슨</a:t>
              </a:r>
              <a:r>
                <a:rPr lang="ko-KR" altLang="en-US" sz="1200" b="1" dirty="0" smtClean="0">
                  <a:solidFill>
                    <a:srgbClr val="E46C0A"/>
                  </a:solidFill>
                </a:rPr>
                <a:t> 증후군 제외</a:t>
              </a:r>
              <a:endParaRPr lang="en-US" altLang="ko-KR" sz="1200" b="1" dirty="0" smtClean="0">
                <a:solidFill>
                  <a:srgbClr val="E46C0A"/>
                </a:solidFill>
              </a:endParaRPr>
            </a:p>
            <a:p>
              <a:pPr fontAlgn="base" latinLnBrk="1">
                <a:lnSpc>
                  <a:spcPct val="150000"/>
                </a:lnSpc>
              </a:pPr>
              <a:r>
                <a:rPr lang="en-US" altLang="ko-KR" sz="1500" b="1" dirty="0" smtClean="0"/>
                <a:t>16.</a:t>
              </a:r>
              <a:r>
                <a:rPr lang="en-US" altLang="ko-KR" sz="1500" dirty="0" smtClean="0"/>
                <a:t> </a:t>
              </a:r>
              <a:r>
                <a:rPr lang="ko-KR" altLang="en-US" sz="1500" dirty="0" err="1" smtClean="0"/>
                <a:t>트리클로로에틸렌</a:t>
              </a:r>
              <a:r>
                <a:rPr lang="ko-KR" altLang="en-US" sz="1500" dirty="0" smtClean="0"/>
                <a:t> 또는 </a:t>
              </a:r>
              <a:r>
                <a:rPr lang="ko-KR" altLang="en-US" sz="1500" dirty="0" err="1" smtClean="0"/>
                <a:t>디메틸포름아미드에</a:t>
              </a:r>
              <a:r>
                <a:rPr lang="ko-KR" altLang="en-US" sz="1500" dirty="0" smtClean="0"/>
                <a:t> 노출</a:t>
              </a:r>
              <a:r>
                <a:rPr lang="en-US" altLang="ko-KR" sz="1400" dirty="0"/>
                <a:t>(</a:t>
              </a:r>
              <a:r>
                <a:rPr lang="ko-KR" altLang="en-US" sz="1400" dirty="0" smtClean="0"/>
                <a:t>해당 물질 </a:t>
              </a:r>
              <a:r>
                <a:rPr lang="ko-KR" altLang="en-US" sz="1400" dirty="0" err="1" smtClean="0"/>
                <a:t>비노출</a:t>
              </a:r>
              <a:r>
                <a:rPr lang="ko-KR" altLang="en-US" sz="1400" dirty="0" smtClean="0"/>
                <a:t> </a:t>
              </a:r>
              <a:r>
                <a:rPr lang="en-US" altLang="ko-KR" sz="1400" dirty="0" smtClean="0"/>
                <a:t>3</a:t>
              </a:r>
              <a:r>
                <a:rPr lang="ko-KR" altLang="en-US" sz="1400" dirty="0" smtClean="0"/>
                <a:t>개월이 지난 경우 제외</a:t>
              </a:r>
              <a:r>
                <a:rPr lang="en-US" altLang="ko-KR" sz="1400" dirty="0" smtClean="0"/>
                <a:t>)</a:t>
              </a:r>
              <a:r>
                <a:rPr lang="ko-KR" altLang="en-US" sz="1500" dirty="0" smtClean="0"/>
                <a:t>되어</a:t>
              </a:r>
              <a:endParaRPr lang="en-US" altLang="ko-KR" sz="1500" dirty="0" smtClean="0"/>
            </a:p>
            <a:p>
              <a:pPr fontAlgn="base" latinLnBrk="1"/>
              <a:r>
                <a:rPr lang="en-US" altLang="ko-KR" sz="1500" dirty="0" smtClean="0"/>
                <a:t>     </a:t>
              </a:r>
              <a:r>
                <a:rPr lang="ko-KR" altLang="en-US" sz="1500" dirty="0" smtClean="0"/>
                <a:t>발생한 </a:t>
              </a:r>
              <a:r>
                <a:rPr lang="ko-KR" altLang="en-US" sz="1500" b="1" dirty="0" smtClean="0"/>
                <a:t>독성 간염</a:t>
              </a:r>
              <a:endParaRPr lang="en-US" altLang="ko-KR" sz="1500" b="1" dirty="0" smtClean="0"/>
            </a:p>
            <a:p>
              <a:pPr fontAlgn="base" latinLnBrk="1"/>
              <a:r>
                <a:rPr lang="en-US" altLang="ko-KR" sz="1200" dirty="0" smtClean="0"/>
                <a:t>      </a:t>
              </a:r>
              <a:r>
                <a:rPr lang="en-US" altLang="ko-KR" sz="1200" b="1" dirty="0" smtClean="0">
                  <a:solidFill>
                    <a:srgbClr val="E46C0A"/>
                  </a:solidFill>
                  <a:latin typeface="맑은 고딕" panose="020B0503020000020004" pitchFamily="50" charset="-127"/>
                </a:rPr>
                <a:t>※</a:t>
              </a:r>
              <a:r>
                <a:rPr lang="ko-KR" altLang="en-US" sz="1200" b="1" dirty="0" smtClean="0">
                  <a:solidFill>
                    <a:srgbClr val="E46C0A"/>
                  </a:solidFill>
                </a:rPr>
                <a:t>약물</a:t>
              </a:r>
              <a:r>
                <a:rPr lang="en-US" altLang="ko-KR" sz="1200" b="1" dirty="0" smtClean="0">
                  <a:solidFill>
                    <a:srgbClr val="E46C0A"/>
                  </a:solidFill>
                </a:rPr>
                <a:t>, </a:t>
              </a:r>
              <a:r>
                <a:rPr lang="ko-KR" altLang="en-US" sz="1200" b="1" dirty="0" smtClean="0">
                  <a:solidFill>
                    <a:srgbClr val="E46C0A"/>
                  </a:solidFill>
                </a:rPr>
                <a:t>알코올</a:t>
              </a:r>
              <a:r>
                <a:rPr lang="en-US" altLang="ko-KR" sz="1200" b="1" dirty="0" smtClean="0">
                  <a:solidFill>
                    <a:srgbClr val="E46C0A"/>
                  </a:solidFill>
                </a:rPr>
                <a:t>, </a:t>
              </a:r>
              <a:r>
                <a:rPr lang="ko-KR" altLang="en-US" sz="1200" b="1" dirty="0" err="1" smtClean="0">
                  <a:solidFill>
                    <a:srgbClr val="E46C0A"/>
                  </a:solidFill>
                </a:rPr>
                <a:t>과체중</a:t>
              </a:r>
              <a:r>
                <a:rPr lang="en-US" altLang="ko-KR" sz="1200" b="1" dirty="0" smtClean="0">
                  <a:solidFill>
                    <a:srgbClr val="E46C0A"/>
                  </a:solidFill>
                </a:rPr>
                <a:t>, </a:t>
              </a:r>
              <a:r>
                <a:rPr lang="ko-KR" altLang="en-US" sz="1200" b="1" dirty="0" smtClean="0">
                  <a:solidFill>
                    <a:srgbClr val="E46C0A"/>
                  </a:solidFill>
                </a:rPr>
                <a:t>당뇨병 등 다른 원인으로 발생하거나 다른 질병이 원인이 되어 발생한 간염 제외</a:t>
              </a:r>
              <a:endParaRPr lang="en-US" altLang="ko-KR" sz="1400" b="1" dirty="0" smtClean="0">
                <a:solidFill>
                  <a:srgbClr val="E46C0A"/>
                </a:solidFill>
              </a:endParaRPr>
            </a:p>
            <a:p>
              <a:pPr fontAlgn="base" latinLnBrk="1">
                <a:lnSpc>
                  <a:spcPct val="150000"/>
                </a:lnSpc>
              </a:pPr>
              <a:r>
                <a:rPr lang="en-US" altLang="ko-KR" sz="1500" b="1" dirty="0" smtClean="0"/>
                <a:t>17. </a:t>
              </a:r>
              <a:r>
                <a:rPr lang="ko-KR" altLang="en-US" sz="1500" dirty="0" smtClean="0"/>
                <a:t>보건의료종사자에게 발생한 </a:t>
              </a:r>
              <a:r>
                <a:rPr lang="en-US" altLang="ko-KR" sz="1500" b="1" dirty="0" smtClean="0"/>
                <a:t>B</a:t>
              </a:r>
              <a:r>
                <a:rPr lang="ko-KR" altLang="en-US" sz="1500" b="1" dirty="0" err="1" smtClean="0"/>
                <a:t>형간염</a:t>
              </a:r>
              <a:r>
                <a:rPr lang="en-US" altLang="ko-KR" sz="1500" b="1" dirty="0" smtClean="0"/>
                <a:t>, C</a:t>
              </a:r>
              <a:r>
                <a:rPr lang="ko-KR" altLang="en-US" sz="1500" b="1" dirty="0" err="1" smtClean="0"/>
                <a:t>형간염</a:t>
              </a:r>
              <a:r>
                <a:rPr lang="en-US" altLang="ko-KR" sz="1500" b="1" dirty="0" smtClean="0"/>
                <a:t>, </a:t>
              </a:r>
              <a:r>
                <a:rPr lang="ko-KR" altLang="en-US" sz="1500" b="1" dirty="0" smtClean="0"/>
                <a:t>매독</a:t>
              </a:r>
              <a:r>
                <a:rPr lang="ko-KR" altLang="en-US" sz="1500" dirty="0" smtClean="0"/>
                <a:t> 또는 후천성면역결핍증의 </a:t>
              </a:r>
              <a:r>
                <a:rPr lang="ko-KR" altLang="en-US" sz="1500" b="1" dirty="0" err="1" smtClean="0"/>
                <a:t>혈액전파성</a:t>
              </a:r>
              <a:r>
                <a:rPr lang="ko-KR" altLang="en-US" sz="1500" b="1" dirty="0" smtClean="0"/>
                <a:t> 질병</a:t>
              </a:r>
              <a:endParaRPr lang="ko-KR" altLang="en-US" sz="1500" b="1" dirty="0"/>
            </a:p>
            <a:p>
              <a:pPr fontAlgn="base" latinLnBrk="1">
                <a:lnSpc>
                  <a:spcPct val="150000"/>
                </a:lnSpc>
              </a:pPr>
              <a:r>
                <a:rPr lang="en-US" altLang="ko-KR" sz="1500" b="1" dirty="0"/>
                <a:t>18</a:t>
              </a:r>
              <a:r>
                <a:rPr lang="en-US" altLang="ko-KR" sz="1500" b="1" dirty="0" smtClean="0"/>
                <a:t>. </a:t>
              </a:r>
              <a:r>
                <a:rPr lang="ko-KR" altLang="en-US" sz="1500" dirty="0" smtClean="0"/>
                <a:t>근로자에게 건강장해를 일으킬 수 있는 습한 상태에서 하는 작업으로 발생한 </a:t>
              </a:r>
              <a:r>
                <a:rPr lang="ko-KR" altLang="en-US" sz="1500" b="1" dirty="0" err="1" smtClean="0"/>
                <a:t>렙토스피라증</a:t>
              </a:r>
              <a:endParaRPr lang="en-US" altLang="ko-KR" sz="1500" b="1" dirty="0" smtClean="0"/>
            </a:p>
            <a:p>
              <a:pPr fontAlgn="base" latinLnBrk="1">
                <a:lnSpc>
                  <a:spcPct val="150000"/>
                </a:lnSpc>
              </a:pPr>
              <a:r>
                <a:rPr lang="en-US" altLang="ko-KR" sz="1500" b="1" dirty="0" smtClean="0"/>
                <a:t>19. </a:t>
              </a:r>
              <a:r>
                <a:rPr lang="ko-KR" altLang="en-US" sz="1500" dirty="0" smtClean="0"/>
                <a:t>동물이나 그 사체</a:t>
              </a:r>
              <a:r>
                <a:rPr lang="en-US" altLang="ko-KR" sz="1500" dirty="0" smtClean="0"/>
                <a:t>, </a:t>
              </a:r>
              <a:r>
                <a:rPr lang="ko-KR" altLang="en-US" sz="1500" dirty="0" smtClean="0"/>
                <a:t>짐승의 털</a:t>
              </a:r>
              <a:r>
                <a:rPr lang="ko-KR" altLang="en-US" sz="1500" dirty="0" smtClean="0">
                  <a:latin typeface="맑은 고딕" panose="020B0503020000020004" pitchFamily="50" charset="-127"/>
                  <a:ea typeface="맑은 고딕" panose="020B0503020000020004" pitchFamily="50" charset="-127"/>
                </a:rPr>
                <a:t>〮</a:t>
              </a:r>
              <a:r>
                <a:rPr lang="ko-KR" altLang="en-US" sz="1500" dirty="0" smtClean="0"/>
                <a:t>가죽</a:t>
              </a:r>
              <a:r>
                <a:rPr lang="en-US" altLang="ko-KR" sz="1500" dirty="0" smtClean="0"/>
                <a:t>, </a:t>
              </a:r>
              <a:r>
                <a:rPr lang="ko-KR" altLang="en-US" sz="1500" dirty="0" smtClean="0"/>
                <a:t>그 밖의 동물성 물체를 취급하여 발생한 </a:t>
              </a:r>
              <a:r>
                <a:rPr lang="ko-KR" altLang="en-US" sz="1500" b="1" dirty="0" err="1" smtClean="0"/>
                <a:t>탄저</a:t>
              </a:r>
              <a:r>
                <a:rPr lang="en-US" altLang="ko-KR" sz="1500" b="1" dirty="0" smtClean="0"/>
                <a:t>, </a:t>
              </a:r>
              <a:r>
                <a:rPr lang="ko-KR" altLang="en-US" sz="1500" b="1" dirty="0" smtClean="0"/>
                <a:t>단독</a:t>
              </a:r>
              <a:r>
                <a:rPr lang="en-US" altLang="ko-KR" sz="1500" dirty="0"/>
                <a:t>(erysipelas</a:t>
              </a:r>
              <a:r>
                <a:rPr lang="en-US" altLang="ko-KR" sz="1500" dirty="0" smtClean="0"/>
                <a:t>)</a:t>
              </a:r>
            </a:p>
            <a:p>
              <a:pPr fontAlgn="base" latinLnBrk="1"/>
              <a:r>
                <a:rPr lang="en-US" altLang="ko-KR" sz="1500" dirty="0" smtClean="0"/>
                <a:t>     </a:t>
              </a:r>
              <a:r>
                <a:rPr lang="ko-KR" altLang="en-US" sz="1500" dirty="0" smtClean="0"/>
                <a:t>또는 </a:t>
              </a:r>
              <a:r>
                <a:rPr lang="ko-KR" altLang="en-US" sz="1500" b="1" dirty="0" err="1" smtClean="0"/>
                <a:t>브루셀라증</a:t>
              </a:r>
              <a:endParaRPr lang="ko-KR" altLang="en-US" sz="1500" dirty="0" smtClean="0"/>
            </a:p>
            <a:p>
              <a:pPr fontAlgn="base" latinLnBrk="1">
                <a:lnSpc>
                  <a:spcPct val="150000"/>
                </a:lnSpc>
              </a:pPr>
              <a:r>
                <a:rPr lang="en-US" altLang="ko-KR" sz="1500" b="1" dirty="0" smtClean="0"/>
                <a:t>20. </a:t>
              </a:r>
              <a:r>
                <a:rPr lang="ko-KR" altLang="en-US" sz="1500" dirty="0" smtClean="0"/>
                <a:t>오염된 냉각수로 발생한 </a:t>
              </a:r>
              <a:r>
                <a:rPr lang="ko-KR" altLang="en-US" sz="1500" b="1" dirty="0" err="1" smtClean="0"/>
                <a:t>레지오넬라증</a:t>
              </a:r>
              <a:endParaRPr lang="ko-KR" altLang="en-US" sz="1500" dirty="0" smtClean="0"/>
            </a:p>
            <a:p>
              <a:pPr fontAlgn="base" latinLnBrk="1">
                <a:lnSpc>
                  <a:spcPct val="150000"/>
                </a:lnSpc>
              </a:pPr>
              <a:r>
                <a:rPr lang="en-US" altLang="ko-KR" sz="1500" b="1" dirty="0" smtClean="0"/>
                <a:t>21. </a:t>
              </a:r>
              <a:r>
                <a:rPr lang="ko-KR" altLang="en-US" sz="1500" dirty="0" smtClean="0"/>
                <a:t>고기압 또는 저기압에 노출되거나 </a:t>
              </a:r>
              <a:r>
                <a:rPr lang="ko-KR" altLang="en-US" sz="1500" b="1" dirty="0" smtClean="0"/>
                <a:t>중추신경계 산소 독성으로 발생한 건강장해</a:t>
              </a:r>
              <a:r>
                <a:rPr lang="en-US" altLang="ko-KR" sz="1500" dirty="0" smtClean="0"/>
                <a:t>, </a:t>
              </a:r>
              <a:r>
                <a:rPr lang="ko-KR" altLang="en-US" sz="1500" b="1" dirty="0" err="1" smtClean="0"/>
                <a:t>감압병</a:t>
              </a:r>
              <a:r>
                <a:rPr lang="en-US" altLang="ko-KR" sz="1500" b="1" dirty="0"/>
                <a:t>(</a:t>
              </a:r>
              <a:r>
                <a:rPr lang="ko-KR" altLang="en-US" sz="1500" b="1" dirty="0"/>
                <a:t>잠수병</a:t>
              </a:r>
              <a:r>
                <a:rPr lang="en-US" altLang="ko-KR" sz="1500" b="1" dirty="0" smtClean="0"/>
                <a:t>) </a:t>
              </a:r>
              <a:r>
                <a:rPr lang="ko-KR" altLang="en-US" sz="1500" dirty="0" smtClean="0"/>
                <a:t>또는</a:t>
              </a:r>
              <a:endParaRPr lang="en-US" altLang="ko-KR" sz="1500" dirty="0" smtClean="0"/>
            </a:p>
            <a:p>
              <a:pPr fontAlgn="base" latinLnBrk="1"/>
              <a:r>
                <a:rPr lang="en-US" altLang="ko-KR" sz="1500" dirty="0" smtClean="0"/>
                <a:t>     </a:t>
              </a:r>
              <a:r>
                <a:rPr lang="ko-KR" altLang="en-US" sz="1500" b="1" dirty="0" err="1" smtClean="0"/>
                <a:t>공기색전증</a:t>
              </a:r>
              <a:r>
                <a:rPr lang="en-US" altLang="ko-KR" sz="1500" dirty="0"/>
                <a:t>(</a:t>
              </a:r>
              <a:r>
                <a:rPr lang="ko-KR" altLang="en-US" sz="1500" dirty="0" smtClean="0"/>
                <a:t>기포가 동맥이나 정맥을 따라 순환하다가 혈관을 막는 것</a:t>
              </a:r>
              <a:r>
                <a:rPr lang="en-US" altLang="ko-KR" sz="1500" dirty="0"/>
                <a:t>)</a:t>
              </a:r>
              <a:endParaRPr lang="ko-KR" altLang="en-US" sz="1500" dirty="0"/>
            </a:p>
            <a:p>
              <a:pPr fontAlgn="base" latinLnBrk="1">
                <a:lnSpc>
                  <a:spcPct val="150000"/>
                </a:lnSpc>
              </a:pPr>
              <a:r>
                <a:rPr lang="en-US" altLang="ko-KR" sz="1500" b="1" dirty="0"/>
                <a:t>22</a:t>
              </a:r>
              <a:r>
                <a:rPr lang="en-US" altLang="ko-KR" sz="1500" b="1" dirty="0" smtClean="0"/>
                <a:t>. </a:t>
              </a:r>
              <a:r>
                <a:rPr lang="ko-KR" altLang="en-US" sz="1500" dirty="0" smtClean="0"/>
                <a:t>공기 중 산소농도가 부족한 장소에서 발생한 </a:t>
              </a:r>
              <a:r>
                <a:rPr lang="ko-KR" altLang="en-US" sz="1500" b="1" dirty="0" smtClean="0"/>
                <a:t>산소결핍증</a:t>
              </a:r>
              <a:endParaRPr lang="ko-KR" altLang="en-US" sz="1500" b="1" dirty="0"/>
            </a:p>
            <a:p>
              <a:pPr fontAlgn="base" latinLnBrk="1">
                <a:lnSpc>
                  <a:spcPct val="150000"/>
                </a:lnSpc>
              </a:pPr>
              <a:r>
                <a:rPr lang="en-US" altLang="ko-KR" sz="1500" b="1" dirty="0"/>
                <a:t>23</a:t>
              </a:r>
              <a:r>
                <a:rPr lang="en-US" altLang="ko-KR" sz="1500" b="1" dirty="0" smtClean="0"/>
                <a:t>. </a:t>
              </a:r>
              <a:r>
                <a:rPr lang="ko-KR" altLang="en-US" sz="1500" dirty="0" smtClean="0"/>
                <a:t>전리방사선에 노출되어 발생한 </a:t>
              </a:r>
              <a:r>
                <a:rPr lang="ko-KR" altLang="en-US" sz="1500" b="1" dirty="0" smtClean="0"/>
                <a:t>급성 </a:t>
              </a:r>
              <a:r>
                <a:rPr lang="ko-KR" altLang="en-US" sz="1500" b="1" dirty="0" err="1" smtClean="0"/>
                <a:t>방사선증</a:t>
              </a:r>
              <a:r>
                <a:rPr lang="ko-KR" altLang="en-US" sz="1500" b="1" dirty="0" smtClean="0"/>
                <a:t> </a:t>
              </a:r>
              <a:r>
                <a:rPr lang="ko-KR" altLang="en-US" sz="1500" dirty="0" smtClean="0"/>
                <a:t>또는</a:t>
              </a:r>
              <a:r>
                <a:rPr lang="en-US" altLang="ko-KR" sz="1500" dirty="0" smtClean="0"/>
                <a:t> </a:t>
              </a:r>
              <a:r>
                <a:rPr lang="ko-KR" altLang="en-US" sz="1500" b="1" dirty="0" err="1" smtClean="0"/>
                <a:t>무형성</a:t>
              </a:r>
              <a:r>
                <a:rPr lang="ko-KR" altLang="en-US" sz="1500" b="1" dirty="0" smtClean="0"/>
                <a:t> 빈혈</a:t>
              </a:r>
              <a:endParaRPr lang="ko-KR" altLang="en-US" sz="1500" b="1" dirty="0"/>
            </a:p>
            <a:p>
              <a:pPr fontAlgn="base" latinLnBrk="1">
                <a:lnSpc>
                  <a:spcPct val="150000"/>
                </a:lnSpc>
              </a:pPr>
              <a:r>
                <a:rPr lang="en-US" altLang="ko-KR" sz="1500" b="1" dirty="0"/>
                <a:t>24</a:t>
              </a:r>
              <a:r>
                <a:rPr lang="en-US" altLang="ko-KR" sz="1500" b="1" dirty="0" smtClean="0"/>
                <a:t>. </a:t>
              </a:r>
              <a:r>
                <a:rPr lang="ko-KR" altLang="en-US" sz="1500" dirty="0" smtClean="0"/>
                <a:t>고열작업 또는 폭염에 노출되는 장소에서 하는 작업으로 발생한 </a:t>
              </a:r>
              <a:r>
                <a:rPr lang="ko-KR" altLang="en-US" sz="1500" b="1" dirty="0" err="1" smtClean="0"/>
                <a:t>심부체온상승을</a:t>
              </a:r>
              <a:r>
                <a:rPr lang="ko-KR" altLang="en-US" sz="1500" b="1" dirty="0" smtClean="0"/>
                <a:t> 동반하는 열사병</a:t>
              </a:r>
              <a:endParaRPr lang="ko-KR" altLang="en-US" sz="1500" b="1" dirty="0"/>
            </a:p>
          </p:txBody>
        </p:sp>
      </p:grpSp>
      <p:sp>
        <p:nvSpPr>
          <p:cNvPr id="10" name="TextBox 9"/>
          <p:cNvSpPr txBox="1"/>
          <p:nvPr/>
        </p:nvSpPr>
        <p:spPr>
          <a:xfrm>
            <a:off x="687616" y="1193907"/>
            <a:ext cx="6256109" cy="413083"/>
          </a:xfrm>
          <a:prstGeom prst="rect">
            <a:avLst/>
          </a:prstGeom>
          <a:noFill/>
        </p:spPr>
        <p:txBody>
          <a:bodyPr wrap="square" lIns="104287" tIns="52144" rIns="104287" bIns="52144" rtlCol="0">
            <a:spAutoFit/>
          </a:bodyPr>
          <a:lstStyle/>
          <a:p>
            <a:pPr fontAlgn="base"/>
            <a:r>
              <a:rPr lang="ko-KR" altLang="en-US" sz="2000" b="1" spc="-150" dirty="0" smtClean="0">
                <a:solidFill>
                  <a:schemeClr val="accent6">
                    <a:lumMod val="75000"/>
                  </a:schemeClr>
                </a:solidFill>
                <a:latin typeface="+mj-ea"/>
                <a:ea typeface="+mj-ea"/>
              </a:rPr>
              <a:t>법 제</a:t>
            </a:r>
            <a:r>
              <a:rPr lang="en-US" altLang="ko-KR" sz="2000" b="1" spc="-150" dirty="0" smtClean="0">
                <a:solidFill>
                  <a:schemeClr val="accent6">
                    <a:lumMod val="75000"/>
                  </a:schemeClr>
                </a:solidFill>
                <a:latin typeface="+mj-ea"/>
                <a:ea typeface="+mj-ea"/>
              </a:rPr>
              <a:t>2</a:t>
            </a:r>
            <a:r>
              <a:rPr lang="ko-KR" altLang="en-US" sz="2000" b="1" spc="-150" dirty="0" smtClean="0">
                <a:solidFill>
                  <a:schemeClr val="accent6">
                    <a:lumMod val="75000"/>
                  </a:schemeClr>
                </a:solidFill>
                <a:latin typeface="+mj-ea"/>
                <a:ea typeface="+mj-ea"/>
              </a:rPr>
              <a:t>조제</a:t>
            </a:r>
            <a:r>
              <a:rPr lang="en-US" altLang="ko-KR" sz="2000" b="1" spc="-150" dirty="0" smtClean="0">
                <a:solidFill>
                  <a:schemeClr val="accent6">
                    <a:lumMod val="75000"/>
                  </a:schemeClr>
                </a:solidFill>
                <a:latin typeface="+mj-ea"/>
                <a:ea typeface="+mj-ea"/>
              </a:rPr>
              <a:t>2</a:t>
            </a:r>
            <a:r>
              <a:rPr lang="ko-KR" altLang="en-US" sz="2000" b="1" spc="-150" dirty="0" err="1" smtClean="0">
                <a:solidFill>
                  <a:schemeClr val="accent6">
                    <a:lumMod val="75000"/>
                  </a:schemeClr>
                </a:solidFill>
                <a:latin typeface="+mj-ea"/>
                <a:ea typeface="+mj-ea"/>
              </a:rPr>
              <a:t>호에서</a:t>
            </a:r>
            <a:r>
              <a:rPr lang="ko-KR" altLang="en-US" sz="2000" b="1" spc="-150" dirty="0" smtClean="0">
                <a:solidFill>
                  <a:schemeClr val="accent6">
                    <a:lumMod val="75000"/>
                  </a:schemeClr>
                </a:solidFill>
                <a:latin typeface="+mj-ea"/>
                <a:ea typeface="+mj-ea"/>
              </a:rPr>
              <a:t> 말하는 직업성 질병이란</a:t>
            </a:r>
            <a:r>
              <a:rPr lang="en-US" altLang="ko-KR" sz="2000" b="1" spc="-150" dirty="0" smtClean="0">
                <a:solidFill>
                  <a:schemeClr val="accent6">
                    <a:lumMod val="75000"/>
                  </a:schemeClr>
                </a:solidFill>
                <a:latin typeface="+mj-ea"/>
                <a:ea typeface="+mj-ea"/>
              </a:rPr>
              <a:t>? </a:t>
            </a:r>
            <a:r>
              <a:rPr lang="en-US" altLang="ko-KR" sz="1800" spc="-150" dirty="0" smtClean="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시행령 별표 </a:t>
            </a:r>
            <a:r>
              <a:rPr lang="en-US" altLang="ko-KR" sz="1800" spc="-150" dirty="0" smtClean="0">
                <a:solidFill>
                  <a:schemeClr val="accent6">
                    <a:lumMod val="75000"/>
                  </a:schemeClr>
                </a:solidFill>
                <a:latin typeface="+mj-ea"/>
                <a:ea typeface="+mj-ea"/>
              </a:rPr>
              <a:t>1]</a:t>
            </a:r>
            <a:endParaRPr lang="ko-KR" altLang="en-US" sz="1800" spc="-150" dirty="0">
              <a:solidFill>
                <a:schemeClr val="accent6">
                  <a:lumMod val="75000"/>
                </a:schemeClr>
              </a:solidFill>
              <a:latin typeface="+mj-ea"/>
              <a:ea typeface="+mj-ea"/>
            </a:endParaRPr>
          </a:p>
        </p:txBody>
      </p:sp>
      <p:cxnSp>
        <p:nvCxnSpPr>
          <p:cNvPr id="11" name="직선 연결선[R] 13">
            <a:extLst>
              <a:ext uri="{FF2B5EF4-FFF2-40B4-BE49-F238E27FC236}">
                <a16:creationId xmlns:a16="http://schemas.microsoft.com/office/drawing/2014/main" xmlns="" id="{07C805ED-4B20-4644-B750-67BEA43CB16C}"/>
              </a:ext>
            </a:extLst>
          </p:cNvPr>
          <p:cNvCxnSpPr/>
          <p:nvPr/>
        </p:nvCxnSpPr>
        <p:spPr>
          <a:xfrm>
            <a:off x="763441" y="1169523"/>
            <a:ext cx="6323159"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860977" y="415296"/>
            <a:ext cx="4680520" cy="400110"/>
          </a:xfrm>
          <a:prstGeom prst="rect">
            <a:avLst/>
          </a:prstGeom>
          <a:noFill/>
        </p:spPr>
        <p:txBody>
          <a:bodyPr wrap="square" rtlCol="0">
            <a:spAutoFit/>
          </a:bodyPr>
          <a:lstStyle/>
          <a:p>
            <a:r>
              <a:rPr lang="ko-KR" altLang="en-US" sz="2000" b="1" spc="-150" dirty="0" smtClean="0">
                <a:solidFill>
                  <a:srgbClr val="F79646"/>
                </a:solidFill>
              </a:rPr>
              <a:t>주요 정의 </a:t>
            </a:r>
            <a:r>
              <a:rPr lang="ko-KR" altLang="en-US" sz="2000" b="1" spc="-150" dirty="0" smtClean="0">
                <a:solidFill>
                  <a:schemeClr val="bg1"/>
                </a:solidFill>
              </a:rPr>
              <a:t>및 </a:t>
            </a:r>
            <a:r>
              <a:rPr lang="ko-KR" altLang="en-US" sz="2000" b="1" spc="-150" dirty="0" smtClean="0">
                <a:solidFill>
                  <a:srgbClr val="F79646"/>
                </a:solidFill>
              </a:rPr>
              <a:t>적용범위</a:t>
            </a:r>
            <a:endParaRPr lang="en-US" sz="2000" b="1" spc="-150" dirty="0">
              <a:solidFill>
                <a:srgbClr val="F79646"/>
              </a:solidFill>
            </a:endParaRPr>
          </a:p>
        </p:txBody>
      </p:sp>
    </p:spTree>
    <p:extLst>
      <p:ext uri="{BB962C8B-B14F-4D97-AF65-F5344CB8AC3E}">
        <p14:creationId xmlns:p14="http://schemas.microsoft.com/office/powerpoint/2010/main" val="23806741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그룹 17">
            <a:extLst>
              <a:ext uri="{FF2B5EF4-FFF2-40B4-BE49-F238E27FC236}">
                <a16:creationId xmlns:a16="http://schemas.microsoft.com/office/drawing/2014/main" xmlns="" id="{85A6E7E1-0050-974E-AC92-58254E0867C4}"/>
              </a:ext>
            </a:extLst>
          </p:cNvPr>
          <p:cNvGrpSpPr/>
          <p:nvPr/>
        </p:nvGrpSpPr>
        <p:grpSpPr>
          <a:xfrm>
            <a:off x="687616" y="1303118"/>
            <a:ext cx="5067007" cy="437467"/>
            <a:chOff x="748576" y="1425038"/>
            <a:chExt cx="5067007" cy="437467"/>
          </a:xfrm>
        </p:grpSpPr>
        <p:sp>
          <p:nvSpPr>
            <p:cNvPr id="19" name="TextBox 18">
              <a:extLst>
                <a:ext uri="{FF2B5EF4-FFF2-40B4-BE49-F238E27FC236}">
                  <a16:creationId xmlns:a16="http://schemas.microsoft.com/office/drawing/2014/main" xmlns="" id="{881071A0-1B7F-644B-B460-1515E8A97A1B}"/>
                </a:ext>
              </a:extLst>
            </p:cNvPr>
            <p:cNvSpPr txBox="1"/>
            <p:nvPr/>
          </p:nvSpPr>
          <p:spPr>
            <a:xfrm>
              <a:off x="748576" y="1449422"/>
              <a:ext cx="5067007" cy="413083"/>
            </a:xfrm>
            <a:prstGeom prst="rect">
              <a:avLst/>
            </a:prstGeom>
            <a:noFill/>
          </p:spPr>
          <p:txBody>
            <a:bodyPr wrap="square" lIns="104287" tIns="52144" rIns="104287" bIns="52144" rtlCol="0">
              <a:spAutoFit/>
            </a:bodyPr>
            <a:lstStyle/>
            <a:p>
              <a:pPr fontAlgn="base"/>
              <a:r>
                <a:rPr lang="ko-KR" altLang="en-US" sz="2000" b="1" spc="-150" dirty="0" smtClean="0">
                  <a:solidFill>
                    <a:schemeClr val="accent6">
                      <a:lumMod val="75000"/>
                    </a:schemeClr>
                  </a:solidFill>
                  <a:latin typeface="+mj-ea"/>
                  <a:ea typeface="+mj-ea"/>
                </a:rPr>
                <a:t>안전보건 확보의무 주체는</a:t>
              </a:r>
              <a:r>
                <a:rPr lang="en-US" altLang="ko-KR" sz="2000" b="1" spc="-150" dirty="0" smtClean="0">
                  <a:solidFill>
                    <a:schemeClr val="accent6">
                      <a:lumMod val="75000"/>
                    </a:schemeClr>
                  </a:solidFill>
                  <a:latin typeface="+mj-ea"/>
                  <a:ea typeface="+mj-ea"/>
                </a:rPr>
                <a:t>? </a:t>
              </a:r>
              <a:r>
                <a:rPr lang="en-US" altLang="ko-KR" sz="1800" spc="-150" dirty="0" smtClean="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법 제</a:t>
              </a:r>
              <a:r>
                <a:rPr lang="en-US" altLang="ko-KR" sz="1800" spc="-150" dirty="0">
                  <a:solidFill>
                    <a:schemeClr val="accent6">
                      <a:lumMod val="75000"/>
                    </a:schemeClr>
                  </a:solidFill>
                  <a:latin typeface="+mj-ea"/>
                  <a:ea typeface="+mj-ea"/>
                </a:rPr>
                <a:t>2</a:t>
              </a:r>
              <a:r>
                <a:rPr lang="ko-KR" altLang="en-US" sz="1800" spc="-150" dirty="0">
                  <a:solidFill>
                    <a:schemeClr val="accent6">
                      <a:lumMod val="75000"/>
                    </a:schemeClr>
                  </a:solidFill>
                  <a:latin typeface="+mj-ea"/>
                  <a:ea typeface="+mj-ea"/>
                </a:rPr>
                <a:t>조</a:t>
              </a:r>
              <a:r>
                <a:rPr lang="en-US" altLang="ko-KR" sz="1800" spc="-150" dirty="0">
                  <a:solidFill>
                    <a:schemeClr val="accent6">
                      <a:lumMod val="75000"/>
                    </a:schemeClr>
                  </a:solidFill>
                  <a:latin typeface="+mj-ea"/>
                  <a:ea typeface="+mj-ea"/>
                </a:rPr>
                <a:t>(</a:t>
              </a:r>
              <a:r>
                <a:rPr lang="ko-KR" altLang="en-US" sz="1800" spc="-150" dirty="0">
                  <a:solidFill>
                    <a:schemeClr val="accent6">
                      <a:lumMod val="75000"/>
                    </a:schemeClr>
                  </a:solidFill>
                  <a:latin typeface="+mj-ea"/>
                  <a:ea typeface="+mj-ea"/>
                </a:rPr>
                <a:t>정의</a:t>
              </a:r>
              <a:r>
                <a:rPr lang="en-US" altLang="ko-KR" sz="1800" spc="-150" dirty="0">
                  <a:solidFill>
                    <a:schemeClr val="accent6">
                      <a:lumMod val="75000"/>
                    </a:schemeClr>
                  </a:solidFill>
                  <a:latin typeface="+mj-ea"/>
                  <a:ea typeface="+mj-ea"/>
                </a:rPr>
                <a:t>)]</a:t>
              </a:r>
              <a:endParaRPr lang="ko-KR" altLang="en-US" sz="1800" spc="-150" dirty="0">
                <a:solidFill>
                  <a:schemeClr val="accent6">
                    <a:lumMod val="75000"/>
                  </a:schemeClr>
                </a:solidFill>
                <a:latin typeface="+mj-ea"/>
                <a:ea typeface="+mj-ea"/>
              </a:endParaRPr>
            </a:p>
          </p:txBody>
        </p:sp>
        <p:cxnSp>
          <p:nvCxnSpPr>
            <p:cNvPr id="20" name="직선 연결선[R] 19">
              <a:extLst>
                <a:ext uri="{FF2B5EF4-FFF2-40B4-BE49-F238E27FC236}">
                  <a16:creationId xmlns:a16="http://schemas.microsoft.com/office/drawing/2014/main" xmlns="" id="{88DAA9CD-5729-144B-A339-44431012E7D6}"/>
                </a:ext>
              </a:extLst>
            </p:cNvPr>
            <p:cNvCxnSpPr/>
            <p:nvPr/>
          </p:nvCxnSpPr>
          <p:spPr>
            <a:xfrm>
              <a:off x="824398" y="1425038"/>
              <a:ext cx="4656287"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32" name="Picture 3" descr="D:\맥 공유\21-2-15\처벌법8.png">
            <a:extLst>
              <a:ext uri="{FF2B5EF4-FFF2-40B4-BE49-F238E27FC236}">
                <a16:creationId xmlns:a16="http://schemas.microsoft.com/office/drawing/2014/main" xmlns="" id="{8D8807DC-A47D-3941-AB2C-A6546F86E0C3}"/>
              </a:ext>
            </a:extLst>
          </p:cNvPr>
          <p:cNvPicPr>
            <a:picLocks noChangeAspect="1" noChangeArrowheads="1"/>
          </p:cNvPicPr>
          <p:nvPr/>
        </p:nvPicPr>
        <p:blipFill>
          <a:blip r:embed="rId2"/>
          <a:srcRect/>
          <a:stretch>
            <a:fillRect/>
          </a:stretch>
        </p:blipFill>
        <p:spPr bwMode="auto">
          <a:xfrm>
            <a:off x="763441" y="2220105"/>
            <a:ext cx="1007999" cy="817206"/>
          </a:xfrm>
          <a:prstGeom prst="rect">
            <a:avLst/>
          </a:prstGeom>
          <a:noFill/>
        </p:spPr>
      </p:pic>
      <p:grpSp>
        <p:nvGrpSpPr>
          <p:cNvPr id="22" name="그룹 21">
            <a:extLst>
              <a:ext uri="{FF2B5EF4-FFF2-40B4-BE49-F238E27FC236}">
                <a16:creationId xmlns:a16="http://schemas.microsoft.com/office/drawing/2014/main" xmlns="" id="{9D4E3553-B156-134F-868A-06A4B9BA597B}"/>
              </a:ext>
            </a:extLst>
          </p:cNvPr>
          <p:cNvGrpSpPr/>
          <p:nvPr/>
        </p:nvGrpSpPr>
        <p:grpSpPr>
          <a:xfrm>
            <a:off x="359874" y="352440"/>
            <a:ext cx="388703" cy="477054"/>
            <a:chOff x="359874" y="352440"/>
            <a:chExt cx="388703" cy="477054"/>
          </a:xfrm>
        </p:grpSpPr>
        <p:sp>
          <p:nvSpPr>
            <p:cNvPr id="26" name="직사각형 25">
              <a:extLst>
                <a:ext uri="{FF2B5EF4-FFF2-40B4-BE49-F238E27FC236}">
                  <a16:creationId xmlns:a16="http://schemas.microsoft.com/office/drawing/2014/main" xmlns="" id="{6CE99601-0D9D-F643-B3AA-66DF42674B77}"/>
                </a:ext>
              </a:extLst>
            </p:cNvPr>
            <p:cNvSpPr/>
            <p:nvPr/>
          </p:nvSpPr>
          <p:spPr>
            <a:xfrm>
              <a:off x="359874" y="352440"/>
              <a:ext cx="370614" cy="477054"/>
            </a:xfrm>
            <a:prstGeom prst="rect">
              <a:avLst/>
            </a:prstGeom>
          </p:spPr>
          <p:txBody>
            <a:bodyPr wrap="none">
              <a:spAutoFit/>
            </a:bodyPr>
            <a:lstStyle/>
            <a:p>
              <a:pPr algn="ctr"/>
              <a:r>
                <a:rPr lang="en-US" altLang="ko-KR" sz="2500" b="1" dirty="0">
                  <a:solidFill>
                    <a:schemeClr val="bg1"/>
                  </a:solidFill>
                  <a:ea typeface="맑은 고딕"/>
                </a:rPr>
                <a:t>1</a:t>
              </a:r>
              <a:endParaRPr lang="en-US" altLang="ko-KR" sz="2500" b="1" dirty="0">
                <a:solidFill>
                  <a:schemeClr val="bg1"/>
                </a:solidFill>
              </a:endParaRPr>
            </a:p>
          </p:txBody>
        </p:sp>
        <p:cxnSp>
          <p:nvCxnSpPr>
            <p:cNvPr id="27" name="직선 연결선[R] 26">
              <a:extLst>
                <a:ext uri="{FF2B5EF4-FFF2-40B4-BE49-F238E27FC236}">
                  <a16:creationId xmlns:a16="http://schemas.microsoft.com/office/drawing/2014/main" xmlns="" id="{F68FA9E7-EDD8-5648-81D3-8613369C7F5B}"/>
                </a:ext>
              </a:extLst>
            </p:cNvPr>
            <p:cNvCxnSpPr/>
            <p:nvPr/>
          </p:nvCxnSpPr>
          <p:spPr>
            <a:xfrm>
              <a:off x="748577"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8" name="TextBox 27">
            <a:extLst>
              <a:ext uri="{FF2B5EF4-FFF2-40B4-BE49-F238E27FC236}">
                <a16:creationId xmlns:a16="http://schemas.microsoft.com/office/drawing/2014/main" xmlns="" id="{3A780E5E-E300-7D4E-8326-9EEC32F1E973}"/>
              </a:ext>
            </a:extLst>
          </p:cNvPr>
          <p:cNvSpPr txBox="1"/>
          <p:nvPr/>
        </p:nvSpPr>
        <p:spPr>
          <a:xfrm>
            <a:off x="1790085" y="2123638"/>
            <a:ext cx="7730128" cy="890137"/>
          </a:xfrm>
          <a:prstGeom prst="rect">
            <a:avLst/>
          </a:prstGeom>
          <a:noFill/>
        </p:spPr>
        <p:txBody>
          <a:bodyPr wrap="square" lIns="104287" tIns="52144" rIns="104287" bIns="52144" rtlCol="0">
            <a:spAutoFit/>
          </a:bodyPr>
          <a:lstStyle/>
          <a:p>
            <a:pPr>
              <a:lnSpc>
                <a:spcPct val="150000"/>
              </a:lnSpc>
            </a:pPr>
            <a:r>
              <a:rPr lang="ko-KR" altLang="en-US" sz="1700" b="1" spc="-90" dirty="0" smtClean="0">
                <a:solidFill>
                  <a:schemeClr val="accent1">
                    <a:lumMod val="75000"/>
                  </a:schemeClr>
                </a:solidFill>
                <a:latin typeface="+mj-ea"/>
              </a:rPr>
              <a:t>중대재해처벌법</a:t>
            </a:r>
            <a:r>
              <a:rPr lang="ko-KR" altLang="en-US" sz="1700" spc="-90" dirty="0" smtClean="0">
                <a:latin typeface="+mj-ea"/>
              </a:rPr>
              <a:t>에서는 </a:t>
            </a:r>
            <a:r>
              <a:rPr lang="ko-KR" altLang="en-US" sz="1700" spc="-90" dirty="0" smtClean="0"/>
              <a:t>“사업주 및 </a:t>
            </a:r>
            <a:r>
              <a:rPr lang="ko-KR" altLang="en-US" sz="1700" spc="-90" dirty="0" err="1" smtClean="0"/>
              <a:t>경영책임자등</a:t>
            </a:r>
            <a:r>
              <a:rPr lang="ko-KR" altLang="en-US" sz="1700" spc="-90" dirty="0"/>
              <a:t>”</a:t>
            </a:r>
            <a:r>
              <a:rPr lang="ko-KR" altLang="en-US" sz="1700" spc="-90" dirty="0" smtClean="0"/>
              <a:t>에 안전 및 보건 확보의무를 부과한다</a:t>
            </a:r>
            <a:r>
              <a:rPr lang="en-US" altLang="ko-KR" sz="1700" spc="-90" dirty="0" smtClean="0"/>
              <a:t>. </a:t>
            </a:r>
            <a:endParaRPr lang="en-US" altLang="ko-KR" sz="1700" spc="-90" dirty="0"/>
          </a:p>
        </p:txBody>
      </p:sp>
      <p:grpSp>
        <p:nvGrpSpPr>
          <p:cNvPr id="6" name="그룹 5">
            <a:extLst>
              <a:ext uri="{FF2B5EF4-FFF2-40B4-BE49-F238E27FC236}">
                <a16:creationId xmlns:a16="http://schemas.microsoft.com/office/drawing/2014/main" xmlns="" id="{8692F242-E8E1-604B-A6AF-B2D9D999FC4D}"/>
              </a:ext>
            </a:extLst>
          </p:cNvPr>
          <p:cNvGrpSpPr/>
          <p:nvPr/>
        </p:nvGrpSpPr>
        <p:grpSpPr>
          <a:xfrm>
            <a:off x="1960212" y="3300456"/>
            <a:ext cx="7560000" cy="3149771"/>
            <a:chOff x="1960212" y="3350173"/>
            <a:chExt cx="7560000" cy="3149771"/>
          </a:xfrm>
        </p:grpSpPr>
        <p:sp>
          <p:nvSpPr>
            <p:cNvPr id="30" name="모서리가 둥근 직사각형 29">
              <a:extLst>
                <a:ext uri="{FF2B5EF4-FFF2-40B4-BE49-F238E27FC236}">
                  <a16:creationId xmlns:a16="http://schemas.microsoft.com/office/drawing/2014/main" xmlns="" id="{B3E8FEE5-5F6B-B545-8072-5E4C8C8D85D7}"/>
                </a:ext>
              </a:extLst>
            </p:cNvPr>
            <p:cNvSpPr/>
            <p:nvPr/>
          </p:nvSpPr>
          <p:spPr>
            <a:xfrm>
              <a:off x="1960212" y="3350173"/>
              <a:ext cx="7560000" cy="3149771"/>
            </a:xfrm>
            <a:prstGeom prst="roundRect">
              <a:avLst>
                <a:gd name="adj" fmla="val 5610"/>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TextBox 30">
              <a:extLst>
                <a:ext uri="{FF2B5EF4-FFF2-40B4-BE49-F238E27FC236}">
                  <a16:creationId xmlns:a16="http://schemas.microsoft.com/office/drawing/2014/main" xmlns="" id="{CA2C659E-20E4-5F4D-98EC-D2BE6914116F}"/>
                </a:ext>
              </a:extLst>
            </p:cNvPr>
            <p:cNvSpPr txBox="1"/>
            <p:nvPr/>
          </p:nvSpPr>
          <p:spPr>
            <a:xfrm>
              <a:off x="2137215" y="3560096"/>
              <a:ext cx="6455231" cy="785493"/>
            </a:xfrm>
            <a:prstGeom prst="rect">
              <a:avLst/>
            </a:prstGeom>
            <a:noFill/>
          </p:spPr>
          <p:txBody>
            <a:bodyPr wrap="square" lIns="104287" tIns="52144" rIns="104287" bIns="52144" rtlCol="0">
              <a:spAutoFit/>
            </a:bodyPr>
            <a:lstStyle/>
            <a:p>
              <a:pPr>
                <a:lnSpc>
                  <a:spcPct val="130000"/>
                </a:lnSpc>
              </a:pPr>
              <a:r>
                <a:rPr lang="ko-KR" altLang="en-US" sz="1700" b="1" spc="-90" dirty="0">
                  <a:solidFill>
                    <a:srgbClr val="E46C0A"/>
                  </a:solidFill>
                </a:rPr>
                <a:t>▶ </a:t>
              </a:r>
              <a:r>
                <a:rPr lang="ko-KR" altLang="en-US" sz="1700" b="1" spc="-90" dirty="0" smtClean="0"/>
                <a:t>사업주 </a:t>
              </a:r>
              <a:r>
                <a:rPr lang="en-US" altLang="ko-KR" sz="1700" spc="-90" dirty="0" smtClean="0"/>
                <a:t>:</a:t>
              </a:r>
              <a:r>
                <a:rPr lang="ko-KR" altLang="en-US" sz="1700" spc="-90" dirty="0" smtClean="0"/>
                <a:t> 자신의 사업을 영위하는 자</a:t>
              </a:r>
              <a:r>
                <a:rPr lang="en-US" altLang="ko-KR" sz="1700" spc="-90" dirty="0" smtClean="0"/>
                <a:t>, </a:t>
              </a:r>
              <a:r>
                <a:rPr lang="ko-KR" altLang="en-US" sz="1700" spc="-90" dirty="0" smtClean="0"/>
                <a:t>타인의 노무를 제공받아 </a:t>
              </a:r>
              <a:endParaRPr lang="en-US" altLang="ko-KR" sz="1700" spc="-90" dirty="0"/>
            </a:p>
            <a:p>
              <a:pPr>
                <a:lnSpc>
                  <a:spcPct val="130000"/>
                </a:lnSpc>
              </a:pPr>
              <a:r>
                <a:rPr lang="en-US" altLang="ko-KR" sz="1700" spc="-90" dirty="0" smtClean="0"/>
                <a:t>                </a:t>
              </a:r>
              <a:r>
                <a:rPr lang="ko-KR" altLang="en-US" sz="1700" spc="-90" dirty="0" smtClean="0"/>
                <a:t>사업을 하는 자</a:t>
              </a:r>
              <a:endParaRPr lang="en-US" altLang="ko-KR" sz="1700" spc="-90" dirty="0"/>
            </a:p>
          </p:txBody>
        </p:sp>
        <p:pic>
          <p:nvPicPr>
            <p:cNvPr id="5" name="그림 4">
              <a:extLst>
                <a:ext uri="{FF2B5EF4-FFF2-40B4-BE49-F238E27FC236}">
                  <a16:creationId xmlns:a16="http://schemas.microsoft.com/office/drawing/2014/main" xmlns="" id="{33520D33-4029-3140-80FC-30A836222E51}"/>
                </a:ext>
              </a:extLst>
            </p:cNvPr>
            <p:cNvPicPr>
              <a:picLocks noChangeAspect="1"/>
            </p:cNvPicPr>
            <p:nvPr/>
          </p:nvPicPr>
          <p:blipFill>
            <a:blip r:embed="rId3"/>
            <a:stretch>
              <a:fillRect/>
            </a:stretch>
          </p:blipFill>
          <p:spPr>
            <a:xfrm>
              <a:off x="8518395" y="3609524"/>
              <a:ext cx="571860" cy="729617"/>
            </a:xfrm>
            <a:prstGeom prst="rect">
              <a:avLst/>
            </a:prstGeom>
          </p:spPr>
        </p:pic>
        <p:cxnSp>
          <p:nvCxnSpPr>
            <p:cNvPr id="33" name="직선 연결선 23">
              <a:extLst>
                <a:ext uri="{FF2B5EF4-FFF2-40B4-BE49-F238E27FC236}">
                  <a16:creationId xmlns:a16="http://schemas.microsoft.com/office/drawing/2014/main" xmlns="" id="{E7C964C0-7D9C-9A4B-A7ED-FB9655E387D1}"/>
                </a:ext>
              </a:extLst>
            </p:cNvPr>
            <p:cNvCxnSpPr>
              <a:cxnSpLocks/>
            </p:cNvCxnSpPr>
            <p:nvPr/>
          </p:nvCxnSpPr>
          <p:spPr>
            <a:xfrm>
              <a:off x="2273643" y="4519729"/>
              <a:ext cx="6949240"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xmlns="" id="{62C2005B-6360-6244-8402-9D4A526F9CBC}"/>
                </a:ext>
              </a:extLst>
            </p:cNvPr>
            <p:cNvSpPr txBox="1"/>
            <p:nvPr/>
          </p:nvSpPr>
          <p:spPr>
            <a:xfrm>
              <a:off x="2137215" y="4647493"/>
              <a:ext cx="6455231" cy="1701128"/>
            </a:xfrm>
            <a:prstGeom prst="rect">
              <a:avLst/>
            </a:prstGeom>
            <a:noFill/>
          </p:spPr>
          <p:txBody>
            <a:bodyPr wrap="square" lIns="104287" tIns="52144" rIns="104287" bIns="52144" rtlCol="0">
              <a:spAutoFit/>
            </a:bodyPr>
            <a:lstStyle/>
            <a:p>
              <a:pPr>
                <a:lnSpc>
                  <a:spcPct val="150000"/>
                </a:lnSpc>
              </a:pPr>
              <a:r>
                <a:rPr lang="ko-KR" altLang="en-US" sz="1700" b="1" spc="-90" dirty="0">
                  <a:solidFill>
                    <a:srgbClr val="E46C0A"/>
                  </a:solidFill>
                </a:rPr>
                <a:t>▶ </a:t>
              </a:r>
              <a:r>
                <a:rPr lang="ko-KR" altLang="en-US" sz="1700" b="1" spc="-90" dirty="0" smtClean="0"/>
                <a:t>경영책임자등</a:t>
              </a:r>
              <a:r>
                <a:rPr lang="en-US" altLang="ko-KR" sz="1700" spc="-90" baseline="30000" dirty="0" smtClean="0"/>
                <a:t>*</a:t>
              </a:r>
              <a:r>
                <a:rPr lang="ko-KR" altLang="en-US" sz="1700" spc="-90" dirty="0" smtClean="0"/>
                <a:t> </a:t>
              </a:r>
              <a:r>
                <a:rPr lang="en-US" altLang="ko-KR" sz="1700" spc="-90" dirty="0" smtClean="0"/>
                <a:t>: </a:t>
              </a:r>
              <a:r>
                <a:rPr lang="ko-KR" altLang="en-US" sz="1700" spc="-90" dirty="0" smtClean="0"/>
                <a:t>사업을 대표하고 사업을 총괄하는 권한과  </a:t>
              </a:r>
              <a:endParaRPr lang="en-US" altLang="ko-KR" sz="1700" spc="-90" dirty="0"/>
            </a:p>
            <a:p>
              <a:pPr>
                <a:lnSpc>
                  <a:spcPct val="130000"/>
                </a:lnSpc>
              </a:pPr>
              <a:r>
                <a:rPr lang="ko-KR" altLang="en-US" sz="1700" spc="-90" dirty="0" smtClean="0"/>
                <a:t>    </a:t>
              </a:r>
              <a:r>
                <a:rPr lang="en-US" altLang="ko-KR" sz="1700" spc="-90" dirty="0" smtClean="0"/>
                <a:t>                      </a:t>
              </a:r>
              <a:r>
                <a:rPr lang="ko-KR" altLang="en-US" sz="1700" spc="-90" dirty="0" smtClean="0"/>
                <a:t>책임이 있는 사람 또는 이에 준하여 </a:t>
              </a:r>
              <a:endParaRPr lang="en-US" altLang="ko-KR" sz="1700" spc="-90" dirty="0"/>
            </a:p>
            <a:p>
              <a:pPr>
                <a:lnSpc>
                  <a:spcPct val="130000"/>
                </a:lnSpc>
              </a:pPr>
              <a:r>
                <a:rPr lang="ko-KR" altLang="en-US" sz="1700" spc="-90" dirty="0" smtClean="0"/>
                <a:t>                          안전보건에 관한 업무를</a:t>
              </a:r>
              <a:r>
                <a:rPr lang="en-US" altLang="ko-KR" sz="1700" spc="-90" dirty="0" smtClean="0"/>
                <a:t> </a:t>
              </a:r>
              <a:r>
                <a:rPr lang="ko-KR" altLang="en-US" sz="1700" spc="-90" dirty="0" smtClean="0"/>
                <a:t>담당하는 사람</a:t>
              </a:r>
              <a:endParaRPr lang="en-US" altLang="ko-KR" sz="1700" spc="-90" dirty="0"/>
            </a:p>
            <a:p>
              <a:pPr>
                <a:lnSpc>
                  <a:spcPct val="200000"/>
                </a:lnSpc>
              </a:pPr>
              <a:r>
                <a:rPr lang="en-US" altLang="ko-KR" sz="1700" spc="-90" dirty="0" smtClean="0"/>
                <a:t>    </a:t>
              </a:r>
              <a:r>
                <a:rPr lang="en-US" altLang="ko-KR" sz="1600" spc="-90" dirty="0" smtClean="0"/>
                <a:t>* </a:t>
              </a:r>
              <a:r>
                <a:rPr lang="ko-KR" altLang="en-US" sz="1600" spc="-90" dirty="0" smtClean="0"/>
                <a:t>중앙행정기관</a:t>
              </a:r>
              <a:r>
                <a:rPr lang="en-US" altLang="ko-KR" sz="1600" spc="-90" dirty="0" smtClean="0"/>
                <a:t>, </a:t>
              </a:r>
              <a:r>
                <a:rPr lang="ko-KR" altLang="en-US" sz="1600" spc="-90" dirty="0" smtClean="0"/>
                <a:t>지방자치단체</a:t>
              </a:r>
              <a:r>
                <a:rPr lang="en-US" altLang="ko-KR" sz="1600" spc="-90" dirty="0" smtClean="0"/>
                <a:t>, </a:t>
              </a:r>
              <a:r>
                <a:rPr lang="ko-KR" altLang="en-US" sz="1600" spc="-90" dirty="0" smtClean="0"/>
                <a:t>지방공기업</a:t>
              </a:r>
              <a:r>
                <a:rPr lang="en-US" altLang="ko-KR" sz="1600" spc="-90" dirty="0" smtClean="0"/>
                <a:t>, </a:t>
              </a:r>
              <a:r>
                <a:rPr lang="ko-KR" altLang="en-US" sz="1600" spc="-90" dirty="0" smtClean="0"/>
                <a:t>공공기관의 장도 해당됨</a:t>
              </a:r>
              <a:endParaRPr lang="ko-KR" altLang="en-US" sz="1600" spc="-90" dirty="0">
                <a:latin typeface="+mj-ea"/>
              </a:endParaRPr>
            </a:p>
          </p:txBody>
        </p:sp>
        <p:pic>
          <p:nvPicPr>
            <p:cNvPr id="21" name="그림 20">
              <a:extLst>
                <a:ext uri="{FF2B5EF4-FFF2-40B4-BE49-F238E27FC236}">
                  <a16:creationId xmlns:a16="http://schemas.microsoft.com/office/drawing/2014/main" xmlns="" id="{EA0C45A3-9BEE-8D4C-BA1A-86E178702145}"/>
                </a:ext>
              </a:extLst>
            </p:cNvPr>
            <p:cNvPicPr>
              <a:picLocks noChangeAspect="1"/>
            </p:cNvPicPr>
            <p:nvPr/>
          </p:nvPicPr>
          <p:blipFill>
            <a:blip r:embed="rId4"/>
            <a:stretch>
              <a:fillRect/>
            </a:stretch>
          </p:blipFill>
          <p:spPr>
            <a:xfrm>
              <a:off x="8496220" y="4760804"/>
              <a:ext cx="611331" cy="679257"/>
            </a:xfrm>
            <a:prstGeom prst="rect">
              <a:avLst/>
            </a:prstGeom>
          </p:spPr>
        </p:pic>
      </p:grpSp>
      <p:sp>
        <p:nvSpPr>
          <p:cNvPr id="24" name="TextBox 23"/>
          <p:cNvSpPr txBox="1"/>
          <p:nvPr/>
        </p:nvSpPr>
        <p:spPr>
          <a:xfrm>
            <a:off x="860977" y="415296"/>
            <a:ext cx="4680520" cy="400110"/>
          </a:xfrm>
          <a:prstGeom prst="rect">
            <a:avLst/>
          </a:prstGeom>
          <a:noFill/>
        </p:spPr>
        <p:txBody>
          <a:bodyPr wrap="square" rtlCol="0">
            <a:spAutoFit/>
          </a:bodyPr>
          <a:lstStyle/>
          <a:p>
            <a:r>
              <a:rPr lang="ko-KR" altLang="en-US" sz="2000" b="1" spc="-150" dirty="0" smtClean="0">
                <a:solidFill>
                  <a:srgbClr val="F79646"/>
                </a:solidFill>
              </a:rPr>
              <a:t>주요 정의 </a:t>
            </a:r>
            <a:r>
              <a:rPr lang="ko-KR" altLang="en-US" sz="2000" b="1" spc="-150" dirty="0" smtClean="0">
                <a:solidFill>
                  <a:schemeClr val="bg1"/>
                </a:solidFill>
              </a:rPr>
              <a:t>및 </a:t>
            </a:r>
            <a:r>
              <a:rPr lang="ko-KR" altLang="en-US" sz="2000" b="1" spc="-150" dirty="0" smtClean="0">
                <a:solidFill>
                  <a:srgbClr val="F79646"/>
                </a:solidFill>
              </a:rPr>
              <a:t>적용범위</a:t>
            </a:r>
            <a:endParaRPr lang="en-US" sz="2000" b="1" spc="-150" dirty="0">
              <a:solidFill>
                <a:srgbClr val="F79646"/>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직사각형 9">
            <a:extLst>
              <a:ext uri="{FF2B5EF4-FFF2-40B4-BE49-F238E27FC236}">
                <a16:creationId xmlns:a16="http://schemas.microsoft.com/office/drawing/2014/main" xmlns="" id="{6CE99601-0D9D-F643-B3AA-66DF42674B77}"/>
              </a:ext>
            </a:extLst>
          </p:cNvPr>
          <p:cNvSpPr/>
          <p:nvPr/>
        </p:nvSpPr>
        <p:spPr>
          <a:xfrm>
            <a:off x="359874" y="352440"/>
            <a:ext cx="370614" cy="477054"/>
          </a:xfrm>
          <a:prstGeom prst="rect">
            <a:avLst/>
          </a:prstGeom>
        </p:spPr>
        <p:txBody>
          <a:bodyPr wrap="none">
            <a:spAutoFit/>
          </a:bodyPr>
          <a:lstStyle/>
          <a:p>
            <a:pPr algn="ctr"/>
            <a:r>
              <a:rPr lang="en-US" altLang="ko-KR" sz="2500" b="1" dirty="0">
                <a:solidFill>
                  <a:schemeClr val="bg1"/>
                </a:solidFill>
                <a:ea typeface="맑은 고딕"/>
              </a:rPr>
              <a:t>1</a:t>
            </a:r>
            <a:endParaRPr lang="en-US" altLang="ko-KR" sz="2500" b="1" dirty="0">
              <a:solidFill>
                <a:schemeClr val="bg1"/>
              </a:solidFill>
            </a:endParaRPr>
          </a:p>
        </p:txBody>
      </p:sp>
      <p:cxnSp>
        <p:nvCxnSpPr>
          <p:cNvPr id="11" name="직선 연결선[R] 26">
            <a:extLst>
              <a:ext uri="{FF2B5EF4-FFF2-40B4-BE49-F238E27FC236}">
                <a16:creationId xmlns:a16="http://schemas.microsoft.com/office/drawing/2014/main" xmlns="" id="{F68FA9E7-EDD8-5648-81D3-8613369C7F5B}"/>
              </a:ext>
            </a:extLst>
          </p:cNvPr>
          <p:cNvCxnSpPr/>
          <p:nvPr/>
        </p:nvCxnSpPr>
        <p:spPr>
          <a:xfrm>
            <a:off x="748577"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xmlns="" id="{881071A0-1B7F-644B-B460-1515E8A97A1B}"/>
              </a:ext>
            </a:extLst>
          </p:cNvPr>
          <p:cNvSpPr txBox="1"/>
          <p:nvPr/>
        </p:nvSpPr>
        <p:spPr>
          <a:xfrm>
            <a:off x="687616" y="1327502"/>
            <a:ext cx="5067007" cy="413083"/>
          </a:xfrm>
          <a:prstGeom prst="rect">
            <a:avLst/>
          </a:prstGeom>
          <a:noFill/>
        </p:spPr>
        <p:txBody>
          <a:bodyPr wrap="square" lIns="104287" tIns="52144" rIns="104287" bIns="52144" rtlCol="0">
            <a:spAutoFit/>
          </a:bodyPr>
          <a:lstStyle/>
          <a:p>
            <a:pPr fontAlgn="base"/>
            <a:r>
              <a:rPr lang="en-US" altLang="ko-KR" sz="2000" b="1" spc="-150" dirty="0" smtClean="0">
                <a:solidFill>
                  <a:schemeClr val="accent6">
                    <a:lumMod val="75000"/>
                  </a:schemeClr>
                </a:solidFill>
                <a:latin typeface="+mj-ea"/>
                <a:ea typeface="+mj-ea"/>
              </a:rPr>
              <a:t>‘</a:t>
            </a:r>
            <a:r>
              <a:rPr lang="ko-KR" altLang="en-US" sz="2000" b="1" spc="-150" dirty="0" smtClean="0">
                <a:solidFill>
                  <a:schemeClr val="accent6">
                    <a:lumMod val="75000"/>
                  </a:schemeClr>
                </a:solidFill>
                <a:latin typeface="+mj-ea"/>
                <a:ea typeface="+mj-ea"/>
              </a:rPr>
              <a:t>사업주와 </a:t>
            </a:r>
            <a:r>
              <a:rPr lang="ko-KR" altLang="en-US" sz="2000" b="1" spc="-150" dirty="0" err="1" smtClean="0">
                <a:solidFill>
                  <a:schemeClr val="accent6">
                    <a:lumMod val="75000"/>
                  </a:schemeClr>
                </a:solidFill>
                <a:latin typeface="+mj-ea"/>
                <a:ea typeface="+mj-ea"/>
              </a:rPr>
              <a:t>경영책임자등</a:t>
            </a:r>
            <a:r>
              <a:rPr lang="en-US" altLang="ko-KR" sz="2000" b="1" spc="-150" dirty="0" smtClean="0">
                <a:solidFill>
                  <a:schemeClr val="accent6">
                    <a:lumMod val="75000"/>
                  </a:schemeClr>
                </a:solidFill>
                <a:latin typeface="+mj-ea"/>
                <a:ea typeface="+mj-ea"/>
              </a:rPr>
              <a:t>’</a:t>
            </a:r>
            <a:r>
              <a:rPr lang="ko-KR" altLang="en-US" sz="2000" b="1" spc="-150" dirty="0" smtClean="0">
                <a:solidFill>
                  <a:schemeClr val="accent6">
                    <a:lumMod val="75000"/>
                  </a:schemeClr>
                </a:solidFill>
                <a:latin typeface="+mj-ea"/>
                <a:ea typeface="+mj-ea"/>
              </a:rPr>
              <a:t>은 누구인가</a:t>
            </a:r>
            <a:r>
              <a:rPr lang="en-US" altLang="ko-KR" sz="2000" b="1" spc="-150" dirty="0" smtClean="0">
                <a:solidFill>
                  <a:schemeClr val="accent6">
                    <a:lumMod val="75000"/>
                  </a:schemeClr>
                </a:solidFill>
                <a:latin typeface="+mj-ea"/>
                <a:ea typeface="+mj-ea"/>
              </a:rPr>
              <a:t>? </a:t>
            </a:r>
            <a:r>
              <a:rPr lang="en-US" altLang="ko-KR" sz="1800" spc="-150" dirty="0" smtClean="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해설서</a:t>
            </a:r>
            <a:r>
              <a:rPr lang="en-US" altLang="ko-KR" sz="1800" spc="-150" dirty="0" smtClean="0">
                <a:solidFill>
                  <a:schemeClr val="accent6">
                    <a:lumMod val="75000"/>
                  </a:schemeClr>
                </a:solidFill>
                <a:latin typeface="+mj-ea"/>
                <a:ea typeface="+mj-ea"/>
              </a:rPr>
              <a:t>]</a:t>
            </a:r>
            <a:endParaRPr lang="ko-KR" altLang="en-US" sz="1800" spc="-150" dirty="0">
              <a:solidFill>
                <a:schemeClr val="accent6">
                  <a:lumMod val="75000"/>
                </a:schemeClr>
              </a:solidFill>
              <a:latin typeface="+mj-ea"/>
              <a:ea typeface="+mj-ea"/>
            </a:endParaRPr>
          </a:p>
        </p:txBody>
      </p:sp>
      <p:cxnSp>
        <p:nvCxnSpPr>
          <p:cNvPr id="13" name="직선 연결선[R] 19">
            <a:extLst>
              <a:ext uri="{FF2B5EF4-FFF2-40B4-BE49-F238E27FC236}">
                <a16:creationId xmlns:a16="http://schemas.microsoft.com/office/drawing/2014/main" xmlns="" id="{88DAA9CD-5729-144B-A339-44431012E7D6}"/>
              </a:ext>
            </a:extLst>
          </p:cNvPr>
          <p:cNvCxnSpPr/>
          <p:nvPr/>
        </p:nvCxnSpPr>
        <p:spPr>
          <a:xfrm>
            <a:off x="763438" y="1303118"/>
            <a:ext cx="4675337"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xmlns="" id="{3A780E5E-E300-7D4E-8326-9EEC32F1E973}"/>
              </a:ext>
            </a:extLst>
          </p:cNvPr>
          <p:cNvSpPr txBox="1"/>
          <p:nvPr/>
        </p:nvSpPr>
        <p:spPr>
          <a:xfrm>
            <a:off x="698899" y="1817662"/>
            <a:ext cx="9216626" cy="5119175"/>
          </a:xfrm>
          <a:prstGeom prst="roundRect">
            <a:avLst>
              <a:gd name="adj" fmla="val 4152"/>
            </a:avLst>
          </a:prstGeom>
          <a:solidFill>
            <a:schemeClr val="accent5">
              <a:lumMod val="20000"/>
              <a:lumOff val="80000"/>
            </a:schemeClr>
          </a:solidFill>
          <a:ln>
            <a:prstDash val="sysDash"/>
          </a:ln>
        </p:spPr>
        <p:style>
          <a:lnRef idx="2">
            <a:schemeClr val="accent5"/>
          </a:lnRef>
          <a:fillRef idx="1">
            <a:schemeClr val="lt1"/>
          </a:fillRef>
          <a:effectRef idx="0">
            <a:schemeClr val="accent5"/>
          </a:effectRef>
          <a:fontRef idx="minor">
            <a:schemeClr val="dk1"/>
          </a:fontRef>
        </p:style>
        <p:txBody>
          <a:bodyPr wrap="square" lIns="104287" tIns="52144" rIns="104287" bIns="52144" rtlCol="0">
            <a:spAutoFit/>
          </a:bodyPr>
          <a:lstStyle/>
          <a:p>
            <a:pPr>
              <a:lnSpc>
                <a:spcPct val="150000"/>
              </a:lnSpc>
            </a:pPr>
            <a:r>
              <a:rPr lang="ko-KR" altLang="en-US" sz="1700" b="1" spc="-90" dirty="0" smtClean="0">
                <a:solidFill>
                  <a:schemeClr val="accent1">
                    <a:lumMod val="75000"/>
                  </a:schemeClr>
                </a:solidFill>
                <a:latin typeface="+mj-ea"/>
              </a:rPr>
              <a:t>사업주</a:t>
            </a:r>
            <a:endParaRPr lang="en-US" altLang="ko-KR" sz="1700" b="1" spc="-90" dirty="0" smtClean="0">
              <a:solidFill>
                <a:schemeClr val="accent1">
                  <a:lumMod val="75000"/>
                </a:schemeClr>
              </a:solidFill>
              <a:latin typeface="+mj-ea"/>
            </a:endParaRPr>
          </a:p>
          <a:p>
            <a:pPr>
              <a:lnSpc>
                <a:spcPct val="150000"/>
              </a:lnSpc>
            </a:pPr>
            <a:r>
              <a:rPr lang="ko-KR" altLang="en-US" sz="1600" spc="-90" dirty="0" smtClean="0">
                <a:latin typeface="+mj-ea"/>
              </a:rPr>
              <a:t>      중대재해처벌법 제</a:t>
            </a:r>
            <a:r>
              <a:rPr lang="en-US" altLang="ko-KR" sz="1600" spc="-90" dirty="0" smtClean="0">
                <a:latin typeface="+mj-ea"/>
              </a:rPr>
              <a:t>3</a:t>
            </a:r>
            <a:r>
              <a:rPr lang="ko-KR" altLang="en-US" sz="1600" spc="-90" dirty="0" smtClean="0">
                <a:latin typeface="+mj-ea"/>
              </a:rPr>
              <a:t>조 이하에서 규정하는 사업주는 행위자</a:t>
            </a:r>
            <a:r>
              <a:rPr lang="en-US" altLang="ko-KR" sz="1600" spc="-90" dirty="0" smtClean="0">
                <a:latin typeface="+mj-ea"/>
              </a:rPr>
              <a:t>(</a:t>
            </a:r>
            <a:r>
              <a:rPr lang="ko-KR" altLang="en-US" sz="1600" spc="-90" dirty="0" smtClean="0">
                <a:latin typeface="+mj-ea"/>
              </a:rPr>
              <a:t>사람</a:t>
            </a:r>
            <a:r>
              <a:rPr lang="en-US" altLang="ko-KR" sz="1600" spc="-90" dirty="0" smtClean="0">
                <a:latin typeface="+mj-ea"/>
              </a:rPr>
              <a:t>)</a:t>
            </a:r>
            <a:r>
              <a:rPr lang="ko-KR" altLang="en-US" sz="1600" spc="-90" dirty="0" smtClean="0">
                <a:latin typeface="+mj-ea"/>
              </a:rPr>
              <a:t>로서 개인사업주만을 의미</a:t>
            </a:r>
            <a:endParaRPr lang="en-US" altLang="ko-KR" sz="1600" spc="-90" dirty="0" smtClean="0">
              <a:latin typeface="+mj-ea"/>
            </a:endParaRPr>
          </a:p>
          <a:p>
            <a:pPr>
              <a:lnSpc>
                <a:spcPct val="150000"/>
              </a:lnSpc>
            </a:pPr>
            <a:endParaRPr lang="en-US" altLang="ko-KR" sz="400" spc="-90" dirty="0" smtClean="0">
              <a:latin typeface="+mj-ea"/>
            </a:endParaRPr>
          </a:p>
          <a:p>
            <a:pPr>
              <a:lnSpc>
                <a:spcPct val="150000"/>
              </a:lnSpc>
            </a:pPr>
            <a:r>
              <a:rPr lang="ko-KR" altLang="en-US" sz="1700" b="1" spc="-90" dirty="0" smtClean="0">
                <a:solidFill>
                  <a:schemeClr val="accent1">
                    <a:lumMod val="75000"/>
                  </a:schemeClr>
                </a:solidFill>
                <a:latin typeface="+mj-ea"/>
              </a:rPr>
              <a:t>법인 또는 기관</a:t>
            </a:r>
            <a:endParaRPr lang="en-US" altLang="ko-KR" sz="1700" b="1" spc="-90" dirty="0" smtClean="0">
              <a:solidFill>
                <a:schemeClr val="accent1">
                  <a:lumMod val="75000"/>
                </a:schemeClr>
              </a:solidFill>
              <a:latin typeface="+mj-ea"/>
            </a:endParaRPr>
          </a:p>
          <a:p>
            <a:pPr>
              <a:lnSpc>
                <a:spcPct val="150000"/>
              </a:lnSpc>
            </a:pPr>
            <a:r>
              <a:rPr lang="en-US" altLang="ko-KR" sz="1600" spc="-90" dirty="0" smtClean="0">
                <a:latin typeface="+mj-ea"/>
              </a:rPr>
              <a:t>      </a:t>
            </a:r>
            <a:r>
              <a:rPr lang="ko-KR" altLang="en-US" sz="1600" spc="-90" dirty="0" smtClean="0">
                <a:latin typeface="+mj-ea"/>
              </a:rPr>
              <a:t>개인사업주가 아닌 사업주</a:t>
            </a:r>
            <a:endParaRPr lang="en-US" altLang="ko-KR" sz="1600" spc="-90" dirty="0" smtClean="0">
              <a:latin typeface="+mj-ea"/>
            </a:endParaRPr>
          </a:p>
          <a:p>
            <a:pPr>
              <a:lnSpc>
                <a:spcPct val="150000"/>
              </a:lnSpc>
            </a:pPr>
            <a:endParaRPr lang="en-US" altLang="ko-KR" sz="400" spc="-90" dirty="0" smtClean="0">
              <a:latin typeface="+mj-ea"/>
            </a:endParaRPr>
          </a:p>
          <a:p>
            <a:pPr>
              <a:lnSpc>
                <a:spcPct val="150000"/>
              </a:lnSpc>
            </a:pPr>
            <a:r>
              <a:rPr lang="ko-KR" altLang="en-US" sz="1700" b="1" spc="-90" dirty="0" err="1" smtClean="0">
                <a:solidFill>
                  <a:schemeClr val="accent1">
                    <a:lumMod val="75000"/>
                  </a:schemeClr>
                </a:solidFill>
                <a:latin typeface="+mj-ea"/>
              </a:rPr>
              <a:t>경영책임자등</a:t>
            </a:r>
            <a:endParaRPr lang="en-US" altLang="ko-KR" sz="1700" b="1" spc="-90" dirty="0" smtClean="0">
              <a:solidFill>
                <a:schemeClr val="accent1">
                  <a:lumMod val="75000"/>
                </a:schemeClr>
              </a:solidFill>
              <a:latin typeface="+mj-ea"/>
            </a:endParaRPr>
          </a:p>
          <a:p>
            <a:pPr>
              <a:lnSpc>
                <a:spcPct val="150000"/>
              </a:lnSpc>
            </a:pPr>
            <a:r>
              <a:rPr lang="en-US" altLang="ko-KR" sz="1600" spc="-90" dirty="0" smtClean="0">
                <a:latin typeface="+mj-ea"/>
              </a:rPr>
              <a:t>① </a:t>
            </a:r>
            <a:r>
              <a:rPr lang="en-US" altLang="ko-KR" sz="1600" b="1" spc="-90" dirty="0" smtClean="0">
                <a:solidFill>
                  <a:schemeClr val="accent2">
                    <a:lumMod val="75000"/>
                  </a:schemeClr>
                </a:solidFill>
                <a:latin typeface="+mj-ea"/>
              </a:rPr>
              <a:t>&lt;</a:t>
            </a:r>
            <a:r>
              <a:rPr lang="ko-KR" altLang="en-US" sz="1600" b="1" spc="-90" dirty="0" smtClean="0">
                <a:solidFill>
                  <a:schemeClr val="accent2">
                    <a:lumMod val="75000"/>
                  </a:schemeClr>
                </a:solidFill>
                <a:latin typeface="+mj-ea"/>
              </a:rPr>
              <a:t>대외적</a:t>
            </a:r>
            <a:r>
              <a:rPr lang="en-US" altLang="ko-KR" sz="1600" b="1" spc="-90" dirty="0" smtClean="0">
                <a:solidFill>
                  <a:schemeClr val="accent2">
                    <a:lumMod val="75000"/>
                  </a:schemeClr>
                </a:solidFill>
                <a:latin typeface="+mj-ea"/>
              </a:rPr>
              <a:t>&gt;</a:t>
            </a:r>
            <a:r>
              <a:rPr lang="ko-KR" altLang="en-US" sz="1600" spc="-90" dirty="0" smtClean="0">
                <a:latin typeface="+mj-ea"/>
              </a:rPr>
              <a:t> 해당 사업을 대표</a:t>
            </a:r>
            <a:r>
              <a:rPr lang="en-US" altLang="ko-KR" sz="1600" spc="-90" dirty="0" smtClean="0">
                <a:latin typeface="+mj-ea"/>
              </a:rPr>
              <a:t>,</a:t>
            </a:r>
            <a:r>
              <a:rPr lang="ko-KR" altLang="en-US" sz="1600" spc="-90" dirty="0" smtClean="0">
                <a:latin typeface="+mj-ea"/>
              </a:rPr>
              <a:t> </a:t>
            </a:r>
            <a:r>
              <a:rPr lang="en-US" altLang="ko-KR" sz="1600" b="1" spc="-90" dirty="0" smtClean="0">
                <a:solidFill>
                  <a:schemeClr val="accent2">
                    <a:lumMod val="75000"/>
                  </a:schemeClr>
                </a:solidFill>
                <a:latin typeface="+mj-ea"/>
              </a:rPr>
              <a:t>&lt;</a:t>
            </a:r>
            <a:r>
              <a:rPr lang="ko-KR" altLang="en-US" sz="1600" b="1" spc="-90" dirty="0" smtClean="0">
                <a:solidFill>
                  <a:schemeClr val="accent2">
                    <a:lumMod val="75000"/>
                  </a:schemeClr>
                </a:solidFill>
                <a:latin typeface="+mj-ea"/>
              </a:rPr>
              <a:t>대내적</a:t>
            </a:r>
            <a:r>
              <a:rPr lang="en-US" altLang="ko-KR" sz="1600" b="1" spc="-90" dirty="0" smtClean="0">
                <a:solidFill>
                  <a:schemeClr val="accent2">
                    <a:lumMod val="75000"/>
                  </a:schemeClr>
                </a:solidFill>
                <a:latin typeface="+mj-ea"/>
              </a:rPr>
              <a:t>&gt;</a:t>
            </a:r>
            <a:r>
              <a:rPr lang="en-US" altLang="ko-KR" sz="1600" spc="-90" dirty="0" smtClean="0">
                <a:latin typeface="+mj-ea"/>
              </a:rPr>
              <a:t> </a:t>
            </a:r>
            <a:r>
              <a:rPr lang="ko-KR" altLang="en-US" sz="1600" spc="-90" dirty="0" smtClean="0">
                <a:latin typeface="+mj-ea"/>
              </a:rPr>
              <a:t>해당 사업 사무를 총괄하여 집행할 권한과 책임이 있는 사람</a:t>
            </a:r>
            <a:endParaRPr lang="en-US" altLang="ko-KR" sz="1600" spc="-90" dirty="0" smtClean="0">
              <a:latin typeface="+mj-ea"/>
            </a:endParaRPr>
          </a:p>
          <a:p>
            <a:pPr>
              <a:lnSpc>
                <a:spcPct val="150000"/>
              </a:lnSpc>
            </a:pPr>
            <a:r>
              <a:rPr lang="en-US" altLang="ko-KR" sz="1400" b="1" spc="-90" dirty="0" smtClean="0">
                <a:solidFill>
                  <a:schemeClr val="accent5">
                    <a:lumMod val="75000"/>
                  </a:schemeClr>
                </a:solidFill>
                <a:latin typeface="+mj-ea"/>
              </a:rPr>
              <a:t>     (</a:t>
            </a:r>
            <a:r>
              <a:rPr lang="ko-KR" altLang="en-US" sz="1400" b="1" spc="-90" dirty="0" smtClean="0">
                <a:solidFill>
                  <a:schemeClr val="accent5">
                    <a:lumMod val="75000"/>
                  </a:schemeClr>
                </a:solidFill>
                <a:latin typeface="+mj-ea"/>
              </a:rPr>
              <a:t>예</a:t>
            </a:r>
            <a:r>
              <a:rPr lang="en-US" altLang="ko-KR" sz="1400" b="1" spc="-90" dirty="0" smtClean="0">
                <a:solidFill>
                  <a:schemeClr val="accent5">
                    <a:lumMod val="75000"/>
                  </a:schemeClr>
                </a:solidFill>
                <a:latin typeface="+mj-ea"/>
              </a:rPr>
              <a:t>) </a:t>
            </a:r>
            <a:r>
              <a:rPr lang="ko-KR" altLang="en-US" sz="1400" b="1" spc="-90" dirty="0" smtClean="0">
                <a:solidFill>
                  <a:schemeClr val="accent5">
                    <a:lumMod val="75000"/>
                  </a:schemeClr>
                </a:solidFill>
                <a:latin typeface="+mj-ea"/>
              </a:rPr>
              <a:t>통상적으로 주식회사의 대표이사</a:t>
            </a:r>
            <a:r>
              <a:rPr lang="en-US" altLang="ko-KR" sz="1400" b="1" spc="-90" dirty="0" smtClean="0">
                <a:solidFill>
                  <a:schemeClr val="accent5">
                    <a:lumMod val="75000"/>
                  </a:schemeClr>
                </a:solidFill>
                <a:latin typeface="+mj-ea"/>
              </a:rPr>
              <a:t>, </a:t>
            </a:r>
            <a:r>
              <a:rPr lang="ko-KR" altLang="en-US" sz="1400" b="1" spc="-90" dirty="0" smtClean="0">
                <a:solidFill>
                  <a:schemeClr val="accent5">
                    <a:lumMod val="75000"/>
                  </a:schemeClr>
                </a:solidFill>
                <a:latin typeface="+mj-ea"/>
              </a:rPr>
              <a:t>중앙행정기관 또는 공공기관의 장 등</a:t>
            </a:r>
            <a:endParaRPr lang="en-US" altLang="ko-KR" sz="1400" b="1" spc="-90" dirty="0" smtClean="0">
              <a:solidFill>
                <a:schemeClr val="accent5">
                  <a:lumMod val="75000"/>
                </a:schemeClr>
              </a:solidFill>
              <a:latin typeface="+mj-ea"/>
            </a:endParaRPr>
          </a:p>
          <a:p>
            <a:pPr>
              <a:lnSpc>
                <a:spcPct val="150000"/>
              </a:lnSpc>
            </a:pPr>
            <a:r>
              <a:rPr lang="en-US" altLang="ko-KR" sz="1600" spc="-90" dirty="0" smtClean="0">
                <a:latin typeface="+mj-ea"/>
              </a:rPr>
              <a:t>② </a:t>
            </a:r>
            <a:r>
              <a:rPr lang="ko-KR" altLang="en-US" sz="1600" spc="-90" dirty="0" smtClean="0">
                <a:latin typeface="+mj-ea"/>
              </a:rPr>
              <a:t>형식상 직위</a:t>
            </a:r>
            <a:r>
              <a:rPr lang="en-US" altLang="ko-KR" sz="1600" spc="-90" dirty="0" smtClean="0">
                <a:latin typeface="+mj-ea"/>
              </a:rPr>
              <a:t>, </a:t>
            </a:r>
            <a:r>
              <a:rPr lang="ko-KR" altLang="en-US" sz="1600" spc="-90" dirty="0" smtClean="0">
                <a:latin typeface="+mj-ea"/>
              </a:rPr>
              <a:t>명칭에 관계 없이 </a:t>
            </a:r>
            <a:r>
              <a:rPr lang="ko-KR" altLang="en-US" sz="1600" b="1" spc="-90" dirty="0" smtClean="0">
                <a:latin typeface="+mj-ea"/>
              </a:rPr>
              <a:t>실질적으로 사업을 총괄하는 권한과 책임이 있는 사람</a:t>
            </a:r>
            <a:r>
              <a:rPr lang="ko-KR" altLang="en-US" sz="1600" spc="-90" dirty="0" smtClean="0">
                <a:latin typeface="+mj-ea"/>
              </a:rPr>
              <a:t>이면서</a:t>
            </a:r>
            <a:endParaRPr lang="en-US" altLang="ko-KR" sz="1600" spc="-90" dirty="0" smtClean="0">
              <a:latin typeface="+mj-ea"/>
            </a:endParaRPr>
          </a:p>
          <a:p>
            <a:pPr>
              <a:lnSpc>
                <a:spcPct val="150000"/>
              </a:lnSpc>
            </a:pPr>
            <a:r>
              <a:rPr lang="en-US" altLang="ko-KR" sz="1600" spc="-90" dirty="0" smtClean="0">
                <a:latin typeface="+mj-ea"/>
              </a:rPr>
              <a:t>    </a:t>
            </a:r>
            <a:r>
              <a:rPr lang="ko-KR" altLang="en-US" sz="1600" spc="-90" dirty="0" smtClean="0"/>
              <a:t>사업 전반의 </a:t>
            </a:r>
            <a:r>
              <a:rPr lang="ko-KR" altLang="en-US" sz="1600" b="1" spc="-90" dirty="0" smtClean="0"/>
              <a:t>안전보건 확보 이행에 관한 최종적 의사결정권을 가진 </a:t>
            </a:r>
            <a:r>
              <a:rPr lang="ko-KR" altLang="en-US" sz="1600" spc="-90" dirty="0" smtClean="0"/>
              <a:t>사람</a:t>
            </a:r>
            <a:endParaRPr lang="en-US" altLang="ko-KR" sz="1600" spc="-90" dirty="0" smtClean="0">
              <a:latin typeface="+mj-ea"/>
            </a:endParaRPr>
          </a:p>
          <a:p>
            <a:pPr>
              <a:lnSpc>
                <a:spcPct val="150000"/>
              </a:lnSpc>
            </a:pPr>
            <a:r>
              <a:rPr lang="ko-KR" altLang="en-US" sz="1600" spc="-90" dirty="0" smtClean="0">
                <a:latin typeface="+mj-ea"/>
              </a:rPr>
              <a:t>      해당 사업에서의 </a:t>
            </a:r>
            <a:r>
              <a:rPr lang="ko-KR" altLang="en-US" sz="1600" b="1" spc="-90" dirty="0" smtClean="0">
                <a:latin typeface="+mj-ea"/>
              </a:rPr>
              <a:t>직무</a:t>
            </a:r>
            <a:r>
              <a:rPr lang="en-US" altLang="ko-KR" sz="1600" b="1" spc="-90" dirty="0" smtClean="0">
                <a:latin typeface="+mj-ea"/>
              </a:rPr>
              <a:t>, </a:t>
            </a:r>
            <a:r>
              <a:rPr lang="ko-KR" altLang="en-US" sz="1600" b="1" spc="-90" dirty="0" smtClean="0">
                <a:latin typeface="+mj-ea"/>
              </a:rPr>
              <a:t>책임과 권한</a:t>
            </a:r>
            <a:r>
              <a:rPr lang="en-US" altLang="ko-KR" sz="1600" b="1" spc="-90" dirty="0" smtClean="0">
                <a:latin typeface="+mj-ea"/>
              </a:rPr>
              <a:t>, </a:t>
            </a:r>
            <a:r>
              <a:rPr lang="ko-KR" altLang="en-US" sz="1600" b="1" spc="-90" dirty="0" smtClean="0">
                <a:latin typeface="+mj-ea"/>
              </a:rPr>
              <a:t>기업의 의사결정 구조 등을 종합적으로 고려</a:t>
            </a:r>
            <a:r>
              <a:rPr lang="ko-KR" altLang="en-US" sz="1600" spc="-90" dirty="0" smtClean="0">
                <a:latin typeface="+mj-ea"/>
              </a:rPr>
              <a:t>하여 최종적으로 </a:t>
            </a:r>
            <a:endParaRPr lang="en-US" altLang="ko-KR" sz="1600" spc="-90" dirty="0" smtClean="0">
              <a:latin typeface="+mj-ea"/>
            </a:endParaRPr>
          </a:p>
          <a:p>
            <a:pPr>
              <a:lnSpc>
                <a:spcPct val="150000"/>
              </a:lnSpc>
            </a:pPr>
            <a:r>
              <a:rPr lang="en-US" altLang="ko-KR" sz="1600" spc="-90" dirty="0" smtClean="0">
                <a:latin typeface="+mj-ea"/>
              </a:rPr>
              <a:t>      </a:t>
            </a:r>
            <a:r>
              <a:rPr lang="ko-KR" altLang="en-US" sz="1600" b="1" spc="-90" dirty="0" err="1" smtClean="0">
                <a:latin typeface="+mj-ea"/>
              </a:rPr>
              <a:t>경영책임자등에</a:t>
            </a:r>
            <a:r>
              <a:rPr lang="ko-KR" altLang="en-US" sz="1600" b="1" spc="-90" dirty="0" smtClean="0">
                <a:latin typeface="+mj-ea"/>
              </a:rPr>
              <a:t> 해당하는지를 판단</a:t>
            </a:r>
            <a:r>
              <a:rPr lang="ko-KR" altLang="en-US" sz="1600" spc="-90" dirty="0" smtClean="0">
                <a:latin typeface="+mj-ea"/>
              </a:rPr>
              <a:t>해야 함</a:t>
            </a:r>
            <a:r>
              <a:rPr lang="ko-KR" altLang="en-US" sz="1600" spc="-90" dirty="0" smtClean="0"/>
              <a:t> </a:t>
            </a:r>
            <a:endParaRPr lang="en-US" altLang="ko-KR" sz="1600" spc="-90" dirty="0" smtClean="0"/>
          </a:p>
          <a:p>
            <a:pPr>
              <a:lnSpc>
                <a:spcPct val="150000"/>
              </a:lnSpc>
            </a:pPr>
            <a:r>
              <a:rPr lang="en-US" altLang="ko-KR" sz="1400" b="1" spc="-90" dirty="0" smtClean="0">
                <a:solidFill>
                  <a:schemeClr val="accent5">
                    <a:lumMod val="75000"/>
                  </a:schemeClr>
                </a:solidFill>
              </a:rPr>
              <a:t>        ! </a:t>
            </a:r>
            <a:r>
              <a:rPr lang="ko-KR" altLang="en-US" sz="1400" b="1" spc="-90" dirty="0" smtClean="0">
                <a:solidFill>
                  <a:srgbClr val="31859C"/>
                </a:solidFill>
              </a:rPr>
              <a:t>안전보건에</a:t>
            </a:r>
            <a:r>
              <a:rPr lang="ko-KR" altLang="en-US" sz="1400" b="1" spc="-90" dirty="0" smtClean="0">
                <a:solidFill>
                  <a:schemeClr val="accent5">
                    <a:lumMod val="75000"/>
                  </a:schemeClr>
                </a:solidFill>
              </a:rPr>
              <a:t> 관한 업무를 </a:t>
            </a:r>
            <a:r>
              <a:rPr lang="ko-KR" altLang="en-US" sz="1400" b="1" spc="-90" dirty="0" smtClean="0">
                <a:solidFill>
                  <a:srgbClr val="31859C"/>
                </a:solidFill>
              </a:rPr>
              <a:t>담당하는</a:t>
            </a:r>
            <a:r>
              <a:rPr lang="ko-KR" altLang="en-US" sz="1400" b="1" spc="-90" dirty="0" smtClean="0">
                <a:solidFill>
                  <a:schemeClr val="accent5">
                    <a:lumMod val="75000"/>
                  </a:schemeClr>
                </a:solidFill>
              </a:rPr>
              <a:t> 사람이 선임되어 있다는 사실만으로 사업을 총괄하는 권한과 책임이 있는   </a:t>
            </a:r>
            <a:endParaRPr lang="en-US" altLang="ko-KR" sz="1400" b="1" spc="-90" dirty="0" smtClean="0">
              <a:solidFill>
                <a:schemeClr val="accent5">
                  <a:lumMod val="75000"/>
                </a:schemeClr>
              </a:solidFill>
            </a:endParaRPr>
          </a:p>
          <a:p>
            <a:pPr>
              <a:lnSpc>
                <a:spcPct val="150000"/>
              </a:lnSpc>
            </a:pPr>
            <a:r>
              <a:rPr lang="en-US" altLang="ko-KR" sz="1400" b="1" spc="-90" dirty="0" smtClean="0">
                <a:solidFill>
                  <a:schemeClr val="accent5">
                    <a:lumMod val="75000"/>
                  </a:schemeClr>
                </a:solidFill>
              </a:rPr>
              <a:t>          </a:t>
            </a:r>
            <a:r>
              <a:rPr lang="ko-KR" altLang="en-US" sz="1400" b="1" spc="-90" dirty="0" smtClean="0">
                <a:solidFill>
                  <a:schemeClr val="accent5">
                    <a:lumMod val="75000"/>
                  </a:schemeClr>
                </a:solidFill>
              </a:rPr>
              <a:t>사람의 의무가 면제된다고 볼 수 없음</a:t>
            </a:r>
            <a:endParaRPr lang="en-US" altLang="ko-KR" sz="1400" b="1" spc="-90" dirty="0" smtClean="0">
              <a:solidFill>
                <a:schemeClr val="accent5">
                  <a:lumMod val="75000"/>
                </a:schemeClr>
              </a:solidFill>
            </a:endParaRPr>
          </a:p>
        </p:txBody>
      </p:sp>
      <p:sp>
        <p:nvSpPr>
          <p:cNvPr id="14" name="오른쪽 화살표 13"/>
          <p:cNvSpPr/>
          <p:nvPr/>
        </p:nvSpPr>
        <p:spPr>
          <a:xfrm>
            <a:off x="923829" y="2450873"/>
            <a:ext cx="211527" cy="104775"/>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5" name="오른쪽 화살표 14"/>
          <p:cNvSpPr/>
          <p:nvPr/>
        </p:nvSpPr>
        <p:spPr>
          <a:xfrm>
            <a:off x="923829" y="3296476"/>
            <a:ext cx="211527" cy="104775"/>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오른쪽 화살표 16"/>
          <p:cNvSpPr/>
          <p:nvPr/>
        </p:nvSpPr>
        <p:spPr>
          <a:xfrm>
            <a:off x="923829" y="5561255"/>
            <a:ext cx="211527" cy="104775"/>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8" name="TextBox 17"/>
          <p:cNvSpPr txBox="1"/>
          <p:nvPr/>
        </p:nvSpPr>
        <p:spPr>
          <a:xfrm>
            <a:off x="860977" y="415296"/>
            <a:ext cx="4680520" cy="400110"/>
          </a:xfrm>
          <a:prstGeom prst="rect">
            <a:avLst/>
          </a:prstGeom>
          <a:noFill/>
        </p:spPr>
        <p:txBody>
          <a:bodyPr wrap="square" rtlCol="0">
            <a:spAutoFit/>
          </a:bodyPr>
          <a:lstStyle/>
          <a:p>
            <a:r>
              <a:rPr lang="ko-KR" altLang="en-US" sz="2000" b="1" spc="-150" dirty="0" smtClean="0">
                <a:solidFill>
                  <a:srgbClr val="F79646"/>
                </a:solidFill>
              </a:rPr>
              <a:t>주요 정의 </a:t>
            </a:r>
            <a:r>
              <a:rPr lang="ko-KR" altLang="en-US" sz="2000" b="1" spc="-150" dirty="0" smtClean="0">
                <a:solidFill>
                  <a:schemeClr val="bg1"/>
                </a:solidFill>
              </a:rPr>
              <a:t>및 </a:t>
            </a:r>
            <a:r>
              <a:rPr lang="ko-KR" altLang="en-US" sz="2000" b="1" spc="-150" dirty="0" smtClean="0">
                <a:solidFill>
                  <a:srgbClr val="F79646"/>
                </a:solidFill>
              </a:rPr>
              <a:t>적용범위</a:t>
            </a:r>
            <a:endParaRPr lang="en-US" sz="2000" b="1" spc="-150" dirty="0">
              <a:solidFill>
                <a:srgbClr val="F79646"/>
              </a:solidFill>
            </a:endParaRPr>
          </a:p>
        </p:txBody>
      </p:sp>
    </p:spTree>
    <p:extLst>
      <p:ext uri="{BB962C8B-B14F-4D97-AF65-F5344CB8AC3E}">
        <p14:creationId xmlns:p14="http://schemas.microsoft.com/office/powerpoint/2010/main" val="12382107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그룹 20">
            <a:extLst>
              <a:ext uri="{FF2B5EF4-FFF2-40B4-BE49-F238E27FC236}">
                <a16:creationId xmlns:a16="http://schemas.microsoft.com/office/drawing/2014/main" xmlns="" id="{59F7F1CF-F52D-8848-A169-7DB8A0F995B2}"/>
              </a:ext>
            </a:extLst>
          </p:cNvPr>
          <p:cNvGrpSpPr/>
          <p:nvPr/>
        </p:nvGrpSpPr>
        <p:grpSpPr>
          <a:xfrm>
            <a:off x="687616" y="1303118"/>
            <a:ext cx="7395679" cy="437467"/>
            <a:chOff x="748576" y="1425038"/>
            <a:chExt cx="7395679" cy="437467"/>
          </a:xfrm>
        </p:grpSpPr>
        <p:sp>
          <p:nvSpPr>
            <p:cNvPr id="22" name="TextBox 21">
              <a:extLst>
                <a:ext uri="{FF2B5EF4-FFF2-40B4-BE49-F238E27FC236}">
                  <a16:creationId xmlns:a16="http://schemas.microsoft.com/office/drawing/2014/main" xmlns="" id="{4F181207-F0C5-6846-B537-B8A21FCE39F9}"/>
                </a:ext>
              </a:extLst>
            </p:cNvPr>
            <p:cNvSpPr txBox="1"/>
            <p:nvPr/>
          </p:nvSpPr>
          <p:spPr>
            <a:xfrm>
              <a:off x="748576" y="1449422"/>
              <a:ext cx="7395679" cy="413083"/>
            </a:xfrm>
            <a:prstGeom prst="rect">
              <a:avLst/>
            </a:prstGeom>
            <a:noFill/>
          </p:spPr>
          <p:txBody>
            <a:bodyPr wrap="square" lIns="104287" tIns="52144" rIns="104287" bIns="52144" rtlCol="0">
              <a:spAutoFit/>
            </a:bodyPr>
            <a:lstStyle/>
            <a:p>
              <a:pPr fontAlgn="base"/>
              <a:r>
                <a:rPr lang="ko-KR" altLang="en-US" sz="2000" b="1" spc="-150" dirty="0" smtClean="0">
                  <a:solidFill>
                    <a:schemeClr val="accent6">
                      <a:lumMod val="75000"/>
                    </a:schemeClr>
                  </a:solidFill>
                  <a:latin typeface="+mj-ea"/>
                  <a:ea typeface="+mj-ea"/>
                </a:rPr>
                <a:t>적용범위와 시행시기는</a:t>
              </a:r>
              <a:r>
                <a:rPr lang="en-US" altLang="ko-KR" sz="2000" b="1" spc="-150" dirty="0" smtClean="0">
                  <a:solidFill>
                    <a:schemeClr val="accent6">
                      <a:lumMod val="75000"/>
                    </a:schemeClr>
                  </a:solidFill>
                  <a:latin typeface="+mj-ea"/>
                  <a:ea typeface="+mj-ea"/>
                </a:rPr>
                <a:t>? </a:t>
              </a:r>
              <a:r>
                <a:rPr lang="en-US" altLang="ko-KR" sz="1800" spc="-150" dirty="0" smtClean="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법 제</a:t>
              </a:r>
              <a:r>
                <a:rPr lang="en-US" altLang="ko-KR" sz="1800" spc="-150" dirty="0">
                  <a:solidFill>
                    <a:schemeClr val="accent6">
                      <a:lumMod val="75000"/>
                    </a:schemeClr>
                  </a:solidFill>
                  <a:latin typeface="+mj-ea"/>
                  <a:ea typeface="+mj-ea"/>
                </a:rPr>
                <a:t>3</a:t>
              </a:r>
              <a:r>
                <a:rPr lang="ko-KR" altLang="en-US" sz="1800" spc="-150" dirty="0">
                  <a:solidFill>
                    <a:schemeClr val="accent6">
                      <a:lumMod val="75000"/>
                    </a:schemeClr>
                  </a:solidFill>
                  <a:latin typeface="+mj-ea"/>
                  <a:ea typeface="+mj-ea"/>
                </a:rPr>
                <a:t>조</a:t>
              </a:r>
              <a:r>
                <a:rPr lang="en-US" altLang="ko-KR" sz="1800" spc="-150" dirty="0">
                  <a:solidFill>
                    <a:schemeClr val="accent6">
                      <a:lumMod val="75000"/>
                    </a:schemeClr>
                  </a:solidFill>
                  <a:latin typeface="+mj-ea"/>
                  <a:ea typeface="+mj-ea"/>
                </a:rPr>
                <a:t>(</a:t>
              </a:r>
              <a:r>
                <a:rPr lang="ko-KR" altLang="en-US" sz="1800" spc="-150" dirty="0">
                  <a:solidFill>
                    <a:schemeClr val="accent6">
                      <a:lumMod val="75000"/>
                    </a:schemeClr>
                  </a:solidFill>
                  <a:latin typeface="+mj-ea"/>
                  <a:ea typeface="+mj-ea"/>
                </a:rPr>
                <a:t>적용범위</a:t>
              </a:r>
              <a:r>
                <a:rPr lang="en-US" altLang="ko-KR" sz="1800" spc="-150" dirty="0" smtClean="0">
                  <a:solidFill>
                    <a:schemeClr val="accent6">
                      <a:lumMod val="75000"/>
                    </a:schemeClr>
                  </a:solidFill>
                  <a:latin typeface="+mj-ea"/>
                  <a:ea typeface="+mj-ea"/>
                </a:rPr>
                <a:t>), </a:t>
              </a:r>
              <a:r>
                <a:rPr lang="ko-KR" altLang="en-US" sz="1800" spc="-150" dirty="0" smtClean="0">
                  <a:solidFill>
                    <a:schemeClr val="accent6">
                      <a:lumMod val="75000"/>
                    </a:schemeClr>
                  </a:solidFill>
                  <a:latin typeface="+mj-ea"/>
                  <a:ea typeface="+mj-ea"/>
                </a:rPr>
                <a:t>부칙 제</a:t>
              </a:r>
              <a:r>
                <a:rPr lang="en-US" altLang="ko-KR" sz="1800" spc="-150" dirty="0">
                  <a:solidFill>
                    <a:schemeClr val="accent6">
                      <a:lumMod val="75000"/>
                    </a:schemeClr>
                  </a:solidFill>
                  <a:latin typeface="+mj-ea"/>
                  <a:ea typeface="+mj-ea"/>
                </a:rPr>
                <a:t>1</a:t>
              </a:r>
              <a:r>
                <a:rPr lang="ko-KR" altLang="en-US" sz="1800" spc="-150" dirty="0">
                  <a:solidFill>
                    <a:schemeClr val="accent6">
                      <a:lumMod val="75000"/>
                    </a:schemeClr>
                  </a:solidFill>
                  <a:latin typeface="+mj-ea"/>
                  <a:ea typeface="+mj-ea"/>
                </a:rPr>
                <a:t>조</a:t>
              </a:r>
              <a:r>
                <a:rPr lang="en-US" altLang="ko-KR" sz="1800" spc="-150" dirty="0">
                  <a:solidFill>
                    <a:schemeClr val="accent6">
                      <a:lumMod val="75000"/>
                    </a:schemeClr>
                  </a:solidFill>
                  <a:latin typeface="+mj-ea"/>
                  <a:ea typeface="+mj-ea"/>
                </a:rPr>
                <a:t>(</a:t>
              </a:r>
              <a:r>
                <a:rPr lang="ko-KR" altLang="en-US" sz="1800" spc="-150" dirty="0">
                  <a:solidFill>
                    <a:schemeClr val="accent6">
                      <a:lumMod val="75000"/>
                    </a:schemeClr>
                  </a:solidFill>
                  <a:latin typeface="+mj-ea"/>
                  <a:ea typeface="+mj-ea"/>
                </a:rPr>
                <a:t>시행일</a:t>
              </a:r>
              <a:r>
                <a:rPr lang="en-US" altLang="ko-KR" sz="1800" spc="-150" dirty="0" smtClean="0">
                  <a:solidFill>
                    <a:schemeClr val="accent6">
                      <a:lumMod val="75000"/>
                    </a:schemeClr>
                  </a:solidFill>
                  <a:latin typeface="+mj-ea"/>
                  <a:ea typeface="+mj-ea"/>
                </a:rPr>
                <a:t>), </a:t>
              </a:r>
              <a:r>
                <a:rPr lang="ko-KR" altLang="en-US" sz="1800" spc="-150" dirty="0" smtClean="0">
                  <a:solidFill>
                    <a:schemeClr val="accent6">
                      <a:lumMod val="75000"/>
                    </a:schemeClr>
                  </a:solidFill>
                  <a:latin typeface="+mj-ea"/>
                  <a:ea typeface="+mj-ea"/>
                </a:rPr>
                <a:t>해설서</a:t>
              </a:r>
              <a:r>
                <a:rPr lang="en-US" altLang="ko-KR" sz="1800" spc="-150" dirty="0" smtClean="0">
                  <a:solidFill>
                    <a:schemeClr val="accent6">
                      <a:lumMod val="75000"/>
                    </a:schemeClr>
                  </a:solidFill>
                  <a:latin typeface="+mj-ea"/>
                  <a:ea typeface="+mj-ea"/>
                </a:rPr>
                <a:t>]</a:t>
              </a:r>
              <a:endParaRPr lang="ko-KR" altLang="en-US" sz="1800" spc="-150" dirty="0">
                <a:solidFill>
                  <a:schemeClr val="accent6">
                    <a:lumMod val="75000"/>
                  </a:schemeClr>
                </a:solidFill>
                <a:latin typeface="+mj-ea"/>
                <a:ea typeface="+mj-ea"/>
              </a:endParaRPr>
            </a:p>
          </p:txBody>
        </p:sp>
        <p:cxnSp>
          <p:nvCxnSpPr>
            <p:cNvPr id="23" name="직선 연결선[R] 22">
              <a:extLst>
                <a:ext uri="{FF2B5EF4-FFF2-40B4-BE49-F238E27FC236}">
                  <a16:creationId xmlns:a16="http://schemas.microsoft.com/office/drawing/2014/main" xmlns="" id="{2E1DCBF7-0D32-404D-9254-51EE576F8704}"/>
                </a:ext>
              </a:extLst>
            </p:cNvPr>
            <p:cNvCxnSpPr>
              <a:cxnSpLocks/>
            </p:cNvCxnSpPr>
            <p:nvPr/>
          </p:nvCxnSpPr>
          <p:spPr>
            <a:xfrm>
              <a:off x="824401" y="1425038"/>
              <a:ext cx="7104209"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32" name="Picture 2" descr="D:\맥 공유\21-2-15\처벌법16.png">
            <a:extLst>
              <a:ext uri="{FF2B5EF4-FFF2-40B4-BE49-F238E27FC236}">
                <a16:creationId xmlns:a16="http://schemas.microsoft.com/office/drawing/2014/main" xmlns="" id="{6E0540CA-4EEF-A44D-9F46-ED8E66A76792}"/>
              </a:ext>
            </a:extLst>
          </p:cNvPr>
          <p:cNvPicPr>
            <a:picLocks noChangeAspect="1" noChangeArrowheads="1"/>
          </p:cNvPicPr>
          <p:nvPr/>
        </p:nvPicPr>
        <p:blipFill>
          <a:blip r:embed="rId2"/>
          <a:srcRect/>
          <a:stretch>
            <a:fillRect/>
          </a:stretch>
        </p:blipFill>
        <p:spPr bwMode="auto">
          <a:xfrm>
            <a:off x="853902" y="2803669"/>
            <a:ext cx="1007999" cy="822094"/>
          </a:xfrm>
          <a:prstGeom prst="rect">
            <a:avLst/>
          </a:prstGeom>
          <a:noFill/>
        </p:spPr>
      </p:pic>
      <p:grpSp>
        <p:nvGrpSpPr>
          <p:cNvPr id="19" name="그룹 18">
            <a:extLst>
              <a:ext uri="{FF2B5EF4-FFF2-40B4-BE49-F238E27FC236}">
                <a16:creationId xmlns:a16="http://schemas.microsoft.com/office/drawing/2014/main" xmlns="" id="{EAFC466F-6A4C-AC43-BEA1-0A0042BB810E}"/>
              </a:ext>
            </a:extLst>
          </p:cNvPr>
          <p:cNvGrpSpPr/>
          <p:nvPr/>
        </p:nvGrpSpPr>
        <p:grpSpPr>
          <a:xfrm>
            <a:off x="359874" y="352440"/>
            <a:ext cx="388703" cy="477054"/>
            <a:chOff x="359874" y="352440"/>
            <a:chExt cx="388703" cy="477054"/>
          </a:xfrm>
        </p:grpSpPr>
        <p:sp>
          <p:nvSpPr>
            <p:cNvPr id="25" name="직사각형 24">
              <a:extLst>
                <a:ext uri="{FF2B5EF4-FFF2-40B4-BE49-F238E27FC236}">
                  <a16:creationId xmlns:a16="http://schemas.microsoft.com/office/drawing/2014/main" xmlns="" id="{9EB739A2-DA33-FF4B-9583-F0C9B2E2D1CB}"/>
                </a:ext>
              </a:extLst>
            </p:cNvPr>
            <p:cNvSpPr/>
            <p:nvPr/>
          </p:nvSpPr>
          <p:spPr>
            <a:xfrm>
              <a:off x="359874" y="352440"/>
              <a:ext cx="370614" cy="477054"/>
            </a:xfrm>
            <a:prstGeom prst="rect">
              <a:avLst/>
            </a:prstGeom>
          </p:spPr>
          <p:txBody>
            <a:bodyPr wrap="none">
              <a:spAutoFit/>
            </a:bodyPr>
            <a:lstStyle/>
            <a:p>
              <a:pPr algn="ctr"/>
              <a:r>
                <a:rPr lang="en-US" altLang="ko-KR" sz="2500" b="1" dirty="0">
                  <a:solidFill>
                    <a:schemeClr val="bg1"/>
                  </a:solidFill>
                  <a:ea typeface="맑은 고딕"/>
                </a:rPr>
                <a:t>1</a:t>
              </a:r>
              <a:endParaRPr lang="en-US" altLang="ko-KR" sz="2500" b="1" dirty="0">
                <a:solidFill>
                  <a:schemeClr val="bg1"/>
                </a:solidFill>
              </a:endParaRPr>
            </a:p>
          </p:txBody>
        </p:sp>
        <p:cxnSp>
          <p:nvCxnSpPr>
            <p:cNvPr id="31" name="직선 연결선[R] 30">
              <a:extLst>
                <a:ext uri="{FF2B5EF4-FFF2-40B4-BE49-F238E27FC236}">
                  <a16:creationId xmlns:a16="http://schemas.microsoft.com/office/drawing/2014/main" xmlns="" id="{F32FA43D-F20E-ED4D-AEC5-E4A1422BD971}"/>
                </a:ext>
              </a:extLst>
            </p:cNvPr>
            <p:cNvCxnSpPr/>
            <p:nvPr/>
          </p:nvCxnSpPr>
          <p:spPr>
            <a:xfrm>
              <a:off x="748577"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8" name="직사각형 47">
            <a:extLst>
              <a:ext uri="{FF2B5EF4-FFF2-40B4-BE49-F238E27FC236}">
                <a16:creationId xmlns:a16="http://schemas.microsoft.com/office/drawing/2014/main" xmlns="" id="{A1F49D68-6074-584B-B9B4-17B7104EC365}"/>
              </a:ext>
            </a:extLst>
          </p:cNvPr>
          <p:cNvSpPr/>
          <p:nvPr/>
        </p:nvSpPr>
        <p:spPr>
          <a:xfrm>
            <a:off x="1861901" y="5197982"/>
            <a:ext cx="9096375" cy="415498"/>
          </a:xfrm>
          <a:prstGeom prst="rect">
            <a:avLst/>
          </a:prstGeom>
        </p:spPr>
        <p:txBody>
          <a:bodyPr wrap="square">
            <a:spAutoFit/>
          </a:bodyPr>
          <a:lstStyle/>
          <a:p>
            <a:pPr algn="just">
              <a:lnSpc>
                <a:spcPct val="150000"/>
              </a:lnSpc>
            </a:pPr>
            <a:r>
              <a:rPr lang="en-US" altLang="ko-KR" sz="1400" spc="-90" dirty="0" smtClean="0"/>
              <a:t>※ </a:t>
            </a:r>
            <a:r>
              <a:rPr lang="ko-KR" altLang="en-US" sz="1400" spc="-90" dirty="0" smtClean="0"/>
              <a:t>적용 제외 </a:t>
            </a:r>
            <a:r>
              <a:rPr lang="en-US" altLang="ko-KR" sz="1400" spc="-90" dirty="0" smtClean="0"/>
              <a:t>: </a:t>
            </a:r>
            <a:r>
              <a:rPr lang="ko-KR" altLang="en-US" sz="1400" spc="-90" dirty="0" smtClean="0">
                <a:latin typeface="+mn-ea"/>
              </a:rPr>
              <a:t>상시 근로자가 </a:t>
            </a:r>
            <a:r>
              <a:rPr lang="en-US" altLang="ko-KR" sz="1400" spc="-90" dirty="0" smtClean="0">
                <a:latin typeface="+mn-ea"/>
              </a:rPr>
              <a:t>5</a:t>
            </a:r>
            <a:r>
              <a:rPr lang="ko-KR" altLang="en-US" sz="1400" spc="-90" dirty="0" smtClean="0">
                <a:latin typeface="+mn-ea"/>
              </a:rPr>
              <a:t>명 미만인 사업 또는 사업장의 사업주</a:t>
            </a:r>
            <a:r>
              <a:rPr lang="en-US" altLang="ko-KR" sz="1400" spc="-90" dirty="0">
                <a:latin typeface="+mn-ea"/>
              </a:rPr>
              <a:t>(</a:t>
            </a:r>
            <a:r>
              <a:rPr lang="ko-KR" altLang="en-US" sz="1400" spc="-90" dirty="0" smtClean="0">
                <a:latin typeface="+mn-ea"/>
              </a:rPr>
              <a:t>개인사업주에 한정</a:t>
            </a:r>
            <a:r>
              <a:rPr lang="en-US" altLang="ko-KR" sz="1400" spc="-90" dirty="0" smtClean="0">
                <a:latin typeface="+mn-ea"/>
              </a:rPr>
              <a:t>) </a:t>
            </a:r>
            <a:r>
              <a:rPr lang="ko-KR" altLang="en-US" sz="1400" spc="-90" dirty="0" smtClean="0">
                <a:latin typeface="+mn-ea"/>
              </a:rPr>
              <a:t>또는 경영책임자 </a:t>
            </a:r>
            <a:endParaRPr lang="ko-KR" altLang="en-US" sz="1400" spc="-90" dirty="0">
              <a:latin typeface="+mn-ea"/>
            </a:endParaRPr>
          </a:p>
        </p:txBody>
      </p:sp>
      <p:grpSp>
        <p:nvGrpSpPr>
          <p:cNvPr id="49" name="그룹 48">
            <a:extLst>
              <a:ext uri="{FF2B5EF4-FFF2-40B4-BE49-F238E27FC236}">
                <a16:creationId xmlns:a16="http://schemas.microsoft.com/office/drawing/2014/main" xmlns="" id="{CB3A640B-9636-8548-8FBF-F2B3BDC48EF5}"/>
              </a:ext>
            </a:extLst>
          </p:cNvPr>
          <p:cNvGrpSpPr/>
          <p:nvPr/>
        </p:nvGrpSpPr>
        <p:grpSpPr>
          <a:xfrm>
            <a:off x="2050673" y="2803666"/>
            <a:ext cx="7560000" cy="2347686"/>
            <a:chOff x="1960212" y="3855862"/>
            <a:chExt cx="7560000" cy="2347686"/>
          </a:xfrm>
        </p:grpSpPr>
        <p:sp>
          <p:nvSpPr>
            <p:cNvPr id="50" name="모서리가 둥근 직사각형 49">
              <a:extLst>
                <a:ext uri="{FF2B5EF4-FFF2-40B4-BE49-F238E27FC236}">
                  <a16:creationId xmlns:a16="http://schemas.microsoft.com/office/drawing/2014/main" xmlns="" id="{691BCF7E-C6B5-F346-9D73-98F0E8B592EE}"/>
                </a:ext>
              </a:extLst>
            </p:cNvPr>
            <p:cNvSpPr/>
            <p:nvPr/>
          </p:nvSpPr>
          <p:spPr>
            <a:xfrm>
              <a:off x="1960212" y="3855862"/>
              <a:ext cx="7560000" cy="2347686"/>
            </a:xfrm>
            <a:prstGeom prst="roundRect">
              <a:avLst>
                <a:gd name="adj" fmla="val 8021"/>
              </a:avLst>
            </a:prstGeom>
            <a:solidFill>
              <a:srgbClr val="FEECC5"/>
            </a:solidFill>
            <a:ln w="1905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51" name="TextBox 50">
              <a:extLst>
                <a:ext uri="{FF2B5EF4-FFF2-40B4-BE49-F238E27FC236}">
                  <a16:creationId xmlns:a16="http://schemas.microsoft.com/office/drawing/2014/main" xmlns="" id="{D29B831D-7D03-5D43-A40C-8D0BFFA4F583}"/>
                </a:ext>
              </a:extLst>
            </p:cNvPr>
            <p:cNvSpPr txBox="1"/>
            <p:nvPr/>
          </p:nvSpPr>
          <p:spPr>
            <a:xfrm>
              <a:off x="2090230" y="3927830"/>
              <a:ext cx="7301420" cy="1858094"/>
            </a:xfrm>
            <a:prstGeom prst="rect">
              <a:avLst/>
            </a:prstGeom>
            <a:noFill/>
          </p:spPr>
          <p:txBody>
            <a:bodyPr wrap="square" lIns="104287" tIns="52144" rIns="104287" bIns="52144" rtlCol="0">
              <a:spAutoFit/>
            </a:bodyPr>
            <a:lstStyle/>
            <a:p>
              <a:pPr algn="just">
                <a:lnSpc>
                  <a:spcPct val="150000"/>
                </a:lnSpc>
              </a:pPr>
              <a:r>
                <a:rPr lang="ko-KR" altLang="en-US" sz="1600" b="1" spc="-90" dirty="0">
                  <a:solidFill>
                    <a:srgbClr val="E46C0A"/>
                  </a:solidFill>
                </a:rPr>
                <a:t>▶ </a:t>
              </a:r>
              <a:r>
                <a:rPr lang="en-US" altLang="ko-KR" sz="1700" b="1" spc="-90" dirty="0" smtClean="0">
                  <a:latin typeface="+mj-ea"/>
                </a:rPr>
                <a:t>50</a:t>
              </a:r>
              <a:r>
                <a:rPr lang="ko-KR" altLang="en-US" sz="1700" b="1" spc="-90" dirty="0" smtClean="0">
                  <a:latin typeface="+mj-ea"/>
                </a:rPr>
                <a:t>명 이상인 사업 또는 사업장</a:t>
              </a:r>
              <a:r>
                <a:rPr lang="en-US" altLang="ko-KR" sz="1700" spc="-90" dirty="0">
                  <a:latin typeface="+mj-ea"/>
                </a:rPr>
                <a:t>(</a:t>
              </a:r>
              <a:r>
                <a:rPr lang="ko-KR" altLang="en-US" sz="1700" spc="-90" dirty="0" smtClean="0">
                  <a:latin typeface="+mj-ea"/>
                </a:rPr>
                <a:t>건설업의 경우 공사금액 </a:t>
              </a:r>
              <a:r>
                <a:rPr lang="en-US" altLang="ko-KR" sz="1700" spc="-90" dirty="0" smtClean="0">
                  <a:latin typeface="+mj-ea"/>
                </a:rPr>
                <a:t>50</a:t>
              </a:r>
              <a:r>
                <a:rPr lang="ko-KR" altLang="en-US" sz="1700" spc="-90" dirty="0" err="1" smtClean="0">
                  <a:latin typeface="+mj-ea"/>
                </a:rPr>
                <a:t>억원</a:t>
              </a:r>
              <a:r>
                <a:rPr lang="ko-KR" altLang="en-US" sz="1700" spc="-90" dirty="0" smtClean="0">
                  <a:latin typeface="+mj-ea"/>
                </a:rPr>
                <a:t> 이상의 공사</a:t>
              </a:r>
              <a:r>
                <a:rPr lang="en-US" altLang="ko-KR" sz="1700" spc="-90" dirty="0" smtClean="0">
                  <a:latin typeface="+mj-ea"/>
                </a:rPr>
                <a:t>)</a:t>
              </a:r>
              <a:endParaRPr lang="en-US" altLang="ko-KR" sz="1700" spc="-90" dirty="0">
                <a:latin typeface="+mj-ea"/>
              </a:endParaRPr>
            </a:p>
            <a:p>
              <a:pPr algn="just">
                <a:lnSpc>
                  <a:spcPct val="150000"/>
                </a:lnSpc>
              </a:pPr>
              <a:r>
                <a:rPr lang="ko-KR" altLang="en-US" sz="1700" spc="-90" dirty="0" smtClean="0">
                  <a:latin typeface="+mj-ea"/>
                </a:rPr>
                <a:t>    </a:t>
              </a:r>
              <a:r>
                <a:rPr lang="en-US" altLang="ko-KR" sz="1700" spc="-90" dirty="0" smtClean="0">
                  <a:latin typeface="+mj-ea"/>
                </a:rPr>
                <a:t>:</a:t>
              </a:r>
              <a:r>
                <a:rPr lang="ko-KR" altLang="en-US" sz="1700" spc="-90" dirty="0" smtClean="0">
                  <a:latin typeface="+mj-ea"/>
                </a:rPr>
                <a:t> </a:t>
              </a:r>
              <a:r>
                <a:rPr lang="en-US" altLang="ko-KR" sz="1700" spc="-90" dirty="0" smtClean="0">
                  <a:latin typeface="+mj-ea"/>
                </a:rPr>
                <a:t>2022. 1. 27 </a:t>
              </a:r>
              <a:r>
                <a:rPr lang="ko-KR" altLang="en-US" sz="1700" spc="-90" dirty="0" smtClean="0">
                  <a:latin typeface="+mj-ea"/>
                </a:rPr>
                <a:t>시행</a:t>
              </a:r>
              <a:endParaRPr lang="en-US" altLang="ko-KR" sz="1700" spc="-90" dirty="0">
                <a:latin typeface="+mj-ea"/>
              </a:endParaRPr>
            </a:p>
            <a:p>
              <a:pPr algn="just">
                <a:lnSpc>
                  <a:spcPct val="220000"/>
                </a:lnSpc>
              </a:pPr>
              <a:r>
                <a:rPr lang="ko-KR" altLang="en-US" sz="1600" b="1" spc="-90" dirty="0">
                  <a:solidFill>
                    <a:srgbClr val="E46C0A"/>
                  </a:solidFill>
                </a:rPr>
                <a:t>▶ </a:t>
              </a:r>
              <a:r>
                <a:rPr lang="ko-KR" altLang="en-US" sz="1700" b="1" spc="-90" dirty="0" err="1" smtClean="0">
                  <a:latin typeface="+mj-ea"/>
                </a:rPr>
                <a:t>개인사업주</a:t>
              </a:r>
              <a:r>
                <a:rPr lang="ko-KR" altLang="en-US" sz="1700" b="1" spc="-90" dirty="0" smtClean="0">
                  <a:latin typeface="+mj-ea"/>
                </a:rPr>
                <a:t> 또는 상시 근로자가 </a:t>
              </a:r>
              <a:r>
                <a:rPr lang="en-US" altLang="ko-KR" sz="1700" b="1" spc="-90" dirty="0" smtClean="0">
                  <a:latin typeface="+mj-ea"/>
                </a:rPr>
                <a:t>50</a:t>
              </a:r>
              <a:r>
                <a:rPr lang="ko-KR" altLang="en-US" sz="1700" b="1" spc="-90" dirty="0" smtClean="0">
                  <a:latin typeface="+mj-ea"/>
                </a:rPr>
                <a:t>명 미만인 사업 또는 사업장</a:t>
              </a:r>
              <a:endParaRPr lang="en-US" altLang="ko-KR" sz="1700" b="1" spc="-90" dirty="0">
                <a:latin typeface="+mj-ea"/>
              </a:endParaRPr>
            </a:p>
            <a:p>
              <a:pPr algn="just">
                <a:lnSpc>
                  <a:spcPct val="150000"/>
                </a:lnSpc>
              </a:pPr>
              <a:r>
                <a:rPr lang="ko-KR" altLang="en-US" sz="1700" spc="-90" dirty="0" smtClean="0">
                  <a:latin typeface="+mj-ea"/>
                </a:rPr>
                <a:t>    </a:t>
              </a:r>
              <a:r>
                <a:rPr lang="en-US" altLang="ko-KR" sz="1700" spc="-90" dirty="0" smtClean="0">
                  <a:latin typeface="+mj-ea"/>
                </a:rPr>
                <a:t>(</a:t>
              </a:r>
              <a:r>
                <a:rPr lang="ko-KR" altLang="en-US" sz="1700" spc="-90" dirty="0" smtClean="0">
                  <a:latin typeface="+mj-ea"/>
                </a:rPr>
                <a:t>건설업의 경우 공사금액 </a:t>
              </a:r>
              <a:r>
                <a:rPr lang="en-US" altLang="ko-KR" sz="1700" spc="-90" dirty="0" smtClean="0">
                  <a:latin typeface="+mj-ea"/>
                </a:rPr>
                <a:t>50</a:t>
              </a:r>
              <a:r>
                <a:rPr lang="ko-KR" altLang="en-US" sz="1700" spc="-90" dirty="0" err="1" smtClean="0">
                  <a:latin typeface="+mj-ea"/>
                </a:rPr>
                <a:t>억원</a:t>
              </a:r>
              <a:r>
                <a:rPr lang="ko-KR" altLang="en-US" sz="1700" spc="-90" dirty="0" smtClean="0">
                  <a:latin typeface="+mj-ea"/>
                </a:rPr>
                <a:t> 미만의 공사</a:t>
              </a:r>
              <a:r>
                <a:rPr lang="en-US" altLang="ko-KR" sz="1700" spc="-90" dirty="0" smtClean="0">
                  <a:latin typeface="+mj-ea"/>
                </a:rPr>
                <a:t>)</a:t>
              </a:r>
              <a:r>
                <a:rPr lang="ko-KR" altLang="en-US" sz="1700" spc="-90" dirty="0" smtClean="0">
                  <a:latin typeface="+mj-ea"/>
                </a:rPr>
                <a:t> </a:t>
              </a:r>
              <a:r>
                <a:rPr lang="en-US" altLang="ko-KR" sz="1700" spc="-90" dirty="0" smtClean="0">
                  <a:latin typeface="+mj-ea"/>
                </a:rPr>
                <a:t>:</a:t>
              </a:r>
              <a:r>
                <a:rPr lang="ko-KR" altLang="en-US" sz="1700" spc="-90" dirty="0" smtClean="0">
                  <a:latin typeface="+mj-ea"/>
                </a:rPr>
                <a:t> </a:t>
              </a:r>
              <a:r>
                <a:rPr lang="en-US" altLang="ko-KR" sz="1700" spc="-90" dirty="0" smtClean="0">
                  <a:latin typeface="+mj-ea"/>
                </a:rPr>
                <a:t>2024. 1. 27 </a:t>
              </a:r>
              <a:r>
                <a:rPr lang="ko-KR" altLang="en-US" sz="1700" spc="-90" dirty="0" smtClean="0">
                  <a:latin typeface="+mj-ea"/>
                </a:rPr>
                <a:t>시행</a:t>
              </a:r>
              <a:endParaRPr lang="en-US" altLang="ko-KR" sz="1400" spc="-90" dirty="0">
                <a:latin typeface="+mj-ea"/>
              </a:endParaRPr>
            </a:p>
          </p:txBody>
        </p:sp>
      </p:grpSp>
      <p:graphicFrame>
        <p:nvGraphicFramePr>
          <p:cNvPr id="15" name="표 14"/>
          <p:cNvGraphicFramePr>
            <a:graphicFrameLocks noGrp="1"/>
          </p:cNvGraphicFramePr>
          <p:nvPr>
            <p:extLst>
              <p:ext uri="{D42A27DB-BD31-4B8C-83A1-F6EECF244321}">
                <p14:modId xmlns:p14="http://schemas.microsoft.com/office/powerpoint/2010/main" val="3990818335"/>
              </p:ext>
            </p:extLst>
          </p:nvPr>
        </p:nvGraphicFramePr>
        <p:xfrm>
          <a:off x="860977" y="5586849"/>
          <a:ext cx="8810628" cy="1295597"/>
        </p:xfrm>
        <a:graphic>
          <a:graphicData uri="http://schemas.openxmlformats.org/drawingml/2006/table">
            <a:tbl>
              <a:tblPr firstRow="1" bandRow="1">
                <a:tableStyleId>{5C22544A-7EE6-4342-B048-85BDC9FD1C3A}</a:tableStyleId>
              </a:tblPr>
              <a:tblGrid>
                <a:gridCol w="1619254">
                  <a:extLst>
                    <a:ext uri="{9D8B030D-6E8A-4147-A177-3AD203B41FA5}">
                      <a16:colId xmlns:a16="http://schemas.microsoft.com/office/drawing/2014/main" xmlns="" val="20000"/>
                    </a:ext>
                  </a:extLst>
                </a:gridCol>
                <a:gridCol w="1171575">
                  <a:extLst>
                    <a:ext uri="{9D8B030D-6E8A-4147-A177-3AD203B41FA5}">
                      <a16:colId xmlns:a16="http://schemas.microsoft.com/office/drawing/2014/main" xmlns="" val="20001"/>
                    </a:ext>
                  </a:extLst>
                </a:gridCol>
                <a:gridCol w="2971800">
                  <a:extLst>
                    <a:ext uri="{9D8B030D-6E8A-4147-A177-3AD203B41FA5}">
                      <a16:colId xmlns:a16="http://schemas.microsoft.com/office/drawing/2014/main" xmlns="" val="20002"/>
                    </a:ext>
                  </a:extLst>
                </a:gridCol>
                <a:gridCol w="3047999">
                  <a:extLst>
                    <a:ext uri="{9D8B030D-6E8A-4147-A177-3AD203B41FA5}">
                      <a16:colId xmlns:a16="http://schemas.microsoft.com/office/drawing/2014/main" xmlns="" val="20003"/>
                    </a:ext>
                  </a:extLst>
                </a:gridCol>
              </a:tblGrid>
              <a:tr h="625037">
                <a:tc>
                  <a:txBody>
                    <a:bodyPr/>
                    <a:lstStyle/>
                    <a:p>
                      <a:pPr algn="ctr" latinLnBrk="1"/>
                      <a:r>
                        <a:rPr lang="ko-KR" altLang="en-US" dirty="0" smtClean="0"/>
                        <a:t>구 분</a:t>
                      </a:r>
                      <a:endParaRPr lang="ko-KR" altLang="en-US" dirty="0"/>
                    </a:p>
                  </a:txBody>
                  <a:tcPr anchor="ctr"/>
                </a:tc>
                <a:tc>
                  <a:txBody>
                    <a:bodyPr/>
                    <a:lstStyle/>
                    <a:p>
                      <a:pPr algn="ctr" latinLnBrk="1"/>
                      <a:r>
                        <a:rPr lang="en-US" altLang="ko-KR" dirty="0" smtClean="0"/>
                        <a:t>5</a:t>
                      </a:r>
                      <a:r>
                        <a:rPr lang="ko-KR" altLang="en-US" dirty="0" smtClean="0"/>
                        <a:t>명 미만</a:t>
                      </a:r>
                      <a:endParaRPr lang="ko-KR" altLang="en-US" dirty="0"/>
                    </a:p>
                  </a:txBody>
                  <a:tcPr anchor="ctr"/>
                </a:tc>
                <a:tc>
                  <a:txBody>
                    <a:bodyPr/>
                    <a:lstStyle/>
                    <a:p>
                      <a:pPr algn="ctr" latinLnBrk="1"/>
                      <a:r>
                        <a:rPr lang="en-US" altLang="ko-KR" dirty="0" smtClean="0"/>
                        <a:t>5</a:t>
                      </a:r>
                      <a:r>
                        <a:rPr lang="ko-KR" altLang="en-US" dirty="0" smtClean="0"/>
                        <a:t>명 이상</a:t>
                      </a:r>
                      <a:r>
                        <a:rPr lang="en-US" altLang="ko-KR" baseline="0" dirty="0" smtClean="0"/>
                        <a:t> </a:t>
                      </a:r>
                      <a:r>
                        <a:rPr lang="en-US" altLang="ko-KR" dirty="0" smtClean="0"/>
                        <a:t>50</a:t>
                      </a:r>
                      <a:r>
                        <a:rPr lang="ko-KR" altLang="en-US" dirty="0" smtClean="0"/>
                        <a:t>명 미만</a:t>
                      </a:r>
                      <a:endParaRPr lang="en-US" altLang="ko-KR" dirty="0" smtClean="0"/>
                    </a:p>
                    <a:p>
                      <a:pPr algn="ctr" latinLnBrk="1"/>
                      <a:r>
                        <a:rPr lang="en-US" altLang="ko-KR" sz="1200" dirty="0" smtClean="0"/>
                        <a:t>(</a:t>
                      </a:r>
                      <a:r>
                        <a:rPr lang="ko-KR" altLang="en-US" sz="1200" dirty="0" smtClean="0"/>
                        <a:t>건설공사 </a:t>
                      </a:r>
                      <a:r>
                        <a:rPr lang="en-US" altLang="ko-KR" sz="1200" dirty="0" smtClean="0"/>
                        <a:t>50</a:t>
                      </a:r>
                      <a:r>
                        <a:rPr lang="ko-KR" altLang="en-US" sz="1200" dirty="0" err="1" smtClean="0"/>
                        <a:t>억원</a:t>
                      </a:r>
                      <a:r>
                        <a:rPr lang="ko-KR" altLang="en-US" sz="1200" dirty="0" smtClean="0"/>
                        <a:t> 미만</a:t>
                      </a:r>
                      <a:r>
                        <a:rPr lang="en-US" altLang="ko-KR" sz="1200" dirty="0" smtClean="0"/>
                        <a:t>)</a:t>
                      </a:r>
                      <a:endParaRPr lang="ko-KR" altLang="en-US" sz="1200" dirty="0"/>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en-US" altLang="ko-KR" dirty="0" smtClean="0"/>
                        <a:t>50</a:t>
                      </a:r>
                      <a:r>
                        <a:rPr lang="ko-KR" altLang="en-US" dirty="0" smtClean="0"/>
                        <a:t>명 이상</a:t>
                      </a:r>
                      <a:endParaRPr lang="en-US" altLang="ko-KR" dirty="0" smtClean="0"/>
                    </a:p>
                    <a:p>
                      <a:pPr marL="0" marR="0" indent="0" algn="ctr" defTabSz="914400" rtl="0" eaLnBrk="1" fontAlgn="auto" latinLnBrk="1" hangingPunct="1">
                        <a:lnSpc>
                          <a:spcPct val="100000"/>
                        </a:lnSpc>
                        <a:spcBef>
                          <a:spcPts val="0"/>
                        </a:spcBef>
                        <a:spcAft>
                          <a:spcPts val="0"/>
                        </a:spcAft>
                        <a:buClrTx/>
                        <a:buSzTx/>
                        <a:buFontTx/>
                        <a:buNone/>
                        <a:tabLst/>
                        <a:defRPr/>
                      </a:pPr>
                      <a:r>
                        <a:rPr lang="en-US" altLang="ko-KR" sz="1200" dirty="0" smtClean="0"/>
                        <a:t>(</a:t>
                      </a:r>
                      <a:r>
                        <a:rPr lang="ko-KR" altLang="en-US" sz="1200" dirty="0" smtClean="0"/>
                        <a:t>건설공사 </a:t>
                      </a:r>
                      <a:r>
                        <a:rPr lang="en-US" altLang="ko-KR" sz="1200" dirty="0" smtClean="0"/>
                        <a:t>50</a:t>
                      </a:r>
                      <a:r>
                        <a:rPr lang="ko-KR" altLang="en-US" sz="1200" dirty="0" err="1" smtClean="0"/>
                        <a:t>억원</a:t>
                      </a:r>
                      <a:r>
                        <a:rPr lang="ko-KR" altLang="en-US" sz="1200" dirty="0" smtClean="0"/>
                        <a:t> 이상</a:t>
                      </a:r>
                      <a:r>
                        <a:rPr lang="en-US" altLang="ko-KR" sz="1200" dirty="0" smtClean="0"/>
                        <a:t>)</a:t>
                      </a:r>
                      <a:endParaRPr lang="ko-KR" altLang="en-US" sz="1200" dirty="0" smtClean="0"/>
                    </a:p>
                  </a:txBody>
                  <a:tcPr anchor="ctr"/>
                </a:tc>
                <a:extLst>
                  <a:ext uri="{0D108BD9-81ED-4DB2-BD59-A6C34878D82A}">
                    <a16:rowId xmlns:a16="http://schemas.microsoft.com/office/drawing/2014/main" xmlns="" val="10000"/>
                  </a:ext>
                </a:extLst>
              </a:tr>
              <a:tr h="264439">
                <a:tc>
                  <a:txBody>
                    <a:bodyPr/>
                    <a:lstStyle/>
                    <a:p>
                      <a:pPr algn="ctr" latinLnBrk="1"/>
                      <a:r>
                        <a:rPr lang="ko-KR" altLang="en-US" sz="1600" b="1" dirty="0" smtClean="0"/>
                        <a:t>개인사업주</a:t>
                      </a:r>
                      <a:endParaRPr lang="ko-KR" altLang="en-US" sz="1600" b="1" dirty="0"/>
                    </a:p>
                  </a:txBody>
                  <a:tcPr anchor="ctr"/>
                </a:tc>
                <a:tc rowSpan="2">
                  <a:txBody>
                    <a:bodyPr/>
                    <a:lstStyle/>
                    <a:p>
                      <a:pPr algn="ctr" latinLnBrk="1"/>
                      <a:r>
                        <a:rPr lang="ko-KR" altLang="en-US" sz="1600" dirty="0" smtClean="0"/>
                        <a:t>법 적용</a:t>
                      </a:r>
                      <a:endParaRPr lang="en-US" altLang="ko-KR" sz="1600" dirty="0" smtClean="0"/>
                    </a:p>
                    <a:p>
                      <a:pPr algn="ctr" latinLnBrk="1"/>
                      <a:r>
                        <a:rPr lang="ko-KR" altLang="en-US" sz="1600" dirty="0" smtClean="0"/>
                        <a:t>제외</a:t>
                      </a:r>
                      <a:endParaRPr lang="ko-KR" altLang="en-US" sz="1600" dirty="0"/>
                    </a:p>
                  </a:txBody>
                  <a:tcPr anchor="ctr"/>
                </a:tc>
                <a:tc gridSpan="2">
                  <a:txBody>
                    <a:bodyPr/>
                    <a:lstStyle/>
                    <a:p>
                      <a:pPr algn="ctr" latinLnBrk="1"/>
                      <a:r>
                        <a:rPr lang="en-US" altLang="ko-KR" sz="1600" dirty="0" smtClean="0"/>
                        <a:t>2024.1.27.</a:t>
                      </a:r>
                      <a:r>
                        <a:rPr lang="ko-KR" altLang="en-US" sz="1600" baseline="0" dirty="0" smtClean="0"/>
                        <a:t>부터 적용</a:t>
                      </a:r>
                      <a:endParaRPr lang="ko-KR" altLang="en-US" sz="1600" dirty="0"/>
                    </a:p>
                  </a:txBody>
                  <a:tcPr anchor="ctr"/>
                </a:tc>
                <a:tc hMerge="1">
                  <a:txBody>
                    <a:bodyPr/>
                    <a:lstStyle/>
                    <a:p>
                      <a:pPr latinLnBrk="1"/>
                      <a:endParaRPr lang="ko-KR" altLang="en-US"/>
                    </a:p>
                  </a:txBody>
                  <a:tcPr/>
                </a:tc>
                <a:extLst>
                  <a:ext uri="{0D108BD9-81ED-4DB2-BD59-A6C34878D82A}">
                    <a16:rowId xmlns:a16="http://schemas.microsoft.com/office/drawing/2014/main" xmlns="" val="10001"/>
                  </a:ext>
                </a:extLst>
              </a:tr>
              <a:tr h="264439">
                <a:tc>
                  <a:txBody>
                    <a:bodyPr/>
                    <a:lstStyle/>
                    <a:p>
                      <a:pPr algn="ctr" latinLnBrk="1"/>
                      <a:r>
                        <a:rPr lang="ko-KR" altLang="en-US" sz="1600" b="1" dirty="0" smtClean="0"/>
                        <a:t>법인 또는 기관</a:t>
                      </a:r>
                      <a:endParaRPr lang="ko-KR" altLang="en-US" sz="1600" b="1" dirty="0"/>
                    </a:p>
                  </a:txBody>
                  <a:tcPr anchor="ctr"/>
                </a:tc>
                <a:tc vMerge="1">
                  <a:txBody>
                    <a:bodyPr/>
                    <a:lstStyle/>
                    <a:p>
                      <a:pPr algn="ctr" latinLnBrk="1"/>
                      <a:endParaRPr lang="ko-KR" altLang="en-US" dirty="0"/>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en-US" altLang="ko-KR" sz="1600" dirty="0" smtClean="0"/>
                        <a:t>2024.1.27.</a:t>
                      </a:r>
                      <a:r>
                        <a:rPr lang="en-US" altLang="ko-KR" sz="1600" baseline="0" dirty="0" smtClean="0"/>
                        <a:t> </a:t>
                      </a:r>
                      <a:r>
                        <a:rPr lang="ko-KR" altLang="en-US" sz="1600" baseline="0" dirty="0" smtClean="0"/>
                        <a:t>적용</a:t>
                      </a:r>
                      <a:endParaRPr lang="ko-KR" altLang="en-US" sz="1600" dirty="0" smtClean="0"/>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en-US" altLang="ko-KR" sz="1600" dirty="0" smtClean="0"/>
                        <a:t>2022.1.27.</a:t>
                      </a:r>
                      <a:r>
                        <a:rPr lang="en-US" altLang="ko-KR" sz="1600" baseline="0" dirty="0" smtClean="0"/>
                        <a:t> </a:t>
                      </a:r>
                      <a:r>
                        <a:rPr lang="ko-KR" altLang="en-US" sz="1600" baseline="0" dirty="0" smtClean="0"/>
                        <a:t>적용</a:t>
                      </a:r>
                      <a:endParaRPr lang="ko-KR" altLang="en-US" sz="1600" dirty="0" smtClean="0"/>
                    </a:p>
                  </a:txBody>
                  <a:tcPr anchor="ctr"/>
                </a:tc>
                <a:extLst>
                  <a:ext uri="{0D108BD9-81ED-4DB2-BD59-A6C34878D82A}">
                    <a16:rowId xmlns:a16="http://schemas.microsoft.com/office/drawing/2014/main" xmlns="" val="10002"/>
                  </a:ext>
                </a:extLst>
              </a:tr>
            </a:tbl>
          </a:graphicData>
        </a:graphic>
      </p:graphicFrame>
      <p:sp>
        <p:nvSpPr>
          <p:cNvPr id="2" name="TextBox 1"/>
          <p:cNvSpPr txBox="1"/>
          <p:nvPr/>
        </p:nvSpPr>
        <p:spPr>
          <a:xfrm>
            <a:off x="687616" y="1768750"/>
            <a:ext cx="6206186" cy="877163"/>
          </a:xfrm>
          <a:prstGeom prst="rect">
            <a:avLst/>
          </a:prstGeom>
          <a:noFill/>
        </p:spPr>
        <p:txBody>
          <a:bodyPr wrap="none" rtlCol="0">
            <a:spAutoFit/>
          </a:bodyPr>
          <a:lstStyle/>
          <a:p>
            <a:pPr>
              <a:lnSpc>
                <a:spcPct val="150000"/>
              </a:lnSpc>
            </a:pPr>
            <a:r>
              <a:rPr lang="ko-KR" altLang="en-US" sz="1700" b="1" spc="-90" dirty="0">
                <a:solidFill>
                  <a:srgbClr val="E46C0A"/>
                </a:solidFill>
              </a:rPr>
              <a:t>▶ </a:t>
            </a:r>
            <a:r>
              <a:rPr lang="ko-KR" altLang="en-US" sz="1700" b="1" dirty="0" smtClean="0"/>
              <a:t>사업의 종류</a:t>
            </a:r>
            <a:r>
              <a:rPr lang="en-US" altLang="ko-KR" sz="1700" b="1" dirty="0" smtClean="0"/>
              <a:t>, </a:t>
            </a:r>
            <a:r>
              <a:rPr lang="ko-KR" altLang="en-US" sz="1700" b="1" dirty="0" smtClean="0"/>
              <a:t>영리∙비영리 여부를 불문</a:t>
            </a:r>
            <a:r>
              <a:rPr lang="ko-KR" altLang="en-US" sz="1700" dirty="0" smtClean="0"/>
              <a:t>하고 적용</a:t>
            </a:r>
            <a:endParaRPr lang="en-US" altLang="ko-KR" sz="1700" dirty="0" smtClean="0"/>
          </a:p>
          <a:p>
            <a:pPr>
              <a:lnSpc>
                <a:spcPct val="150000"/>
              </a:lnSpc>
            </a:pPr>
            <a:r>
              <a:rPr lang="ko-KR" altLang="en-US" sz="1700" b="1" spc="-90" dirty="0">
                <a:solidFill>
                  <a:srgbClr val="E46C0A"/>
                </a:solidFill>
              </a:rPr>
              <a:t>▶ </a:t>
            </a:r>
            <a:r>
              <a:rPr lang="ko-KR" altLang="en-US" sz="1700" dirty="0" smtClean="0"/>
              <a:t>사업이 </a:t>
            </a:r>
            <a:r>
              <a:rPr lang="ko-KR" altLang="en-US" sz="1700" b="1" dirty="0" smtClean="0"/>
              <a:t>일회적이거나 사업기간이 일시적인 경우</a:t>
            </a:r>
            <a:r>
              <a:rPr lang="ko-KR" altLang="en-US" sz="1700" dirty="0" smtClean="0"/>
              <a:t>에도 적용</a:t>
            </a:r>
            <a:endParaRPr lang="ko-KR" altLang="en-US" sz="1700" dirty="0"/>
          </a:p>
        </p:txBody>
      </p:sp>
      <p:sp>
        <p:nvSpPr>
          <p:cNvPr id="16" name="TextBox 15"/>
          <p:cNvSpPr txBox="1"/>
          <p:nvPr/>
        </p:nvSpPr>
        <p:spPr>
          <a:xfrm>
            <a:off x="860977" y="415296"/>
            <a:ext cx="4680520" cy="400110"/>
          </a:xfrm>
          <a:prstGeom prst="rect">
            <a:avLst/>
          </a:prstGeom>
          <a:noFill/>
        </p:spPr>
        <p:txBody>
          <a:bodyPr wrap="square" rtlCol="0">
            <a:spAutoFit/>
          </a:bodyPr>
          <a:lstStyle/>
          <a:p>
            <a:r>
              <a:rPr lang="ko-KR" altLang="en-US" sz="2000" b="1" spc="-150" dirty="0" smtClean="0">
                <a:solidFill>
                  <a:srgbClr val="F79646"/>
                </a:solidFill>
              </a:rPr>
              <a:t>주요 정의 </a:t>
            </a:r>
            <a:r>
              <a:rPr lang="ko-KR" altLang="en-US" sz="2000" b="1" spc="-150" dirty="0" smtClean="0">
                <a:solidFill>
                  <a:schemeClr val="bg1"/>
                </a:solidFill>
              </a:rPr>
              <a:t>및 </a:t>
            </a:r>
            <a:r>
              <a:rPr lang="ko-KR" altLang="en-US" sz="2000" b="1" spc="-150" dirty="0" smtClean="0">
                <a:solidFill>
                  <a:srgbClr val="F79646"/>
                </a:solidFill>
              </a:rPr>
              <a:t>적용범위</a:t>
            </a:r>
            <a:endParaRPr lang="en-US" sz="2000" b="1" spc="-150" dirty="0">
              <a:solidFill>
                <a:srgbClr val="F79646"/>
              </a:solidFill>
            </a:endParaRPr>
          </a:p>
        </p:txBody>
      </p:sp>
    </p:spTree>
    <p:extLst>
      <p:ext uri="{BB962C8B-B14F-4D97-AF65-F5344CB8AC3E}">
        <p14:creationId xmlns:p14="http://schemas.microsoft.com/office/powerpoint/2010/main" val="26899150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그룹 20">
            <a:extLst>
              <a:ext uri="{FF2B5EF4-FFF2-40B4-BE49-F238E27FC236}">
                <a16:creationId xmlns:a16="http://schemas.microsoft.com/office/drawing/2014/main" xmlns="" id="{59F7F1CF-F52D-8848-A169-7DB8A0F995B2}"/>
              </a:ext>
            </a:extLst>
          </p:cNvPr>
          <p:cNvGrpSpPr/>
          <p:nvPr/>
        </p:nvGrpSpPr>
        <p:grpSpPr>
          <a:xfrm>
            <a:off x="687616" y="1150718"/>
            <a:ext cx="7395679" cy="437467"/>
            <a:chOff x="748576" y="1425038"/>
            <a:chExt cx="7395679" cy="437467"/>
          </a:xfrm>
        </p:grpSpPr>
        <p:sp>
          <p:nvSpPr>
            <p:cNvPr id="22" name="TextBox 21">
              <a:extLst>
                <a:ext uri="{FF2B5EF4-FFF2-40B4-BE49-F238E27FC236}">
                  <a16:creationId xmlns:a16="http://schemas.microsoft.com/office/drawing/2014/main" xmlns="" id="{4F181207-F0C5-6846-B537-B8A21FCE39F9}"/>
                </a:ext>
              </a:extLst>
            </p:cNvPr>
            <p:cNvSpPr txBox="1"/>
            <p:nvPr/>
          </p:nvSpPr>
          <p:spPr>
            <a:xfrm>
              <a:off x="748576" y="1449422"/>
              <a:ext cx="7395679" cy="413083"/>
            </a:xfrm>
            <a:prstGeom prst="rect">
              <a:avLst/>
            </a:prstGeom>
            <a:noFill/>
          </p:spPr>
          <p:txBody>
            <a:bodyPr wrap="square" lIns="104287" tIns="52144" rIns="104287" bIns="52144" rtlCol="0">
              <a:spAutoFit/>
            </a:bodyPr>
            <a:lstStyle/>
            <a:p>
              <a:pPr fontAlgn="base"/>
              <a:r>
                <a:rPr lang="ko-KR" altLang="en-US" sz="2000" b="1" spc="-150" dirty="0" smtClean="0">
                  <a:solidFill>
                    <a:schemeClr val="accent6">
                      <a:lumMod val="75000"/>
                    </a:schemeClr>
                  </a:solidFill>
                  <a:latin typeface="+mj-ea"/>
                  <a:ea typeface="+mj-ea"/>
                </a:rPr>
                <a:t>상시 근로자 산정 대상은</a:t>
              </a:r>
              <a:r>
                <a:rPr lang="en-US" altLang="ko-KR" sz="2000" b="1" spc="-150" dirty="0" smtClean="0">
                  <a:solidFill>
                    <a:schemeClr val="accent6">
                      <a:lumMod val="75000"/>
                    </a:schemeClr>
                  </a:solidFill>
                  <a:latin typeface="+mj-ea"/>
                  <a:ea typeface="+mj-ea"/>
                </a:rPr>
                <a:t>? </a:t>
              </a:r>
              <a:r>
                <a:rPr lang="en-US" altLang="ko-KR" sz="1800" spc="-150" dirty="0" smtClean="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해설서</a:t>
              </a:r>
              <a:r>
                <a:rPr lang="en-US" altLang="ko-KR" sz="1800" spc="-150" dirty="0" smtClean="0">
                  <a:solidFill>
                    <a:schemeClr val="accent6">
                      <a:lumMod val="75000"/>
                    </a:schemeClr>
                  </a:solidFill>
                  <a:latin typeface="+mj-ea"/>
                  <a:ea typeface="+mj-ea"/>
                </a:rPr>
                <a:t>]</a:t>
              </a:r>
              <a:endParaRPr lang="ko-KR" altLang="en-US" sz="1800" spc="-150" dirty="0">
                <a:solidFill>
                  <a:schemeClr val="accent6">
                    <a:lumMod val="75000"/>
                  </a:schemeClr>
                </a:solidFill>
                <a:latin typeface="+mj-ea"/>
                <a:ea typeface="+mj-ea"/>
              </a:endParaRPr>
            </a:p>
          </p:txBody>
        </p:sp>
        <p:cxnSp>
          <p:nvCxnSpPr>
            <p:cNvPr id="23" name="직선 연결선[R] 22">
              <a:extLst>
                <a:ext uri="{FF2B5EF4-FFF2-40B4-BE49-F238E27FC236}">
                  <a16:creationId xmlns:a16="http://schemas.microsoft.com/office/drawing/2014/main" xmlns="" id="{2E1DCBF7-0D32-404D-9254-51EE576F8704}"/>
                </a:ext>
              </a:extLst>
            </p:cNvPr>
            <p:cNvCxnSpPr>
              <a:cxnSpLocks/>
            </p:cNvCxnSpPr>
            <p:nvPr/>
          </p:nvCxnSpPr>
          <p:spPr>
            <a:xfrm>
              <a:off x="824401" y="1425038"/>
              <a:ext cx="3608534"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9" name="그룹 18">
            <a:extLst>
              <a:ext uri="{FF2B5EF4-FFF2-40B4-BE49-F238E27FC236}">
                <a16:creationId xmlns:a16="http://schemas.microsoft.com/office/drawing/2014/main" xmlns="" id="{EAFC466F-6A4C-AC43-BEA1-0A0042BB810E}"/>
              </a:ext>
            </a:extLst>
          </p:cNvPr>
          <p:cNvGrpSpPr/>
          <p:nvPr/>
        </p:nvGrpSpPr>
        <p:grpSpPr>
          <a:xfrm>
            <a:off x="359874" y="352440"/>
            <a:ext cx="388703" cy="477054"/>
            <a:chOff x="359874" y="352440"/>
            <a:chExt cx="388703" cy="477054"/>
          </a:xfrm>
        </p:grpSpPr>
        <p:sp>
          <p:nvSpPr>
            <p:cNvPr id="25" name="직사각형 24">
              <a:extLst>
                <a:ext uri="{FF2B5EF4-FFF2-40B4-BE49-F238E27FC236}">
                  <a16:creationId xmlns:a16="http://schemas.microsoft.com/office/drawing/2014/main" xmlns="" id="{9EB739A2-DA33-FF4B-9583-F0C9B2E2D1CB}"/>
                </a:ext>
              </a:extLst>
            </p:cNvPr>
            <p:cNvSpPr/>
            <p:nvPr/>
          </p:nvSpPr>
          <p:spPr>
            <a:xfrm>
              <a:off x="359874" y="352440"/>
              <a:ext cx="370614" cy="477054"/>
            </a:xfrm>
            <a:prstGeom prst="rect">
              <a:avLst/>
            </a:prstGeom>
          </p:spPr>
          <p:txBody>
            <a:bodyPr wrap="none">
              <a:spAutoFit/>
            </a:bodyPr>
            <a:lstStyle/>
            <a:p>
              <a:pPr algn="ctr"/>
              <a:r>
                <a:rPr lang="en-US" altLang="ko-KR" sz="2500" b="1" dirty="0">
                  <a:solidFill>
                    <a:schemeClr val="bg1"/>
                  </a:solidFill>
                  <a:ea typeface="맑은 고딕"/>
                </a:rPr>
                <a:t>1</a:t>
              </a:r>
              <a:endParaRPr lang="en-US" altLang="ko-KR" sz="2500" b="1" dirty="0">
                <a:solidFill>
                  <a:schemeClr val="bg1"/>
                </a:solidFill>
              </a:endParaRPr>
            </a:p>
          </p:txBody>
        </p:sp>
        <p:cxnSp>
          <p:nvCxnSpPr>
            <p:cNvPr id="31" name="직선 연결선[R] 30">
              <a:extLst>
                <a:ext uri="{FF2B5EF4-FFF2-40B4-BE49-F238E27FC236}">
                  <a16:creationId xmlns:a16="http://schemas.microsoft.com/office/drawing/2014/main" xmlns="" id="{F32FA43D-F20E-ED4D-AEC5-E4A1422BD971}"/>
                </a:ext>
              </a:extLst>
            </p:cNvPr>
            <p:cNvCxnSpPr/>
            <p:nvPr/>
          </p:nvCxnSpPr>
          <p:spPr>
            <a:xfrm>
              <a:off x="748577"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 name="TextBox 1"/>
          <p:cNvSpPr txBox="1"/>
          <p:nvPr/>
        </p:nvSpPr>
        <p:spPr>
          <a:xfrm>
            <a:off x="763441" y="1563374"/>
            <a:ext cx="8469819" cy="5286062"/>
          </a:xfrm>
          <a:prstGeom prst="rect">
            <a:avLst/>
          </a:prstGeom>
          <a:noFill/>
        </p:spPr>
        <p:txBody>
          <a:bodyPr wrap="none" rtlCol="0">
            <a:spAutoFit/>
          </a:bodyPr>
          <a:lstStyle/>
          <a:p>
            <a:pPr>
              <a:lnSpc>
                <a:spcPct val="150000"/>
              </a:lnSpc>
            </a:pPr>
            <a:r>
              <a:rPr lang="ko-KR" altLang="en-US" sz="1600" b="1" spc="-90" dirty="0">
                <a:solidFill>
                  <a:srgbClr val="E46C0A"/>
                </a:solidFill>
              </a:rPr>
              <a:t>▶ </a:t>
            </a:r>
            <a:r>
              <a:rPr lang="ko-KR" altLang="en-US" sz="1600" b="1" spc="-90" dirty="0" smtClean="0">
                <a:latin typeface="+mj-ea"/>
              </a:rPr>
              <a:t>기한의 정함이 없는 근로계약을 체결한 근로자</a:t>
            </a:r>
            <a:r>
              <a:rPr lang="en-US" altLang="ko-KR" sz="1400" spc="-90" dirty="0" smtClean="0">
                <a:latin typeface="+mj-ea"/>
              </a:rPr>
              <a:t>(</a:t>
            </a:r>
            <a:r>
              <a:rPr lang="ko-KR" altLang="en-US" sz="1400" spc="-90" dirty="0" smtClean="0">
                <a:latin typeface="+mj-ea"/>
              </a:rPr>
              <a:t>무기계약 근로자</a:t>
            </a:r>
            <a:r>
              <a:rPr lang="en-US" altLang="ko-KR" sz="1400" spc="-90" dirty="0" smtClean="0">
                <a:latin typeface="+mj-ea"/>
              </a:rPr>
              <a:t>)</a:t>
            </a:r>
          </a:p>
          <a:p>
            <a:pPr>
              <a:lnSpc>
                <a:spcPct val="150000"/>
              </a:lnSpc>
            </a:pPr>
            <a:r>
              <a:rPr lang="ko-KR" altLang="en-US" sz="1600" b="1" spc="-90" dirty="0">
                <a:solidFill>
                  <a:srgbClr val="E46C0A"/>
                </a:solidFill>
              </a:rPr>
              <a:t>▶ </a:t>
            </a:r>
            <a:r>
              <a:rPr lang="ko-KR" altLang="en-US" sz="1600" b="1" spc="-90" dirty="0" smtClean="0">
                <a:latin typeface="+mj-ea"/>
              </a:rPr>
              <a:t>기간제 근로자</a:t>
            </a:r>
            <a:endParaRPr lang="en-US" altLang="ko-KR" sz="1600" b="1" spc="-90" dirty="0" smtClean="0">
              <a:latin typeface="+mj-ea"/>
            </a:endParaRPr>
          </a:p>
          <a:p>
            <a:pPr>
              <a:lnSpc>
                <a:spcPct val="150000"/>
              </a:lnSpc>
            </a:pPr>
            <a:r>
              <a:rPr lang="ko-KR" altLang="en-US" sz="1600" b="1" spc="-90" dirty="0">
                <a:solidFill>
                  <a:srgbClr val="E46C0A"/>
                </a:solidFill>
              </a:rPr>
              <a:t>▶ </a:t>
            </a:r>
            <a:r>
              <a:rPr lang="ko-KR" altLang="en-US" sz="1600" b="1" spc="-90" dirty="0" smtClean="0">
                <a:latin typeface="+mj-ea"/>
              </a:rPr>
              <a:t>일용근로자</a:t>
            </a:r>
            <a:endParaRPr lang="en-US" altLang="ko-KR" sz="1600" b="1" spc="-90" dirty="0" smtClean="0">
              <a:latin typeface="+mj-ea"/>
            </a:endParaRPr>
          </a:p>
          <a:p>
            <a:pPr>
              <a:lnSpc>
                <a:spcPct val="150000"/>
              </a:lnSpc>
            </a:pPr>
            <a:r>
              <a:rPr lang="ko-KR" altLang="en-US" sz="1600" b="1" spc="-90" dirty="0">
                <a:solidFill>
                  <a:srgbClr val="E46C0A"/>
                </a:solidFill>
              </a:rPr>
              <a:t>▶ </a:t>
            </a:r>
            <a:r>
              <a:rPr lang="ko-KR" altLang="en-US" sz="1600" b="1" spc="-90" dirty="0" smtClean="0">
                <a:latin typeface="+mj-ea"/>
              </a:rPr>
              <a:t>파견 근로자</a:t>
            </a:r>
            <a:endParaRPr lang="en-US" altLang="ko-KR" sz="1600" b="1" spc="-90" dirty="0">
              <a:latin typeface="+mj-ea"/>
            </a:endParaRPr>
          </a:p>
          <a:p>
            <a:pPr>
              <a:lnSpc>
                <a:spcPct val="150000"/>
              </a:lnSpc>
            </a:pPr>
            <a:r>
              <a:rPr lang="ko-KR" altLang="en-US" sz="1600" b="1" spc="-90" dirty="0">
                <a:solidFill>
                  <a:srgbClr val="E46C0A"/>
                </a:solidFill>
              </a:rPr>
              <a:t>▶ </a:t>
            </a:r>
            <a:r>
              <a:rPr lang="ko-KR" altLang="en-US" sz="1600" b="1" spc="-90" dirty="0" smtClean="0">
                <a:latin typeface="+mj-ea"/>
              </a:rPr>
              <a:t>사무직 근로자</a:t>
            </a:r>
            <a:endParaRPr lang="en-US" altLang="ko-KR" sz="1600" b="1" spc="-90" dirty="0" smtClean="0">
              <a:latin typeface="+mj-ea"/>
            </a:endParaRPr>
          </a:p>
          <a:p>
            <a:pPr>
              <a:lnSpc>
                <a:spcPct val="150000"/>
              </a:lnSpc>
            </a:pPr>
            <a:r>
              <a:rPr lang="ko-KR" altLang="en-US" sz="1600" b="1" spc="-90" dirty="0">
                <a:solidFill>
                  <a:srgbClr val="E46C0A"/>
                </a:solidFill>
              </a:rPr>
              <a:t>▶</a:t>
            </a:r>
            <a:r>
              <a:rPr lang="ko-KR" altLang="en-US" sz="1600" spc="-90" dirty="0" smtClean="0">
                <a:solidFill>
                  <a:schemeClr val="accent6">
                    <a:lumMod val="75000"/>
                  </a:schemeClr>
                </a:solidFill>
                <a:latin typeface="+mj-ea"/>
              </a:rPr>
              <a:t> </a:t>
            </a:r>
            <a:r>
              <a:rPr lang="ko-KR" altLang="en-US" sz="1600" b="1" spc="-90" dirty="0" smtClean="0">
                <a:latin typeface="+mj-ea"/>
              </a:rPr>
              <a:t>공무원</a:t>
            </a:r>
            <a:endParaRPr lang="en-US" altLang="ko-KR" sz="1600" b="1" spc="-90" dirty="0" smtClean="0">
              <a:latin typeface="+mj-ea"/>
            </a:endParaRPr>
          </a:p>
          <a:p>
            <a:pPr>
              <a:lnSpc>
                <a:spcPct val="150000"/>
              </a:lnSpc>
            </a:pPr>
            <a:r>
              <a:rPr lang="ko-KR" altLang="en-US" sz="1600" b="1" spc="-90" dirty="0">
                <a:solidFill>
                  <a:srgbClr val="E46C0A"/>
                </a:solidFill>
              </a:rPr>
              <a:t>▶</a:t>
            </a:r>
            <a:r>
              <a:rPr lang="ko-KR" altLang="en-US" sz="1600" spc="-90" dirty="0" smtClean="0">
                <a:solidFill>
                  <a:schemeClr val="accent6">
                    <a:lumMod val="75000"/>
                  </a:schemeClr>
                </a:solidFill>
                <a:latin typeface="+mj-ea"/>
              </a:rPr>
              <a:t> </a:t>
            </a:r>
            <a:r>
              <a:rPr lang="ko-KR" altLang="en-US" sz="1600" b="1" spc="-90" dirty="0" smtClean="0">
                <a:latin typeface="+mj-ea"/>
              </a:rPr>
              <a:t>외국인 근로자</a:t>
            </a:r>
            <a:r>
              <a:rPr lang="en-US" altLang="ko-KR" sz="1400" spc="-90" dirty="0" smtClean="0">
                <a:latin typeface="+mj-ea"/>
              </a:rPr>
              <a:t>(</a:t>
            </a:r>
            <a:r>
              <a:rPr lang="ko-KR" altLang="en-US" sz="1400" spc="-90" dirty="0" smtClean="0">
                <a:latin typeface="+mj-ea"/>
              </a:rPr>
              <a:t>불법입국 또는 체류자격 만료 여부와 관계 없음</a:t>
            </a:r>
            <a:r>
              <a:rPr lang="en-US" altLang="ko-KR" sz="1400" spc="-90" dirty="0" smtClean="0">
                <a:latin typeface="+mj-ea"/>
              </a:rPr>
              <a:t>)</a:t>
            </a:r>
          </a:p>
          <a:p>
            <a:pPr>
              <a:lnSpc>
                <a:spcPct val="150000"/>
              </a:lnSpc>
            </a:pPr>
            <a:endParaRPr lang="en-US" altLang="ko-KR" sz="1600" b="1" spc="-90" dirty="0">
              <a:latin typeface="+mj-ea"/>
            </a:endParaRPr>
          </a:p>
          <a:p>
            <a:pPr>
              <a:lnSpc>
                <a:spcPct val="150000"/>
              </a:lnSpc>
            </a:pPr>
            <a:endParaRPr lang="en-US" altLang="ko-KR" sz="1600" spc="-90" dirty="0">
              <a:solidFill>
                <a:schemeClr val="accent6">
                  <a:lumMod val="75000"/>
                </a:schemeClr>
              </a:solidFill>
              <a:latin typeface="+mj-ea"/>
            </a:endParaRPr>
          </a:p>
          <a:p>
            <a:pPr>
              <a:lnSpc>
                <a:spcPct val="150000"/>
              </a:lnSpc>
            </a:pPr>
            <a:endParaRPr lang="en-US" altLang="ko-KR" sz="500" spc="-90" dirty="0" smtClean="0">
              <a:solidFill>
                <a:schemeClr val="accent6">
                  <a:lumMod val="75000"/>
                </a:schemeClr>
              </a:solidFill>
              <a:latin typeface="+mj-ea"/>
            </a:endParaRPr>
          </a:p>
          <a:p>
            <a:pPr>
              <a:lnSpc>
                <a:spcPct val="150000"/>
              </a:lnSpc>
            </a:pPr>
            <a:r>
              <a:rPr lang="ko-KR" altLang="en-US" sz="1600" b="1" spc="-90" dirty="0">
                <a:solidFill>
                  <a:srgbClr val="E46C0A"/>
                </a:solidFill>
              </a:rPr>
              <a:t>▶ </a:t>
            </a:r>
            <a:r>
              <a:rPr lang="ko-KR" altLang="en-US" sz="1600" b="1" spc="-90" dirty="0" smtClean="0">
                <a:latin typeface="+mj-ea"/>
              </a:rPr>
              <a:t>도급</a:t>
            </a:r>
            <a:r>
              <a:rPr lang="en-US" altLang="ko-KR" sz="1600" b="1" spc="-90" dirty="0" smtClean="0">
                <a:latin typeface="+mj-ea"/>
              </a:rPr>
              <a:t>/</a:t>
            </a:r>
            <a:r>
              <a:rPr lang="ko-KR" altLang="en-US" sz="1600" b="1" spc="-90" dirty="0" smtClean="0">
                <a:latin typeface="+mj-ea"/>
              </a:rPr>
              <a:t>용역</a:t>
            </a:r>
            <a:r>
              <a:rPr lang="en-US" altLang="ko-KR" sz="1600" b="1" spc="-90" dirty="0" smtClean="0">
                <a:latin typeface="+mj-ea"/>
              </a:rPr>
              <a:t>/</a:t>
            </a:r>
            <a:r>
              <a:rPr lang="ko-KR" altLang="en-US" sz="1600" b="1" spc="-90" dirty="0" smtClean="0">
                <a:latin typeface="+mj-ea"/>
              </a:rPr>
              <a:t>위탁 등을 행한 제</a:t>
            </a:r>
            <a:r>
              <a:rPr lang="en-US" altLang="ko-KR" sz="1600" b="1" spc="-90" dirty="0" smtClean="0">
                <a:latin typeface="+mj-ea"/>
              </a:rPr>
              <a:t>3</a:t>
            </a:r>
            <a:r>
              <a:rPr lang="ko-KR" altLang="en-US" sz="1600" b="1" spc="-90" dirty="0" smtClean="0">
                <a:latin typeface="+mj-ea"/>
              </a:rPr>
              <a:t>의 근로자는</a:t>
            </a:r>
            <a:r>
              <a:rPr lang="en-US" altLang="ko-KR" sz="1600" b="1" spc="-90" dirty="0" smtClean="0">
                <a:latin typeface="+mj-ea"/>
              </a:rPr>
              <a:t> </a:t>
            </a:r>
            <a:r>
              <a:rPr lang="ko-KR" altLang="en-US" sz="1600" spc="-90" dirty="0" smtClean="0">
                <a:latin typeface="+mj-ea"/>
              </a:rPr>
              <a:t>안전보건 확보의무 대상에는 포함되지만</a:t>
            </a:r>
            <a:endParaRPr lang="en-US" altLang="ko-KR" sz="1600" spc="-90" dirty="0" smtClean="0">
              <a:latin typeface="+mj-ea"/>
            </a:endParaRPr>
          </a:p>
          <a:p>
            <a:pPr>
              <a:lnSpc>
                <a:spcPct val="150000"/>
              </a:lnSpc>
            </a:pPr>
            <a:r>
              <a:rPr lang="en-US" altLang="ko-KR" sz="1600" b="1" spc="-90" dirty="0" smtClean="0">
                <a:latin typeface="+mj-ea"/>
              </a:rPr>
              <a:t>    </a:t>
            </a:r>
            <a:r>
              <a:rPr lang="ko-KR" altLang="en-US" sz="1600" b="1" spc="-90" dirty="0" smtClean="0">
                <a:latin typeface="+mj-ea"/>
              </a:rPr>
              <a:t>해당 사업 또는 사업장의 상시 근로자에는 포함되지 않음</a:t>
            </a:r>
            <a:endParaRPr lang="en-US" altLang="ko-KR" sz="1600" b="1" spc="-90" dirty="0" smtClean="0">
              <a:latin typeface="+mj-ea"/>
            </a:endParaRPr>
          </a:p>
          <a:p>
            <a:pPr>
              <a:lnSpc>
                <a:spcPct val="150000"/>
              </a:lnSpc>
            </a:pPr>
            <a:r>
              <a:rPr lang="en-US" altLang="ko-KR" sz="1200" b="1" dirty="0" smtClean="0">
                <a:solidFill>
                  <a:srgbClr val="E46C0A"/>
                </a:solidFill>
              </a:rPr>
              <a:t>    </a:t>
            </a:r>
            <a:r>
              <a:rPr lang="en-US" altLang="ko-KR" sz="1400" b="1" dirty="0" smtClean="0">
                <a:solidFill>
                  <a:srgbClr val="E46C0A"/>
                </a:solidFill>
              </a:rPr>
              <a:t>(</a:t>
            </a:r>
            <a:r>
              <a:rPr lang="ko-KR" altLang="en-US" sz="1400" b="1" dirty="0" smtClean="0">
                <a:solidFill>
                  <a:srgbClr val="E46C0A"/>
                </a:solidFill>
              </a:rPr>
              <a:t>예</a:t>
            </a:r>
            <a:r>
              <a:rPr lang="en-US" altLang="ko-KR" sz="1400" b="1" dirty="0" smtClean="0">
                <a:solidFill>
                  <a:srgbClr val="E46C0A"/>
                </a:solidFill>
              </a:rPr>
              <a:t>) </a:t>
            </a:r>
            <a:r>
              <a:rPr lang="ko-KR" altLang="en-US" sz="1400" b="1" dirty="0" smtClean="0">
                <a:solidFill>
                  <a:srgbClr val="E46C0A"/>
                </a:solidFill>
              </a:rPr>
              <a:t>도급인 소속 상시 근로자 </a:t>
            </a:r>
            <a:r>
              <a:rPr lang="en-US" altLang="ko-KR" sz="1400" b="1" dirty="0" smtClean="0">
                <a:solidFill>
                  <a:srgbClr val="E46C0A"/>
                </a:solidFill>
              </a:rPr>
              <a:t>5</a:t>
            </a:r>
            <a:r>
              <a:rPr lang="ko-KR" altLang="en-US" sz="1400" b="1" dirty="0" smtClean="0">
                <a:solidFill>
                  <a:srgbClr val="E46C0A"/>
                </a:solidFill>
              </a:rPr>
              <a:t>명 이상</a:t>
            </a:r>
            <a:r>
              <a:rPr lang="en-US" altLang="ko-KR" sz="1400" b="1" dirty="0" smtClean="0">
                <a:solidFill>
                  <a:srgbClr val="E46C0A"/>
                </a:solidFill>
              </a:rPr>
              <a:t>, </a:t>
            </a:r>
            <a:r>
              <a:rPr lang="ko-KR" altLang="en-US" sz="1400" b="1" dirty="0" smtClean="0">
                <a:solidFill>
                  <a:srgbClr val="E46C0A"/>
                </a:solidFill>
              </a:rPr>
              <a:t>수급인 소속 </a:t>
            </a:r>
            <a:r>
              <a:rPr lang="en-US" altLang="ko-KR" sz="1400" b="1" dirty="0" smtClean="0">
                <a:solidFill>
                  <a:srgbClr val="E46C0A"/>
                </a:solidFill>
              </a:rPr>
              <a:t>5</a:t>
            </a:r>
            <a:r>
              <a:rPr lang="ko-KR" altLang="en-US" sz="1400" b="1" dirty="0" smtClean="0">
                <a:solidFill>
                  <a:srgbClr val="E46C0A"/>
                </a:solidFill>
              </a:rPr>
              <a:t>명 미만 </a:t>
            </a:r>
            <a:r>
              <a:rPr lang="en-US" altLang="ko-KR" sz="1400" b="1" dirty="0" smtClean="0">
                <a:solidFill>
                  <a:srgbClr val="E46C0A"/>
                </a:solidFill>
              </a:rPr>
              <a:t>→ </a:t>
            </a:r>
            <a:r>
              <a:rPr lang="ko-KR" altLang="en-US" sz="1400" b="1" dirty="0" smtClean="0">
                <a:solidFill>
                  <a:srgbClr val="E46C0A"/>
                </a:solidFill>
              </a:rPr>
              <a:t>법 적용 여부 </a:t>
            </a:r>
            <a:r>
              <a:rPr lang="en-US" altLang="ko-KR" sz="1400" b="1" dirty="0" smtClean="0">
                <a:solidFill>
                  <a:srgbClr val="E46C0A"/>
                </a:solidFill>
              </a:rPr>
              <a:t>: </a:t>
            </a:r>
            <a:r>
              <a:rPr lang="ko-KR" altLang="en-US" sz="1400" b="1" dirty="0" smtClean="0">
                <a:solidFill>
                  <a:srgbClr val="E46C0A"/>
                </a:solidFill>
              </a:rPr>
              <a:t>도급인 </a:t>
            </a:r>
            <a:r>
              <a:rPr lang="en-US" altLang="ko-KR" sz="1400" b="1" dirty="0" smtClean="0">
                <a:solidFill>
                  <a:srgbClr val="E46C0A"/>
                </a:solidFill>
              </a:rPr>
              <a:t>O, </a:t>
            </a:r>
            <a:r>
              <a:rPr lang="ko-KR" altLang="en-US" sz="1400" b="1" dirty="0" smtClean="0">
                <a:solidFill>
                  <a:srgbClr val="E46C0A"/>
                </a:solidFill>
              </a:rPr>
              <a:t>수급인</a:t>
            </a:r>
            <a:r>
              <a:rPr lang="en-US" altLang="ko-KR" sz="1400" b="1" dirty="0" smtClean="0">
                <a:solidFill>
                  <a:srgbClr val="E46C0A"/>
                </a:solidFill>
              </a:rPr>
              <a:t> X</a:t>
            </a:r>
          </a:p>
          <a:p>
            <a:pPr>
              <a:lnSpc>
                <a:spcPct val="150000"/>
              </a:lnSpc>
            </a:pPr>
            <a:r>
              <a:rPr lang="en-US" altLang="ko-KR" sz="1400" b="1" dirty="0" smtClean="0">
                <a:solidFill>
                  <a:srgbClr val="E46C0A"/>
                </a:solidFill>
              </a:rPr>
              <a:t>          </a:t>
            </a:r>
            <a:r>
              <a:rPr lang="ko-KR" altLang="en-US" sz="1400" b="1" dirty="0" smtClean="0">
                <a:solidFill>
                  <a:srgbClr val="E46C0A"/>
                </a:solidFill>
              </a:rPr>
              <a:t>도급인 소속 상시 근로자 </a:t>
            </a:r>
            <a:r>
              <a:rPr lang="en-US" altLang="ko-KR" sz="1400" b="1" dirty="0" smtClean="0">
                <a:solidFill>
                  <a:srgbClr val="E46C0A"/>
                </a:solidFill>
              </a:rPr>
              <a:t>5</a:t>
            </a:r>
            <a:r>
              <a:rPr lang="ko-KR" altLang="en-US" sz="1400" b="1" dirty="0" smtClean="0">
                <a:solidFill>
                  <a:srgbClr val="E46C0A"/>
                </a:solidFill>
              </a:rPr>
              <a:t>명 미만</a:t>
            </a:r>
            <a:r>
              <a:rPr lang="en-US" altLang="ko-KR" sz="1400" b="1" dirty="0" smtClean="0">
                <a:solidFill>
                  <a:srgbClr val="E46C0A"/>
                </a:solidFill>
              </a:rPr>
              <a:t>, </a:t>
            </a:r>
            <a:r>
              <a:rPr lang="ko-KR" altLang="en-US" sz="1400" b="1" dirty="0" smtClean="0">
                <a:solidFill>
                  <a:srgbClr val="E46C0A"/>
                </a:solidFill>
              </a:rPr>
              <a:t>수급인 소속 </a:t>
            </a:r>
            <a:r>
              <a:rPr lang="en-US" altLang="ko-KR" sz="1400" b="1" dirty="0" smtClean="0">
                <a:solidFill>
                  <a:srgbClr val="E46C0A"/>
                </a:solidFill>
              </a:rPr>
              <a:t>5</a:t>
            </a:r>
            <a:r>
              <a:rPr lang="ko-KR" altLang="en-US" sz="1400" b="1" dirty="0" smtClean="0">
                <a:solidFill>
                  <a:srgbClr val="E46C0A"/>
                </a:solidFill>
              </a:rPr>
              <a:t>명 이상 </a:t>
            </a:r>
            <a:r>
              <a:rPr lang="en-US" altLang="ko-KR" sz="1400" b="1" dirty="0" smtClean="0">
                <a:solidFill>
                  <a:srgbClr val="E46C0A"/>
                </a:solidFill>
              </a:rPr>
              <a:t>→ </a:t>
            </a:r>
            <a:r>
              <a:rPr lang="ko-KR" altLang="en-US" sz="1400" b="1" dirty="0" smtClean="0">
                <a:solidFill>
                  <a:srgbClr val="E46C0A"/>
                </a:solidFill>
              </a:rPr>
              <a:t>법 적용 여부 </a:t>
            </a:r>
            <a:r>
              <a:rPr lang="en-US" altLang="ko-KR" sz="1400" b="1" dirty="0" smtClean="0">
                <a:solidFill>
                  <a:srgbClr val="E46C0A"/>
                </a:solidFill>
              </a:rPr>
              <a:t>: </a:t>
            </a:r>
            <a:r>
              <a:rPr lang="ko-KR" altLang="en-US" sz="1400" b="1" dirty="0" smtClean="0">
                <a:solidFill>
                  <a:srgbClr val="E46C0A"/>
                </a:solidFill>
              </a:rPr>
              <a:t>도급인 </a:t>
            </a:r>
            <a:r>
              <a:rPr lang="en-US" altLang="ko-KR" sz="1400" b="1" dirty="0" smtClean="0">
                <a:solidFill>
                  <a:srgbClr val="E46C0A"/>
                </a:solidFill>
              </a:rPr>
              <a:t>X, </a:t>
            </a:r>
            <a:r>
              <a:rPr lang="ko-KR" altLang="en-US" sz="1400" b="1" dirty="0" smtClean="0">
                <a:solidFill>
                  <a:srgbClr val="E46C0A"/>
                </a:solidFill>
              </a:rPr>
              <a:t>수급인</a:t>
            </a:r>
            <a:r>
              <a:rPr lang="en-US" altLang="ko-KR" sz="1400" b="1" dirty="0" smtClean="0">
                <a:solidFill>
                  <a:srgbClr val="E46C0A"/>
                </a:solidFill>
              </a:rPr>
              <a:t> O</a:t>
            </a:r>
            <a:endParaRPr lang="en-US" altLang="ko-KR" sz="1400" b="1" dirty="0">
              <a:solidFill>
                <a:srgbClr val="E46C0A"/>
              </a:solidFill>
            </a:endParaRPr>
          </a:p>
          <a:p>
            <a:pPr>
              <a:lnSpc>
                <a:spcPct val="150000"/>
              </a:lnSpc>
            </a:pPr>
            <a:r>
              <a:rPr lang="ko-KR" altLang="en-US" sz="1600" b="1" spc="-90" dirty="0">
                <a:solidFill>
                  <a:srgbClr val="E46C0A"/>
                </a:solidFill>
              </a:rPr>
              <a:t>▶ </a:t>
            </a:r>
            <a:r>
              <a:rPr lang="ko-KR" altLang="en-US" sz="1600" b="1" spc="-90" dirty="0" smtClean="0">
                <a:latin typeface="+mj-ea"/>
              </a:rPr>
              <a:t>노무를 제공하는 특수형태근로종사자</a:t>
            </a:r>
            <a:r>
              <a:rPr lang="en-US" altLang="ko-KR" sz="1600" b="1" spc="-90" dirty="0" smtClean="0">
                <a:latin typeface="+mj-ea"/>
              </a:rPr>
              <a:t>, </a:t>
            </a:r>
            <a:r>
              <a:rPr lang="ko-KR" altLang="en-US" sz="1600" b="1" spc="-90" dirty="0" smtClean="0">
                <a:latin typeface="+mj-ea"/>
              </a:rPr>
              <a:t>플랫폼종사자 등</a:t>
            </a:r>
            <a:r>
              <a:rPr lang="ko-KR" altLang="en-US" sz="1600" spc="-90" dirty="0" smtClean="0">
                <a:latin typeface="+mj-ea"/>
              </a:rPr>
              <a:t>도 상시 근로자에 </a:t>
            </a:r>
            <a:r>
              <a:rPr lang="ko-KR" altLang="en-US" sz="1600" b="1" spc="-90" dirty="0" smtClean="0">
                <a:latin typeface="+mj-ea"/>
              </a:rPr>
              <a:t>포함되지 않음</a:t>
            </a:r>
            <a:endParaRPr lang="ko-KR" altLang="en-US" sz="1600" b="1" dirty="0"/>
          </a:p>
        </p:txBody>
      </p:sp>
      <p:grpSp>
        <p:nvGrpSpPr>
          <p:cNvPr id="17" name="그룹 16">
            <a:extLst>
              <a:ext uri="{FF2B5EF4-FFF2-40B4-BE49-F238E27FC236}">
                <a16:creationId xmlns:a16="http://schemas.microsoft.com/office/drawing/2014/main" xmlns="" id="{59F7F1CF-F52D-8848-A169-7DB8A0F995B2}"/>
              </a:ext>
            </a:extLst>
          </p:cNvPr>
          <p:cNvGrpSpPr/>
          <p:nvPr/>
        </p:nvGrpSpPr>
        <p:grpSpPr>
          <a:xfrm>
            <a:off x="687615" y="4493993"/>
            <a:ext cx="7395679" cy="437467"/>
            <a:chOff x="748576" y="1425038"/>
            <a:chExt cx="7395679" cy="437467"/>
          </a:xfrm>
        </p:grpSpPr>
        <p:sp>
          <p:nvSpPr>
            <p:cNvPr id="18" name="TextBox 17">
              <a:extLst>
                <a:ext uri="{FF2B5EF4-FFF2-40B4-BE49-F238E27FC236}">
                  <a16:creationId xmlns:a16="http://schemas.microsoft.com/office/drawing/2014/main" xmlns="" id="{4F181207-F0C5-6846-B537-B8A21FCE39F9}"/>
                </a:ext>
              </a:extLst>
            </p:cNvPr>
            <p:cNvSpPr txBox="1"/>
            <p:nvPr/>
          </p:nvSpPr>
          <p:spPr>
            <a:xfrm>
              <a:off x="748576" y="1449422"/>
              <a:ext cx="7395679" cy="413083"/>
            </a:xfrm>
            <a:prstGeom prst="rect">
              <a:avLst/>
            </a:prstGeom>
            <a:noFill/>
          </p:spPr>
          <p:txBody>
            <a:bodyPr wrap="square" lIns="104287" tIns="52144" rIns="104287" bIns="52144" rtlCol="0">
              <a:spAutoFit/>
            </a:bodyPr>
            <a:lstStyle/>
            <a:p>
              <a:pPr fontAlgn="base"/>
              <a:r>
                <a:rPr lang="ko-KR" altLang="en-US" sz="2000" b="1" spc="-150" dirty="0" smtClean="0">
                  <a:solidFill>
                    <a:schemeClr val="accent6">
                      <a:lumMod val="75000"/>
                    </a:schemeClr>
                  </a:solidFill>
                  <a:latin typeface="+mj-ea"/>
                  <a:ea typeface="+mj-ea"/>
                </a:rPr>
                <a:t>상시 근로자에 포함되지 않는 근로자는</a:t>
              </a:r>
              <a:r>
                <a:rPr lang="en-US" altLang="ko-KR" sz="2000" b="1" spc="-150" dirty="0" smtClean="0">
                  <a:solidFill>
                    <a:schemeClr val="accent6">
                      <a:lumMod val="75000"/>
                    </a:schemeClr>
                  </a:solidFill>
                  <a:latin typeface="+mj-ea"/>
                  <a:ea typeface="+mj-ea"/>
                </a:rPr>
                <a:t>? </a:t>
              </a:r>
              <a:r>
                <a:rPr lang="en-US" altLang="ko-KR" sz="1800" spc="-150" dirty="0" smtClean="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해설서</a:t>
              </a:r>
              <a:r>
                <a:rPr lang="en-US" altLang="ko-KR" sz="1800" spc="-150" dirty="0" smtClean="0">
                  <a:solidFill>
                    <a:schemeClr val="accent6">
                      <a:lumMod val="75000"/>
                    </a:schemeClr>
                  </a:solidFill>
                  <a:latin typeface="+mj-ea"/>
                  <a:ea typeface="+mj-ea"/>
                </a:rPr>
                <a:t>]</a:t>
              </a:r>
              <a:endParaRPr lang="ko-KR" altLang="en-US" sz="1800" spc="-150" dirty="0">
                <a:solidFill>
                  <a:schemeClr val="accent6">
                    <a:lumMod val="75000"/>
                  </a:schemeClr>
                </a:solidFill>
                <a:latin typeface="+mj-ea"/>
                <a:ea typeface="+mj-ea"/>
              </a:endParaRPr>
            </a:p>
          </p:txBody>
        </p:sp>
        <p:cxnSp>
          <p:nvCxnSpPr>
            <p:cNvPr id="24" name="직선 연결선[R] 22">
              <a:extLst>
                <a:ext uri="{FF2B5EF4-FFF2-40B4-BE49-F238E27FC236}">
                  <a16:creationId xmlns:a16="http://schemas.microsoft.com/office/drawing/2014/main" xmlns="" id="{2E1DCBF7-0D32-404D-9254-51EE576F8704}"/>
                </a:ext>
              </a:extLst>
            </p:cNvPr>
            <p:cNvCxnSpPr>
              <a:cxnSpLocks/>
            </p:cNvCxnSpPr>
            <p:nvPr/>
          </p:nvCxnSpPr>
          <p:spPr>
            <a:xfrm>
              <a:off x="824401" y="1425038"/>
              <a:ext cx="5151585"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3" name="TextBox 12"/>
          <p:cNvSpPr txBox="1"/>
          <p:nvPr/>
        </p:nvSpPr>
        <p:spPr>
          <a:xfrm>
            <a:off x="860977" y="415296"/>
            <a:ext cx="4680520" cy="400110"/>
          </a:xfrm>
          <a:prstGeom prst="rect">
            <a:avLst/>
          </a:prstGeom>
          <a:noFill/>
        </p:spPr>
        <p:txBody>
          <a:bodyPr wrap="square" rtlCol="0">
            <a:spAutoFit/>
          </a:bodyPr>
          <a:lstStyle/>
          <a:p>
            <a:r>
              <a:rPr lang="ko-KR" altLang="en-US" sz="2000" b="1" spc="-150" dirty="0" smtClean="0">
                <a:solidFill>
                  <a:srgbClr val="F79646"/>
                </a:solidFill>
              </a:rPr>
              <a:t>주요 정의 </a:t>
            </a:r>
            <a:r>
              <a:rPr lang="ko-KR" altLang="en-US" sz="2000" b="1" spc="-150" dirty="0" smtClean="0">
                <a:solidFill>
                  <a:schemeClr val="bg1"/>
                </a:solidFill>
              </a:rPr>
              <a:t>및 </a:t>
            </a:r>
            <a:r>
              <a:rPr lang="ko-KR" altLang="en-US" sz="2000" b="1" spc="-150" dirty="0" smtClean="0">
                <a:solidFill>
                  <a:srgbClr val="F79646"/>
                </a:solidFill>
              </a:rPr>
              <a:t>적용범위</a:t>
            </a:r>
            <a:endParaRPr lang="en-US" sz="2000" b="1" spc="-150" dirty="0">
              <a:solidFill>
                <a:srgbClr val="F79646"/>
              </a:solidFill>
            </a:endParaRPr>
          </a:p>
        </p:txBody>
      </p:sp>
    </p:spTree>
    <p:extLst>
      <p:ext uri="{BB962C8B-B14F-4D97-AF65-F5344CB8AC3E}">
        <p14:creationId xmlns:p14="http://schemas.microsoft.com/office/powerpoint/2010/main" val="4639489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14337603-A1B4-BA41-AC25-C691617677AC}"/>
              </a:ext>
            </a:extLst>
          </p:cNvPr>
          <p:cNvSpPr txBox="1"/>
          <p:nvPr/>
        </p:nvSpPr>
        <p:spPr>
          <a:xfrm>
            <a:off x="2117417" y="1502567"/>
            <a:ext cx="597694" cy="802420"/>
          </a:xfrm>
          <a:prstGeom prst="rect">
            <a:avLst/>
          </a:prstGeom>
          <a:noFill/>
        </p:spPr>
        <p:txBody>
          <a:bodyPr wrap="square" lIns="104287" tIns="52144" rIns="104287" bIns="52144" rtlCol="0">
            <a:spAutoFit/>
          </a:bodyPr>
          <a:lstStyle/>
          <a:p>
            <a:pPr algn="ctr">
              <a:lnSpc>
                <a:spcPct val="110000"/>
              </a:lnSpc>
            </a:pPr>
            <a:r>
              <a:rPr lang="en-US" altLang="ko-KR" sz="4500" b="1" dirty="0" smtClean="0">
                <a:solidFill>
                  <a:srgbClr val="005F8D"/>
                </a:solidFill>
                <a:latin typeface="+mj-ea"/>
                <a:ea typeface="+mj-ea"/>
                <a:cs typeface="나눔스퀘어OTF"/>
              </a:rPr>
              <a:t>2</a:t>
            </a:r>
            <a:endParaRPr lang="ko-KR" altLang="en-US" sz="4500" b="1" dirty="0">
              <a:solidFill>
                <a:srgbClr val="005F8D"/>
              </a:solidFill>
              <a:latin typeface="+mj-ea"/>
              <a:ea typeface="+mj-ea"/>
              <a:cs typeface="나눔스퀘어OTF"/>
            </a:endParaRPr>
          </a:p>
        </p:txBody>
      </p:sp>
      <p:sp>
        <p:nvSpPr>
          <p:cNvPr id="5" name="TextBox 4">
            <a:extLst>
              <a:ext uri="{FF2B5EF4-FFF2-40B4-BE49-F238E27FC236}">
                <a16:creationId xmlns:a16="http://schemas.microsoft.com/office/drawing/2014/main" xmlns="" id="{BB64F54C-6662-E14B-9B5C-B5D1904D840E}"/>
              </a:ext>
            </a:extLst>
          </p:cNvPr>
          <p:cNvSpPr txBox="1"/>
          <p:nvPr/>
        </p:nvSpPr>
        <p:spPr>
          <a:xfrm>
            <a:off x="2862814" y="2665963"/>
            <a:ext cx="4984013" cy="2321298"/>
          </a:xfrm>
          <a:prstGeom prst="rect">
            <a:avLst/>
          </a:prstGeom>
          <a:noFill/>
        </p:spPr>
        <p:txBody>
          <a:bodyPr wrap="square" lIns="104287" tIns="52144" rIns="104287" bIns="52144" rtlCol="0">
            <a:spAutoFit/>
          </a:bodyPr>
          <a:lstStyle/>
          <a:p>
            <a:pPr algn="ctr">
              <a:lnSpc>
                <a:spcPct val="120000"/>
              </a:lnSpc>
            </a:pPr>
            <a:r>
              <a:rPr lang="ko-KR" altLang="en-US" sz="4000" b="1" spc="-250" dirty="0" smtClean="0">
                <a:solidFill>
                  <a:srgbClr val="005F8D"/>
                </a:solidFill>
                <a:latin typeface="+mj-ea"/>
                <a:cs typeface="나눔스퀘어OTF"/>
              </a:rPr>
              <a:t>사업주 또는 </a:t>
            </a:r>
            <a:r>
              <a:rPr lang="ko-KR" altLang="en-US" sz="4000" b="1" spc="-250" dirty="0" err="1" smtClean="0">
                <a:solidFill>
                  <a:srgbClr val="005F8D"/>
                </a:solidFill>
                <a:latin typeface="+mj-ea"/>
                <a:cs typeface="나눔스퀘어OTF"/>
              </a:rPr>
              <a:t>경영책임자등의</a:t>
            </a:r>
            <a:r>
              <a:rPr lang="ko-KR" altLang="en-US" sz="4000" b="1" spc="-250" dirty="0" smtClean="0">
                <a:solidFill>
                  <a:srgbClr val="005F8D"/>
                </a:solidFill>
                <a:latin typeface="+mj-ea"/>
                <a:cs typeface="나눔스퀘어OTF"/>
              </a:rPr>
              <a:t> </a:t>
            </a:r>
            <a:endParaRPr lang="en-US" altLang="ko-KR" sz="4000" b="1" spc="-250" dirty="0" smtClean="0">
              <a:solidFill>
                <a:srgbClr val="005F8D"/>
              </a:solidFill>
              <a:latin typeface="+mj-ea"/>
              <a:cs typeface="나눔스퀘어OTF"/>
            </a:endParaRPr>
          </a:p>
          <a:p>
            <a:pPr algn="ctr">
              <a:lnSpc>
                <a:spcPct val="120000"/>
              </a:lnSpc>
            </a:pPr>
            <a:r>
              <a:rPr lang="ko-KR" altLang="en-US" sz="4000" b="1" spc="-250" dirty="0" smtClean="0">
                <a:solidFill>
                  <a:srgbClr val="005F8D"/>
                </a:solidFill>
                <a:latin typeface="+mj-ea"/>
                <a:cs typeface="나눔스퀘어OTF"/>
              </a:rPr>
              <a:t>안전보건</a:t>
            </a:r>
            <a:r>
              <a:rPr lang="en-US" altLang="ko-KR" sz="4000" b="1" spc="-250" dirty="0" smtClean="0">
                <a:solidFill>
                  <a:srgbClr val="005F8D"/>
                </a:solidFill>
                <a:latin typeface="+mj-ea"/>
                <a:cs typeface="나눔스퀘어OTF"/>
              </a:rPr>
              <a:t> </a:t>
            </a:r>
            <a:r>
              <a:rPr lang="ko-KR" altLang="en-US" sz="4000" b="1" spc="-250" dirty="0" smtClean="0">
                <a:solidFill>
                  <a:srgbClr val="005F8D"/>
                </a:solidFill>
                <a:latin typeface="+mj-ea"/>
                <a:cs typeface="나눔스퀘어OTF"/>
              </a:rPr>
              <a:t>확보의무</a:t>
            </a:r>
            <a:endParaRPr lang="en-US" altLang="ko-KR" sz="4000" b="1" spc="-250" dirty="0">
              <a:solidFill>
                <a:srgbClr val="005F8D"/>
              </a:solidFill>
              <a:latin typeface="+mj-ea"/>
              <a:cs typeface="나눔스퀘어OTF"/>
            </a:endParaRPr>
          </a:p>
        </p:txBody>
      </p:sp>
    </p:spTree>
    <p:extLst>
      <p:ext uri="{BB962C8B-B14F-4D97-AF65-F5344CB8AC3E}">
        <p14:creationId xmlns:p14="http://schemas.microsoft.com/office/powerpoint/2010/main" val="38864410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그룹 33">
            <a:extLst>
              <a:ext uri="{FF2B5EF4-FFF2-40B4-BE49-F238E27FC236}">
                <a16:creationId xmlns:a16="http://schemas.microsoft.com/office/drawing/2014/main" xmlns="" id="{F75DC941-432B-CE45-B8BB-F5D9D942462F}"/>
              </a:ext>
            </a:extLst>
          </p:cNvPr>
          <p:cNvGrpSpPr/>
          <p:nvPr/>
        </p:nvGrpSpPr>
        <p:grpSpPr>
          <a:xfrm>
            <a:off x="687616" y="1303118"/>
            <a:ext cx="9052050" cy="699077"/>
            <a:chOff x="748576" y="1425038"/>
            <a:chExt cx="9052050" cy="699077"/>
          </a:xfrm>
        </p:grpSpPr>
        <p:sp>
          <p:nvSpPr>
            <p:cNvPr id="35" name="TextBox 34">
              <a:extLst>
                <a:ext uri="{FF2B5EF4-FFF2-40B4-BE49-F238E27FC236}">
                  <a16:creationId xmlns:a16="http://schemas.microsoft.com/office/drawing/2014/main" xmlns="" id="{A08E05A2-9AF7-9A40-BBCF-B70454BA3808}"/>
                </a:ext>
              </a:extLst>
            </p:cNvPr>
            <p:cNvSpPr txBox="1"/>
            <p:nvPr/>
          </p:nvSpPr>
          <p:spPr>
            <a:xfrm>
              <a:off x="748576" y="1449422"/>
              <a:ext cx="9052050" cy="674693"/>
            </a:xfrm>
            <a:prstGeom prst="rect">
              <a:avLst/>
            </a:prstGeom>
            <a:noFill/>
          </p:spPr>
          <p:txBody>
            <a:bodyPr wrap="square" lIns="104287" tIns="52144" rIns="104287" bIns="52144" rtlCol="0">
              <a:spAutoFit/>
            </a:bodyPr>
            <a:lstStyle/>
            <a:p>
              <a:pPr fontAlgn="base"/>
              <a:r>
                <a:rPr lang="ko-KR" altLang="en-US" sz="2000" b="1" spc="-200" dirty="0" smtClean="0">
                  <a:solidFill>
                    <a:schemeClr val="accent6">
                      <a:lumMod val="75000"/>
                    </a:schemeClr>
                  </a:solidFill>
                  <a:latin typeface="+mj-ea"/>
                  <a:ea typeface="+mj-ea"/>
                </a:rPr>
                <a:t>사업주와 </a:t>
              </a:r>
              <a:r>
                <a:rPr lang="ko-KR" altLang="en-US" sz="2000" b="1" spc="-200" dirty="0" err="1" smtClean="0">
                  <a:solidFill>
                    <a:schemeClr val="accent6">
                      <a:lumMod val="75000"/>
                    </a:schemeClr>
                  </a:solidFill>
                  <a:latin typeface="+mj-ea"/>
                  <a:ea typeface="+mj-ea"/>
                </a:rPr>
                <a:t>경영책임자등의</a:t>
              </a:r>
              <a:r>
                <a:rPr lang="ko-KR" altLang="en-US" sz="2000" b="1" spc="-200" dirty="0" smtClean="0">
                  <a:solidFill>
                    <a:schemeClr val="accent6">
                      <a:lumMod val="75000"/>
                    </a:schemeClr>
                  </a:solidFill>
                  <a:latin typeface="+mj-ea"/>
                  <a:ea typeface="+mj-ea"/>
                </a:rPr>
                <a:t> 안전보건 확보의무사항은</a:t>
              </a:r>
              <a:r>
                <a:rPr lang="en-US" altLang="ko-KR" sz="2000" b="1" spc="-200" dirty="0" smtClean="0">
                  <a:solidFill>
                    <a:schemeClr val="accent6">
                      <a:lumMod val="75000"/>
                    </a:schemeClr>
                  </a:solidFill>
                  <a:latin typeface="+mj-ea"/>
                  <a:ea typeface="+mj-ea"/>
                </a:rPr>
                <a:t>?</a:t>
              </a:r>
            </a:p>
            <a:p>
              <a:pPr fontAlgn="base"/>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법 제</a:t>
              </a:r>
              <a:r>
                <a:rPr lang="en-US" altLang="ko-KR" sz="1700" spc="-200" dirty="0">
                  <a:solidFill>
                    <a:schemeClr val="accent6">
                      <a:lumMod val="75000"/>
                    </a:schemeClr>
                  </a:solidFill>
                  <a:latin typeface="+mj-ea"/>
                  <a:ea typeface="+mj-ea"/>
                </a:rPr>
                <a:t>4</a:t>
              </a:r>
              <a:r>
                <a:rPr lang="ko-KR" altLang="en-US" sz="1700" spc="-200" dirty="0">
                  <a:solidFill>
                    <a:schemeClr val="accent6">
                      <a:lumMod val="75000"/>
                    </a:schemeClr>
                  </a:solidFill>
                  <a:latin typeface="+mj-ea"/>
                  <a:ea typeface="+mj-ea"/>
                </a:rPr>
                <a:t>조</a:t>
              </a:r>
              <a:r>
                <a:rPr lang="en-US" altLang="ko-KR" sz="1700" spc="-200" dirty="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사업주와 </a:t>
              </a:r>
              <a:r>
                <a:rPr lang="ko-KR" altLang="en-US" sz="1700" spc="-200" dirty="0" err="1" smtClean="0">
                  <a:solidFill>
                    <a:schemeClr val="accent6">
                      <a:lumMod val="75000"/>
                    </a:schemeClr>
                  </a:solidFill>
                  <a:latin typeface="+mj-ea"/>
                  <a:ea typeface="+mj-ea"/>
                </a:rPr>
                <a:t>경영책임자등의</a:t>
              </a:r>
              <a:r>
                <a:rPr lang="ko-KR" altLang="en-US" sz="1700" spc="-200" dirty="0" smtClean="0">
                  <a:solidFill>
                    <a:schemeClr val="accent6">
                      <a:lumMod val="75000"/>
                    </a:schemeClr>
                  </a:solidFill>
                  <a:latin typeface="+mj-ea"/>
                  <a:ea typeface="+mj-ea"/>
                </a:rPr>
                <a:t> 안전 및 보건 확보의무</a:t>
              </a:r>
              <a:r>
                <a:rPr lang="en-US" altLang="ko-KR" sz="1700" spc="-200" dirty="0">
                  <a:solidFill>
                    <a:schemeClr val="accent6">
                      <a:lumMod val="75000"/>
                    </a:schemeClr>
                  </a:solidFill>
                  <a:latin typeface="+mj-ea"/>
                  <a:ea typeface="+mj-ea"/>
                </a:rPr>
                <a:t>)]</a:t>
              </a:r>
              <a:endParaRPr lang="ko-KR" altLang="en-US" sz="1700" spc="-200" dirty="0">
                <a:solidFill>
                  <a:schemeClr val="accent6">
                    <a:lumMod val="75000"/>
                  </a:schemeClr>
                </a:solidFill>
                <a:latin typeface="+mj-ea"/>
                <a:ea typeface="+mj-ea"/>
              </a:endParaRPr>
            </a:p>
          </p:txBody>
        </p:sp>
        <p:cxnSp>
          <p:nvCxnSpPr>
            <p:cNvPr id="36" name="직선 연결선[R] 35">
              <a:extLst>
                <a:ext uri="{FF2B5EF4-FFF2-40B4-BE49-F238E27FC236}">
                  <a16:creationId xmlns:a16="http://schemas.microsoft.com/office/drawing/2014/main" xmlns="" id="{60A8B1D9-B688-0D44-999A-272BCE215D6C}"/>
                </a:ext>
              </a:extLst>
            </p:cNvPr>
            <p:cNvCxnSpPr>
              <a:cxnSpLocks/>
            </p:cNvCxnSpPr>
            <p:nvPr/>
          </p:nvCxnSpPr>
          <p:spPr>
            <a:xfrm>
              <a:off x="824398" y="1425038"/>
              <a:ext cx="5494487"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41" name="Picture 2" descr="D:\맥 공유\21-2-15\처벌법9.png">
            <a:extLst>
              <a:ext uri="{FF2B5EF4-FFF2-40B4-BE49-F238E27FC236}">
                <a16:creationId xmlns:a16="http://schemas.microsoft.com/office/drawing/2014/main" xmlns="" id="{110E1AF1-7544-3C49-9851-15401F477027}"/>
              </a:ext>
            </a:extLst>
          </p:cNvPr>
          <p:cNvPicPr>
            <a:picLocks noChangeAspect="1" noChangeArrowheads="1"/>
          </p:cNvPicPr>
          <p:nvPr/>
        </p:nvPicPr>
        <p:blipFill>
          <a:blip r:embed="rId2"/>
          <a:srcRect/>
          <a:stretch>
            <a:fillRect/>
          </a:stretch>
        </p:blipFill>
        <p:spPr bwMode="auto">
          <a:xfrm>
            <a:off x="763441" y="2286254"/>
            <a:ext cx="1007999" cy="823582"/>
          </a:xfrm>
          <a:prstGeom prst="rect">
            <a:avLst/>
          </a:prstGeom>
          <a:noFill/>
        </p:spPr>
      </p:pic>
      <p:grpSp>
        <p:nvGrpSpPr>
          <p:cNvPr id="22" name="그룹 21">
            <a:extLst>
              <a:ext uri="{FF2B5EF4-FFF2-40B4-BE49-F238E27FC236}">
                <a16:creationId xmlns:a16="http://schemas.microsoft.com/office/drawing/2014/main" xmlns="" id="{9D4E3553-B156-134F-868A-06A4B9BA597B}"/>
              </a:ext>
            </a:extLst>
          </p:cNvPr>
          <p:cNvGrpSpPr/>
          <p:nvPr/>
        </p:nvGrpSpPr>
        <p:grpSpPr>
          <a:xfrm>
            <a:off x="359874" y="352440"/>
            <a:ext cx="6117128" cy="477054"/>
            <a:chOff x="359874" y="352440"/>
            <a:chExt cx="4987474" cy="477054"/>
          </a:xfrm>
        </p:grpSpPr>
        <p:sp>
          <p:nvSpPr>
            <p:cNvPr id="23" name="TextBox 22">
              <a:extLst>
                <a:ext uri="{FF2B5EF4-FFF2-40B4-BE49-F238E27FC236}">
                  <a16:creationId xmlns:a16="http://schemas.microsoft.com/office/drawing/2014/main" xmlns="" id="{2E8E616D-B8A8-3247-8F57-F505F611B8E8}"/>
                </a:ext>
              </a:extLst>
            </p:cNvPr>
            <p:cNvSpPr txBox="1"/>
            <p:nvPr/>
          </p:nvSpPr>
          <p:spPr>
            <a:xfrm>
              <a:off x="860978" y="415296"/>
              <a:ext cx="4486370"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
          <p:nvSpPr>
            <p:cNvPr id="26" name="직사각형 25">
              <a:extLst>
                <a:ext uri="{FF2B5EF4-FFF2-40B4-BE49-F238E27FC236}">
                  <a16:creationId xmlns:a16="http://schemas.microsoft.com/office/drawing/2014/main" xmlns="" id="{6CE99601-0D9D-F643-B3AA-66DF42674B77}"/>
                </a:ext>
              </a:extLst>
            </p:cNvPr>
            <p:cNvSpPr/>
            <p:nvPr/>
          </p:nvSpPr>
          <p:spPr>
            <a:xfrm>
              <a:off x="359874" y="352440"/>
              <a:ext cx="370614"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27" name="직선 연결선[R] 26">
              <a:extLst>
                <a:ext uri="{FF2B5EF4-FFF2-40B4-BE49-F238E27FC236}">
                  <a16:creationId xmlns:a16="http://schemas.microsoft.com/office/drawing/2014/main" xmlns="" id="{F68FA9E7-EDD8-5648-81D3-8613369C7F5B}"/>
                </a:ext>
              </a:extLst>
            </p:cNvPr>
            <p:cNvCxnSpPr/>
            <p:nvPr/>
          </p:nvCxnSpPr>
          <p:spPr>
            <a:xfrm>
              <a:off x="748577"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3" name="TextBox 32">
            <a:extLst>
              <a:ext uri="{FF2B5EF4-FFF2-40B4-BE49-F238E27FC236}">
                <a16:creationId xmlns:a16="http://schemas.microsoft.com/office/drawing/2014/main" xmlns="" id="{CDDBDD55-C31B-9248-AE5F-87640EA2EAF5}"/>
              </a:ext>
            </a:extLst>
          </p:cNvPr>
          <p:cNvSpPr txBox="1"/>
          <p:nvPr/>
        </p:nvSpPr>
        <p:spPr>
          <a:xfrm>
            <a:off x="1790085" y="2189787"/>
            <a:ext cx="7730128" cy="1465679"/>
          </a:xfrm>
          <a:prstGeom prst="rect">
            <a:avLst/>
          </a:prstGeom>
          <a:noFill/>
        </p:spPr>
        <p:txBody>
          <a:bodyPr wrap="square" lIns="104287" tIns="52144" rIns="104287" bIns="52144" rtlCol="0">
            <a:spAutoFit/>
          </a:bodyPr>
          <a:lstStyle/>
          <a:p>
            <a:pPr algn="just">
              <a:lnSpc>
                <a:spcPct val="130000"/>
              </a:lnSpc>
            </a:pPr>
            <a:r>
              <a:rPr lang="ko-KR" altLang="en-US" sz="1700" b="1" spc="-90" dirty="0" smtClean="0">
                <a:solidFill>
                  <a:schemeClr val="tx2"/>
                </a:solidFill>
              </a:rPr>
              <a:t>사업주 또는 </a:t>
            </a:r>
            <a:r>
              <a:rPr lang="ko-KR" altLang="en-US" sz="1700" b="1" spc="-90" dirty="0" err="1" smtClean="0">
                <a:solidFill>
                  <a:schemeClr val="tx2"/>
                </a:solidFill>
              </a:rPr>
              <a:t>경영책임자등은</a:t>
            </a:r>
            <a:r>
              <a:rPr lang="ko-KR" altLang="en-US" sz="1700" b="1" spc="-90" dirty="0" smtClean="0">
                <a:solidFill>
                  <a:schemeClr val="tx2"/>
                </a:solidFill>
              </a:rPr>
              <a:t> </a:t>
            </a:r>
            <a:r>
              <a:rPr lang="ko-KR" altLang="en-US" sz="1700" spc="-90" dirty="0" smtClean="0"/>
              <a:t>사업주나 법인 또는 기관이 </a:t>
            </a:r>
            <a:r>
              <a:rPr lang="ko-KR" altLang="en-US" sz="1700" b="1" spc="-90" dirty="0" smtClean="0">
                <a:solidFill>
                  <a:srgbClr val="1F497D"/>
                </a:solidFill>
              </a:rPr>
              <a:t>실질적으로 지배</a:t>
            </a:r>
            <a:r>
              <a:rPr lang="en-US" altLang="ko-KR" sz="1700" b="1" spc="-90" dirty="0">
                <a:solidFill>
                  <a:srgbClr val="1F497D"/>
                </a:solidFill>
              </a:rPr>
              <a:t>·</a:t>
            </a:r>
            <a:r>
              <a:rPr lang="ko-KR" altLang="en-US" sz="1700" b="1" spc="-90" dirty="0">
                <a:solidFill>
                  <a:srgbClr val="1F497D"/>
                </a:solidFill>
              </a:rPr>
              <a:t>운영</a:t>
            </a:r>
            <a:r>
              <a:rPr lang="en-US" altLang="ko-KR" sz="1700" b="1" spc="-90" dirty="0" smtClean="0">
                <a:solidFill>
                  <a:srgbClr val="1F497D"/>
                </a:solidFill>
              </a:rPr>
              <a:t>· </a:t>
            </a:r>
            <a:r>
              <a:rPr lang="ko-KR" altLang="en-US" sz="1700" b="1" spc="-90" dirty="0" smtClean="0">
                <a:solidFill>
                  <a:srgbClr val="1F497D"/>
                </a:solidFill>
              </a:rPr>
              <a:t>관리하는 사업 또는 사업장</a:t>
            </a:r>
            <a:r>
              <a:rPr lang="ko-KR" altLang="en-US" sz="1700" spc="-90" dirty="0" smtClean="0"/>
              <a:t>에서 </a:t>
            </a:r>
            <a:r>
              <a:rPr lang="ko-KR" altLang="en-US" sz="1700" b="1" spc="-90" dirty="0" smtClean="0">
                <a:solidFill>
                  <a:srgbClr val="1F497D"/>
                </a:solidFill>
              </a:rPr>
              <a:t>종사자의 안전</a:t>
            </a:r>
            <a:r>
              <a:rPr lang="en-US" altLang="ko-KR" sz="1700" b="1" spc="-90" dirty="0">
                <a:solidFill>
                  <a:srgbClr val="1F497D"/>
                </a:solidFill>
              </a:rPr>
              <a:t>·</a:t>
            </a:r>
            <a:r>
              <a:rPr lang="ko-KR" altLang="en-US" sz="1700" b="1" spc="-90" dirty="0" smtClean="0">
                <a:solidFill>
                  <a:srgbClr val="1F497D"/>
                </a:solidFill>
              </a:rPr>
              <a:t>보건상 유해 또는 위험을 방지하기 위하여</a:t>
            </a:r>
            <a:r>
              <a:rPr lang="ko-KR" altLang="en-US" sz="1700" spc="-90" dirty="0" smtClean="0"/>
              <a:t> 그 사업 또는 사업장의 특성 및 규모 등을 고려하여 다음 조치를 하여야 한다</a:t>
            </a:r>
            <a:r>
              <a:rPr lang="en-US" altLang="ko-KR" sz="1700" spc="-90" dirty="0"/>
              <a:t>.</a:t>
            </a:r>
            <a:endParaRPr lang="ko-KR" altLang="en-US" sz="1700" spc="-90" dirty="0">
              <a:latin typeface="+mj-ea"/>
            </a:endParaRPr>
          </a:p>
        </p:txBody>
      </p:sp>
      <p:grpSp>
        <p:nvGrpSpPr>
          <p:cNvPr id="38" name="그룹 37">
            <a:extLst>
              <a:ext uri="{FF2B5EF4-FFF2-40B4-BE49-F238E27FC236}">
                <a16:creationId xmlns:a16="http://schemas.microsoft.com/office/drawing/2014/main" xmlns="" id="{AE3998C1-7FDC-D54C-B3B3-DC00154A12C9}"/>
              </a:ext>
            </a:extLst>
          </p:cNvPr>
          <p:cNvGrpSpPr/>
          <p:nvPr/>
        </p:nvGrpSpPr>
        <p:grpSpPr>
          <a:xfrm>
            <a:off x="1960212" y="3787364"/>
            <a:ext cx="7560000" cy="2870612"/>
            <a:chOff x="1960212" y="3949057"/>
            <a:chExt cx="7560000" cy="2680118"/>
          </a:xfrm>
        </p:grpSpPr>
        <p:sp>
          <p:nvSpPr>
            <p:cNvPr id="39" name="모서리가 둥근 직사각형 38">
              <a:extLst>
                <a:ext uri="{FF2B5EF4-FFF2-40B4-BE49-F238E27FC236}">
                  <a16:creationId xmlns:a16="http://schemas.microsoft.com/office/drawing/2014/main" xmlns="" id="{DCBEA8E3-A471-A149-A195-3F53427870A3}"/>
                </a:ext>
              </a:extLst>
            </p:cNvPr>
            <p:cNvSpPr/>
            <p:nvPr/>
          </p:nvSpPr>
          <p:spPr>
            <a:xfrm>
              <a:off x="1960212" y="3949057"/>
              <a:ext cx="7560000" cy="2657771"/>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42" name="그룹 41">
              <a:extLst>
                <a:ext uri="{FF2B5EF4-FFF2-40B4-BE49-F238E27FC236}">
                  <a16:creationId xmlns:a16="http://schemas.microsoft.com/office/drawing/2014/main" xmlns="" id="{C0319C13-0CE3-8C48-B7FE-7D7A06CE50FB}"/>
                </a:ext>
              </a:extLst>
            </p:cNvPr>
            <p:cNvGrpSpPr/>
            <p:nvPr/>
          </p:nvGrpSpPr>
          <p:grpSpPr>
            <a:xfrm>
              <a:off x="2178405" y="4093075"/>
              <a:ext cx="6795473" cy="2536100"/>
              <a:chOff x="2008282" y="4380156"/>
              <a:chExt cx="6795473" cy="2536100"/>
            </a:xfrm>
          </p:grpSpPr>
          <p:sp>
            <p:nvSpPr>
              <p:cNvPr id="44" name="TextBox 43">
                <a:extLst>
                  <a:ext uri="{FF2B5EF4-FFF2-40B4-BE49-F238E27FC236}">
                    <a16:creationId xmlns:a16="http://schemas.microsoft.com/office/drawing/2014/main" xmlns="" id="{CBEDCD81-7DAD-D848-BBA4-7EAC44173522}"/>
                  </a:ext>
                </a:extLst>
              </p:cNvPr>
              <p:cNvSpPr txBox="1"/>
              <p:nvPr/>
            </p:nvSpPr>
            <p:spPr>
              <a:xfrm>
                <a:off x="2008282" y="4380156"/>
                <a:ext cx="6795473" cy="2536100"/>
              </a:xfrm>
              <a:prstGeom prst="rect">
                <a:avLst/>
              </a:prstGeom>
              <a:noFill/>
            </p:spPr>
            <p:txBody>
              <a:bodyPr wrap="square" lIns="104287" tIns="52144" rIns="104287" bIns="52144" rtlCol="0">
                <a:spAutoFit/>
              </a:bodyPr>
              <a:lstStyle/>
              <a:p>
                <a:pPr>
                  <a:lnSpc>
                    <a:spcPct val="120000"/>
                  </a:lnSpc>
                </a:pPr>
                <a:r>
                  <a:rPr lang="ko-KR" altLang="en-US" sz="1600" spc="-90" dirty="0" smtClean="0">
                    <a:solidFill>
                      <a:schemeClr val="accent6">
                        <a:lumMod val="75000"/>
                      </a:schemeClr>
                    </a:solidFill>
                    <a:latin typeface="+mj-ea"/>
                  </a:rPr>
                  <a:t>➊</a:t>
                </a:r>
                <a:r>
                  <a:rPr lang="ko-KR" altLang="en-US" sz="1600" spc="-90" dirty="0" smtClean="0">
                    <a:latin typeface="+mj-ea"/>
                  </a:rPr>
                  <a:t> 재해예방에 필요한 인력 및 예산 등 </a:t>
                </a:r>
                <a:r>
                  <a:rPr lang="ko-KR" altLang="en-US" sz="1600" b="1" spc="-90" dirty="0" smtClean="0">
                    <a:latin typeface="+mj-ea"/>
                  </a:rPr>
                  <a:t>안전보건관리체계의 구축 및 </a:t>
                </a:r>
                <a:endParaRPr lang="en-US" altLang="ko-KR" sz="1600" b="1" spc="-90" dirty="0">
                  <a:latin typeface="+mj-ea"/>
                </a:endParaRPr>
              </a:p>
              <a:p>
                <a:pPr>
                  <a:lnSpc>
                    <a:spcPct val="120000"/>
                  </a:lnSpc>
                </a:pPr>
                <a:r>
                  <a:rPr lang="ko-KR" altLang="en-US" sz="1600" b="1" spc="-90" dirty="0" smtClean="0">
                    <a:latin typeface="+mj-ea"/>
                  </a:rPr>
                  <a:t>    그</a:t>
                </a:r>
                <a:r>
                  <a:rPr lang="en-US" altLang="ko-KR" sz="1600" b="1" spc="-90" dirty="0" smtClean="0">
                    <a:latin typeface="+mj-ea"/>
                  </a:rPr>
                  <a:t> </a:t>
                </a:r>
                <a:r>
                  <a:rPr lang="ko-KR" altLang="en-US" sz="1600" b="1" spc="-90" dirty="0" smtClean="0">
                    <a:latin typeface="+mj-ea"/>
                  </a:rPr>
                  <a:t>이행</a:t>
                </a:r>
                <a:r>
                  <a:rPr lang="ko-KR" altLang="en-US" sz="1600" spc="-90" dirty="0" smtClean="0">
                    <a:latin typeface="+mj-ea"/>
                  </a:rPr>
                  <a:t>에 관한 조치</a:t>
                </a:r>
                <a:endParaRPr lang="en-US" altLang="ko-KR" sz="1600" spc="-90" dirty="0">
                  <a:latin typeface="+mj-ea"/>
                </a:endParaRPr>
              </a:p>
              <a:p>
                <a:pPr>
                  <a:lnSpc>
                    <a:spcPct val="229000"/>
                  </a:lnSpc>
                </a:pPr>
                <a:r>
                  <a:rPr lang="ko-KR" altLang="en-US" sz="1600" spc="-90" dirty="0" smtClean="0">
                    <a:solidFill>
                      <a:schemeClr val="accent6">
                        <a:lumMod val="75000"/>
                      </a:schemeClr>
                    </a:solidFill>
                  </a:rPr>
                  <a:t>➋</a:t>
                </a:r>
                <a:r>
                  <a:rPr lang="ko-KR" altLang="en-US" sz="1600" spc="-90" dirty="0" smtClean="0"/>
                  <a:t> 재해 발생 시 </a:t>
                </a:r>
                <a:r>
                  <a:rPr lang="ko-KR" altLang="en-US" sz="1600" b="1" spc="-90" dirty="0" smtClean="0"/>
                  <a:t>재발방지 대책의 수립 및 그 이행</a:t>
                </a:r>
                <a:r>
                  <a:rPr lang="ko-KR" altLang="en-US" sz="1600" spc="-90" dirty="0" smtClean="0"/>
                  <a:t>에 관한 조치</a:t>
                </a:r>
                <a:endParaRPr lang="en-US" altLang="ko-KR" sz="1600" spc="-90" dirty="0"/>
              </a:p>
              <a:p>
                <a:pPr>
                  <a:lnSpc>
                    <a:spcPct val="229000"/>
                  </a:lnSpc>
                </a:pPr>
                <a:r>
                  <a:rPr lang="ko-KR" altLang="en-US" sz="1600" spc="-90" dirty="0" smtClean="0">
                    <a:solidFill>
                      <a:schemeClr val="accent6">
                        <a:lumMod val="75000"/>
                      </a:schemeClr>
                    </a:solidFill>
                    <a:latin typeface="+mj-ea"/>
                  </a:rPr>
                  <a:t>➌</a:t>
                </a:r>
                <a:r>
                  <a:rPr lang="ko-KR" altLang="en-US" sz="1600" spc="-90" dirty="0" smtClean="0">
                    <a:latin typeface="+mj-ea"/>
                  </a:rPr>
                  <a:t> 중앙행정기관</a:t>
                </a:r>
                <a:r>
                  <a:rPr lang="en-US" altLang="ko-KR" sz="1600" spc="-90" dirty="0">
                    <a:latin typeface="+mj-ea"/>
                  </a:rPr>
                  <a:t>·</a:t>
                </a:r>
                <a:r>
                  <a:rPr lang="ko-KR" altLang="en-US" sz="1600" spc="-90" dirty="0" smtClean="0">
                    <a:latin typeface="+mj-ea"/>
                  </a:rPr>
                  <a:t>지방자치단체가 </a:t>
                </a:r>
                <a:r>
                  <a:rPr lang="ko-KR" altLang="en-US" sz="1600" b="1" spc="-90" dirty="0" smtClean="0">
                    <a:latin typeface="+mj-ea"/>
                  </a:rPr>
                  <a:t>관계 법령에 따라 개선</a:t>
                </a:r>
                <a:r>
                  <a:rPr lang="en-US" altLang="ko-KR" sz="1600" b="1" spc="-90" dirty="0" smtClean="0">
                    <a:latin typeface="+mj-ea"/>
                  </a:rPr>
                  <a:t>, </a:t>
                </a:r>
                <a:r>
                  <a:rPr lang="ko-KR" altLang="en-US" sz="1600" b="1" spc="-90" dirty="0" smtClean="0">
                    <a:latin typeface="+mj-ea"/>
                  </a:rPr>
                  <a:t>시정 등을 명한</a:t>
                </a:r>
                <a:endParaRPr lang="en-US" altLang="ko-KR" sz="1600" b="1" spc="-90" dirty="0" smtClean="0">
                  <a:latin typeface="+mj-ea"/>
                </a:endParaRPr>
              </a:p>
              <a:p>
                <a:r>
                  <a:rPr lang="ko-KR" altLang="en-US" sz="1600" b="1" spc="-90" dirty="0" smtClean="0">
                    <a:latin typeface="+mj-ea"/>
                  </a:rPr>
                  <a:t>    사항의 이행</a:t>
                </a:r>
                <a:r>
                  <a:rPr lang="ko-KR" altLang="en-US" sz="1600" spc="-90" dirty="0" smtClean="0">
                    <a:latin typeface="+mj-ea"/>
                  </a:rPr>
                  <a:t>에 관한 조치</a:t>
                </a:r>
                <a:endParaRPr lang="en-US" altLang="ko-KR" sz="1600" spc="-90" dirty="0" smtClean="0">
                  <a:latin typeface="+mj-ea"/>
                </a:endParaRPr>
              </a:p>
              <a:p>
                <a:pPr>
                  <a:lnSpc>
                    <a:spcPct val="229000"/>
                  </a:lnSpc>
                </a:pPr>
                <a:r>
                  <a:rPr lang="ko-KR" altLang="en-US" sz="1600" spc="-90" dirty="0" smtClean="0">
                    <a:solidFill>
                      <a:schemeClr val="accent6">
                        <a:lumMod val="75000"/>
                      </a:schemeClr>
                    </a:solidFill>
                    <a:latin typeface="+mj-ea"/>
                  </a:rPr>
                  <a:t>➍</a:t>
                </a:r>
                <a:r>
                  <a:rPr lang="ko-KR" altLang="en-US" sz="1600" spc="-90" dirty="0" smtClean="0">
                    <a:latin typeface="+mj-ea"/>
                  </a:rPr>
                  <a:t> </a:t>
                </a:r>
                <a:r>
                  <a:rPr lang="ko-KR" altLang="en-US" sz="1600" b="1" spc="-90" dirty="0" smtClean="0">
                    <a:latin typeface="+mj-ea"/>
                  </a:rPr>
                  <a:t>안전</a:t>
                </a:r>
                <a:r>
                  <a:rPr lang="en-US" altLang="ko-KR" sz="1600" b="1" spc="-90" dirty="0">
                    <a:latin typeface="+mj-ea"/>
                  </a:rPr>
                  <a:t>·</a:t>
                </a:r>
                <a:r>
                  <a:rPr lang="ko-KR" altLang="en-US" sz="1600" b="1" spc="-90" dirty="0" smtClean="0">
                    <a:latin typeface="+mj-ea"/>
                  </a:rPr>
                  <a:t>보건 관계 법령에 따른 의무이행에 필요한 관리</a:t>
                </a:r>
                <a:r>
                  <a:rPr lang="ko-KR" altLang="en-US" sz="1600" spc="-90" dirty="0" smtClean="0">
                    <a:latin typeface="+mj-ea"/>
                  </a:rPr>
                  <a:t>상의 조치</a:t>
                </a:r>
                <a:endParaRPr lang="ko-KR" altLang="en-US" sz="1600" spc="-90" dirty="0">
                  <a:latin typeface="+mj-ea"/>
                </a:endParaRPr>
              </a:p>
            </p:txBody>
          </p:sp>
          <p:grpSp>
            <p:nvGrpSpPr>
              <p:cNvPr id="45" name="그룹 44">
                <a:extLst>
                  <a:ext uri="{FF2B5EF4-FFF2-40B4-BE49-F238E27FC236}">
                    <a16:creationId xmlns:a16="http://schemas.microsoft.com/office/drawing/2014/main" xmlns="" id="{E608673B-A598-A142-B1CB-8981B73991C6}"/>
                  </a:ext>
                </a:extLst>
              </p:cNvPr>
              <p:cNvGrpSpPr/>
              <p:nvPr/>
            </p:nvGrpSpPr>
            <p:grpSpPr>
              <a:xfrm>
                <a:off x="2105252" y="5065770"/>
                <a:ext cx="6068525" cy="1288706"/>
                <a:chOff x="2083986" y="5012605"/>
                <a:chExt cx="6068525" cy="1288706"/>
              </a:xfrm>
            </p:grpSpPr>
            <p:cxnSp>
              <p:nvCxnSpPr>
                <p:cNvPr id="46" name="직선 연결선 23">
                  <a:extLst>
                    <a:ext uri="{FF2B5EF4-FFF2-40B4-BE49-F238E27FC236}">
                      <a16:creationId xmlns:a16="http://schemas.microsoft.com/office/drawing/2014/main" xmlns="" id="{F931A8FD-D94A-0E4E-8FEC-882DC5343133}"/>
                    </a:ext>
                  </a:extLst>
                </p:cNvPr>
                <p:cNvCxnSpPr/>
                <p:nvPr/>
              </p:nvCxnSpPr>
              <p:spPr>
                <a:xfrm>
                  <a:off x="2083986" y="5012605"/>
                  <a:ext cx="6068525"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47" name="직선 연결선 23">
                  <a:extLst>
                    <a:ext uri="{FF2B5EF4-FFF2-40B4-BE49-F238E27FC236}">
                      <a16:creationId xmlns:a16="http://schemas.microsoft.com/office/drawing/2014/main" xmlns="" id="{D314F0F7-DAAE-C34D-9AD7-7287E463A638}"/>
                    </a:ext>
                  </a:extLst>
                </p:cNvPr>
                <p:cNvCxnSpPr/>
                <p:nvPr/>
              </p:nvCxnSpPr>
              <p:spPr>
                <a:xfrm>
                  <a:off x="2083986" y="5514730"/>
                  <a:ext cx="6068525"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48" name="직선 연결선 23">
                  <a:extLst>
                    <a:ext uri="{FF2B5EF4-FFF2-40B4-BE49-F238E27FC236}">
                      <a16:creationId xmlns:a16="http://schemas.microsoft.com/office/drawing/2014/main" xmlns="" id="{7FE7336B-E5CE-E14B-9C9F-A2058EAFBCF1}"/>
                    </a:ext>
                  </a:extLst>
                </p:cNvPr>
                <p:cNvCxnSpPr/>
                <p:nvPr/>
              </p:nvCxnSpPr>
              <p:spPr>
                <a:xfrm>
                  <a:off x="2083986" y="6301311"/>
                  <a:ext cx="6068525"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grpSp>
        </p:grpSp>
      </p:grpSp>
      <p:pic>
        <p:nvPicPr>
          <p:cNvPr id="43" name="Picture 3" descr="D:\맥 공유\21-2-15\처벌법10.png">
            <a:extLst>
              <a:ext uri="{FF2B5EF4-FFF2-40B4-BE49-F238E27FC236}">
                <a16:creationId xmlns:a16="http://schemas.microsoft.com/office/drawing/2014/main" xmlns="" id="{BD30CAEE-DDE2-7F44-8D7B-5373D82ED552}"/>
              </a:ext>
            </a:extLst>
          </p:cNvPr>
          <p:cNvPicPr>
            <a:picLocks noChangeAspect="1" noChangeArrowheads="1"/>
          </p:cNvPicPr>
          <p:nvPr/>
        </p:nvPicPr>
        <p:blipFill>
          <a:blip r:embed="rId3"/>
          <a:srcRect/>
          <a:stretch>
            <a:fillRect/>
          </a:stretch>
        </p:blipFill>
        <p:spPr bwMode="auto">
          <a:xfrm>
            <a:off x="8534718" y="4489348"/>
            <a:ext cx="878320" cy="791797"/>
          </a:xfrm>
          <a:prstGeom prst="rect">
            <a:avLst/>
          </a:prstGeom>
          <a:noFill/>
        </p:spPr>
      </p:pic>
    </p:spTree>
    <p:extLst>
      <p:ext uri="{BB962C8B-B14F-4D97-AF65-F5344CB8AC3E}">
        <p14:creationId xmlns:p14="http://schemas.microsoft.com/office/powerpoint/2010/main" val="7190993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그룹 33">
            <a:extLst>
              <a:ext uri="{FF2B5EF4-FFF2-40B4-BE49-F238E27FC236}">
                <a16:creationId xmlns:a16="http://schemas.microsoft.com/office/drawing/2014/main" xmlns="" id="{F75DC941-432B-CE45-B8BB-F5D9D942462F}"/>
              </a:ext>
            </a:extLst>
          </p:cNvPr>
          <p:cNvGrpSpPr/>
          <p:nvPr/>
        </p:nvGrpSpPr>
        <p:grpSpPr>
          <a:xfrm>
            <a:off x="687616" y="1303118"/>
            <a:ext cx="9052050" cy="437467"/>
            <a:chOff x="748576" y="1425038"/>
            <a:chExt cx="9052050" cy="437467"/>
          </a:xfrm>
        </p:grpSpPr>
        <p:sp>
          <p:nvSpPr>
            <p:cNvPr id="35" name="TextBox 34">
              <a:extLst>
                <a:ext uri="{FF2B5EF4-FFF2-40B4-BE49-F238E27FC236}">
                  <a16:creationId xmlns:a16="http://schemas.microsoft.com/office/drawing/2014/main" xmlns="" id="{A08E05A2-9AF7-9A40-BBCF-B70454BA3808}"/>
                </a:ext>
              </a:extLst>
            </p:cNvPr>
            <p:cNvSpPr txBox="1"/>
            <p:nvPr/>
          </p:nvSpPr>
          <p:spPr>
            <a:xfrm>
              <a:off x="748576" y="1449422"/>
              <a:ext cx="9052050" cy="413083"/>
            </a:xfrm>
            <a:prstGeom prst="rect">
              <a:avLst/>
            </a:prstGeom>
            <a:noFill/>
          </p:spPr>
          <p:txBody>
            <a:bodyPr wrap="square" lIns="104287" tIns="52144" rIns="104287" bIns="52144" rtlCol="0">
              <a:spAutoFit/>
            </a:bodyPr>
            <a:lstStyle/>
            <a:p>
              <a:pPr fontAlgn="base"/>
              <a:r>
                <a:rPr lang="ko-KR" altLang="en-US" sz="2000" b="1" spc="-200" dirty="0" smtClean="0">
                  <a:solidFill>
                    <a:schemeClr val="accent6">
                      <a:lumMod val="75000"/>
                    </a:schemeClr>
                  </a:solidFill>
                  <a:latin typeface="+mj-ea"/>
                  <a:ea typeface="+mj-ea"/>
                </a:rPr>
                <a:t>안전보건 확보의무 대상</a:t>
              </a:r>
              <a:r>
                <a:rPr lang="en-US" altLang="ko-KR" sz="2000" b="1" spc="-200" dirty="0" smtClean="0">
                  <a:solidFill>
                    <a:schemeClr val="accent6">
                      <a:lumMod val="75000"/>
                    </a:schemeClr>
                  </a:solidFill>
                  <a:latin typeface="+mj-ea"/>
                  <a:ea typeface="+mj-ea"/>
                </a:rPr>
                <a:t>, </a:t>
              </a:r>
              <a:r>
                <a:rPr lang="ko-KR" altLang="en-US" sz="2000" b="1" spc="-200" dirty="0" smtClean="0">
                  <a:solidFill>
                    <a:schemeClr val="accent6">
                      <a:lumMod val="75000"/>
                    </a:schemeClr>
                  </a:solidFill>
                  <a:latin typeface="+mj-ea"/>
                  <a:ea typeface="+mj-ea"/>
                </a:rPr>
                <a:t>즉 보호대상은 누구인가</a:t>
              </a:r>
              <a:r>
                <a:rPr lang="en-US" altLang="ko-KR" sz="2000" b="1" spc="-200" dirty="0" smtClean="0">
                  <a:solidFill>
                    <a:schemeClr val="accent6">
                      <a:lumMod val="75000"/>
                    </a:schemeClr>
                  </a:solidFill>
                  <a:latin typeface="+mj-ea"/>
                  <a:ea typeface="+mj-ea"/>
                </a:rPr>
                <a:t>? </a:t>
              </a:r>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해설서</a:t>
              </a:r>
              <a:r>
                <a:rPr lang="en-US" altLang="ko-KR" sz="1700" spc="-200" dirty="0" smtClean="0">
                  <a:solidFill>
                    <a:schemeClr val="accent6">
                      <a:lumMod val="75000"/>
                    </a:schemeClr>
                  </a:solidFill>
                  <a:latin typeface="+mj-ea"/>
                  <a:ea typeface="+mj-ea"/>
                </a:rPr>
                <a:t>]</a:t>
              </a:r>
              <a:endParaRPr lang="ko-KR" altLang="en-US" sz="1700" spc="-200" dirty="0">
                <a:solidFill>
                  <a:schemeClr val="accent6">
                    <a:lumMod val="75000"/>
                  </a:schemeClr>
                </a:solidFill>
                <a:latin typeface="+mj-ea"/>
                <a:ea typeface="+mj-ea"/>
              </a:endParaRPr>
            </a:p>
          </p:txBody>
        </p:sp>
        <p:cxnSp>
          <p:nvCxnSpPr>
            <p:cNvPr id="36" name="직선 연결선[R] 35">
              <a:extLst>
                <a:ext uri="{FF2B5EF4-FFF2-40B4-BE49-F238E27FC236}">
                  <a16:creationId xmlns:a16="http://schemas.microsoft.com/office/drawing/2014/main" xmlns="" id="{60A8B1D9-B688-0D44-999A-272BCE215D6C}"/>
                </a:ext>
              </a:extLst>
            </p:cNvPr>
            <p:cNvCxnSpPr>
              <a:cxnSpLocks/>
            </p:cNvCxnSpPr>
            <p:nvPr/>
          </p:nvCxnSpPr>
          <p:spPr>
            <a:xfrm>
              <a:off x="824398" y="1425038"/>
              <a:ext cx="5951687"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41" name="Picture 2" descr="D:\맥 공유\21-2-15\처벌법9.png">
            <a:extLst>
              <a:ext uri="{FF2B5EF4-FFF2-40B4-BE49-F238E27FC236}">
                <a16:creationId xmlns:a16="http://schemas.microsoft.com/office/drawing/2014/main" xmlns="" id="{110E1AF1-7544-3C49-9851-15401F477027}"/>
              </a:ext>
            </a:extLst>
          </p:cNvPr>
          <p:cNvPicPr>
            <a:picLocks noChangeAspect="1" noChangeArrowheads="1"/>
          </p:cNvPicPr>
          <p:nvPr/>
        </p:nvPicPr>
        <p:blipFill>
          <a:blip r:embed="rId2"/>
          <a:srcRect/>
          <a:stretch>
            <a:fillRect/>
          </a:stretch>
        </p:blipFill>
        <p:spPr bwMode="auto">
          <a:xfrm>
            <a:off x="763441" y="1990979"/>
            <a:ext cx="1007999" cy="823582"/>
          </a:xfrm>
          <a:prstGeom prst="rect">
            <a:avLst/>
          </a:prstGeom>
          <a:noFill/>
        </p:spPr>
      </p:pic>
      <p:sp>
        <p:nvSpPr>
          <p:cNvPr id="33" name="TextBox 32">
            <a:extLst>
              <a:ext uri="{FF2B5EF4-FFF2-40B4-BE49-F238E27FC236}">
                <a16:creationId xmlns:a16="http://schemas.microsoft.com/office/drawing/2014/main" xmlns="" id="{CDDBDD55-C31B-9248-AE5F-87640EA2EAF5}"/>
              </a:ext>
            </a:extLst>
          </p:cNvPr>
          <p:cNvSpPr txBox="1"/>
          <p:nvPr/>
        </p:nvSpPr>
        <p:spPr>
          <a:xfrm>
            <a:off x="1771440" y="2029068"/>
            <a:ext cx="8230214" cy="785493"/>
          </a:xfrm>
          <a:prstGeom prst="rect">
            <a:avLst/>
          </a:prstGeom>
          <a:noFill/>
        </p:spPr>
        <p:txBody>
          <a:bodyPr wrap="square" lIns="104287" tIns="52144" rIns="104287" bIns="52144" rtlCol="0">
            <a:spAutoFit/>
          </a:bodyPr>
          <a:lstStyle/>
          <a:p>
            <a:pPr algn="just">
              <a:lnSpc>
                <a:spcPct val="130000"/>
              </a:lnSpc>
            </a:pPr>
            <a:r>
              <a:rPr lang="ko-KR" altLang="en-US" sz="1700" b="1" spc="-90" dirty="0" smtClean="0">
                <a:solidFill>
                  <a:schemeClr val="tx2"/>
                </a:solidFill>
              </a:rPr>
              <a:t>사업주 또는 </a:t>
            </a:r>
            <a:r>
              <a:rPr lang="ko-KR" altLang="en-US" sz="1700" b="1" spc="-90" dirty="0" err="1" smtClean="0">
                <a:solidFill>
                  <a:schemeClr val="tx2"/>
                </a:solidFill>
              </a:rPr>
              <a:t>경영책임자등은</a:t>
            </a:r>
            <a:r>
              <a:rPr lang="en-US" altLang="ko-KR" sz="1700" b="1" spc="-90" dirty="0" smtClean="0">
                <a:solidFill>
                  <a:schemeClr val="tx2"/>
                </a:solidFill>
              </a:rPr>
              <a:t> </a:t>
            </a:r>
            <a:r>
              <a:rPr lang="ko-KR" altLang="en-US" sz="1700" spc="-90" dirty="0" smtClean="0"/>
              <a:t>실질적으로 지배</a:t>
            </a:r>
            <a:r>
              <a:rPr lang="ko-KR" altLang="en-US" sz="1700" spc="-90" dirty="0"/>
              <a:t>∙</a:t>
            </a:r>
            <a:r>
              <a:rPr lang="ko-KR" altLang="en-US" sz="1700" spc="-90" dirty="0" smtClean="0"/>
              <a:t>운영∙관리하는 사업 또는 사업장에서 </a:t>
            </a:r>
            <a:r>
              <a:rPr lang="ko-KR" altLang="en-US" sz="1700" b="1" spc="-90" dirty="0" smtClean="0"/>
              <a:t>일하는 모든</a:t>
            </a:r>
            <a:r>
              <a:rPr lang="ko-KR" altLang="en-US" sz="1700" b="1" spc="-90" dirty="0" smtClean="0">
                <a:solidFill>
                  <a:schemeClr val="tx2"/>
                </a:solidFill>
              </a:rPr>
              <a:t> </a:t>
            </a:r>
            <a:r>
              <a:rPr lang="ko-KR" altLang="en-US" sz="1700" b="1" spc="-90" dirty="0" smtClean="0"/>
              <a:t>종사자에 대한 안전 및 보건 확보의무를 이행</a:t>
            </a:r>
            <a:r>
              <a:rPr lang="ko-KR" altLang="en-US" sz="1700" spc="-90" dirty="0" smtClean="0"/>
              <a:t>하여야 한다</a:t>
            </a:r>
            <a:r>
              <a:rPr lang="en-US" altLang="ko-KR" sz="1700" spc="-90" dirty="0" smtClean="0"/>
              <a:t>.</a:t>
            </a:r>
            <a:endParaRPr lang="ko-KR" altLang="en-US" sz="1700" spc="-90" dirty="0">
              <a:latin typeface="+mj-ea"/>
            </a:endParaRPr>
          </a:p>
        </p:txBody>
      </p:sp>
      <p:sp>
        <p:nvSpPr>
          <p:cNvPr id="20" name="TextBox 19">
            <a:extLst>
              <a:ext uri="{FF2B5EF4-FFF2-40B4-BE49-F238E27FC236}">
                <a16:creationId xmlns:a16="http://schemas.microsoft.com/office/drawing/2014/main" xmlns="" id="{CDDBDD55-C31B-9248-AE5F-87640EA2EAF5}"/>
              </a:ext>
            </a:extLst>
          </p:cNvPr>
          <p:cNvSpPr txBox="1"/>
          <p:nvPr/>
        </p:nvSpPr>
        <p:spPr>
          <a:xfrm>
            <a:off x="763441" y="3108134"/>
            <a:ext cx="9109798" cy="3226288"/>
          </a:xfrm>
          <a:prstGeom prst="roundRect">
            <a:avLst>
              <a:gd name="adj" fmla="val 6584"/>
            </a:avLst>
          </a:prstGeom>
          <a:solidFill>
            <a:schemeClr val="accent5">
              <a:lumMod val="20000"/>
              <a:lumOff val="80000"/>
            </a:schemeClr>
          </a:solidFill>
          <a:ln>
            <a:prstDash val="sysDash"/>
          </a:ln>
          <a:effectLst>
            <a:softEdge rad="0"/>
          </a:effectLst>
        </p:spPr>
        <p:style>
          <a:lnRef idx="2">
            <a:schemeClr val="accent5"/>
          </a:lnRef>
          <a:fillRef idx="1">
            <a:schemeClr val="lt1"/>
          </a:fillRef>
          <a:effectRef idx="0">
            <a:schemeClr val="accent5"/>
          </a:effectRef>
          <a:fontRef idx="minor">
            <a:schemeClr val="dk1"/>
          </a:fontRef>
        </p:style>
        <p:txBody>
          <a:bodyPr wrap="square" lIns="104287" tIns="52144" rIns="104287" bIns="52144" rtlCol="0">
            <a:spAutoFit/>
          </a:bodyPr>
          <a:lstStyle/>
          <a:p>
            <a:pPr algn="just">
              <a:lnSpc>
                <a:spcPct val="150000"/>
              </a:lnSpc>
            </a:pPr>
            <a:r>
              <a:rPr lang="en-US" altLang="ko-KR" sz="1700" b="1" spc="-90" dirty="0" smtClean="0">
                <a:solidFill>
                  <a:srgbClr val="1F497D"/>
                </a:solidFill>
              </a:rPr>
              <a:t> “</a:t>
            </a:r>
            <a:r>
              <a:rPr lang="ko-KR" altLang="en-US" sz="1700" b="1" spc="-90" dirty="0" smtClean="0">
                <a:solidFill>
                  <a:srgbClr val="1F497D"/>
                </a:solidFill>
              </a:rPr>
              <a:t>실질적으로 지배</a:t>
            </a:r>
            <a:r>
              <a:rPr lang="en-US" altLang="ko-KR" sz="1700" b="1" spc="-90" dirty="0">
                <a:solidFill>
                  <a:srgbClr val="1F497D"/>
                </a:solidFill>
              </a:rPr>
              <a:t>·</a:t>
            </a:r>
            <a:r>
              <a:rPr lang="ko-KR" altLang="en-US" sz="1700" b="1" spc="-90" dirty="0">
                <a:solidFill>
                  <a:srgbClr val="1F497D"/>
                </a:solidFill>
              </a:rPr>
              <a:t>운영</a:t>
            </a:r>
            <a:r>
              <a:rPr lang="en-US" altLang="ko-KR" sz="1700" b="1" spc="-90" dirty="0" smtClean="0">
                <a:solidFill>
                  <a:srgbClr val="1F497D"/>
                </a:solidFill>
              </a:rPr>
              <a:t>· </a:t>
            </a:r>
            <a:r>
              <a:rPr lang="ko-KR" altLang="en-US" sz="1700" b="1" spc="-90" dirty="0" smtClean="0">
                <a:solidFill>
                  <a:srgbClr val="1F497D"/>
                </a:solidFill>
              </a:rPr>
              <a:t>관리하는</a:t>
            </a:r>
            <a:r>
              <a:rPr lang="en-US" altLang="ko-KR" sz="1700" b="1" spc="-90" dirty="0" smtClean="0">
                <a:solidFill>
                  <a:srgbClr val="1F497D"/>
                </a:solidFill>
              </a:rPr>
              <a:t>” </a:t>
            </a:r>
            <a:r>
              <a:rPr lang="ko-KR" altLang="en-US" sz="1700" b="1" spc="-90" dirty="0" smtClean="0">
                <a:solidFill>
                  <a:srgbClr val="1F497D"/>
                </a:solidFill>
              </a:rPr>
              <a:t>이란</a:t>
            </a:r>
            <a:r>
              <a:rPr lang="en-US" altLang="ko-KR" sz="1700" b="1" spc="-90" dirty="0" smtClean="0">
                <a:solidFill>
                  <a:srgbClr val="1F497D"/>
                </a:solidFill>
              </a:rPr>
              <a:t>?</a:t>
            </a:r>
          </a:p>
          <a:p>
            <a:pPr algn="just">
              <a:lnSpc>
                <a:spcPct val="150000"/>
              </a:lnSpc>
            </a:pPr>
            <a:r>
              <a:rPr lang="ko-KR" altLang="en-US" sz="1700" spc="-90" dirty="0" smtClean="0"/>
              <a:t>       해당 사업 또는 사업장의 </a:t>
            </a:r>
            <a:r>
              <a:rPr lang="ko-KR" altLang="en-US" sz="1700" b="1" spc="-90" dirty="0" smtClean="0"/>
              <a:t>조직</a:t>
            </a:r>
            <a:r>
              <a:rPr lang="en-US" altLang="ko-KR" sz="1700" b="1" spc="-90" dirty="0" smtClean="0"/>
              <a:t>, </a:t>
            </a:r>
            <a:r>
              <a:rPr lang="ko-KR" altLang="en-US" sz="1700" b="1" spc="-90" dirty="0" smtClean="0"/>
              <a:t>인력</a:t>
            </a:r>
            <a:r>
              <a:rPr lang="en-US" altLang="ko-KR" sz="1700" b="1" spc="-90" dirty="0" smtClean="0"/>
              <a:t>, </a:t>
            </a:r>
            <a:r>
              <a:rPr lang="ko-KR" altLang="en-US" sz="1700" b="1" spc="-90" dirty="0" smtClean="0"/>
              <a:t>예산 등에 대한 결정을 총괄하여 행사</a:t>
            </a:r>
            <a:r>
              <a:rPr lang="ko-KR" altLang="en-US" sz="1700" spc="-90" dirty="0" smtClean="0"/>
              <a:t>하는 경우를 말함</a:t>
            </a:r>
            <a:endParaRPr lang="en-US" altLang="ko-KR" sz="1700" spc="-90" dirty="0" smtClean="0"/>
          </a:p>
          <a:p>
            <a:pPr algn="just">
              <a:lnSpc>
                <a:spcPct val="150000"/>
              </a:lnSpc>
            </a:pPr>
            <a:endParaRPr lang="en-US" altLang="ko-KR" sz="1100" b="1" spc="-90" dirty="0">
              <a:latin typeface="+mj-ea"/>
            </a:endParaRPr>
          </a:p>
          <a:p>
            <a:pPr algn="just">
              <a:lnSpc>
                <a:spcPct val="150000"/>
              </a:lnSpc>
            </a:pPr>
            <a:r>
              <a:rPr lang="en-US" altLang="ko-KR" sz="1700" b="1" spc="-90" dirty="0" smtClean="0">
                <a:solidFill>
                  <a:srgbClr val="1F497D"/>
                </a:solidFill>
              </a:rPr>
              <a:t> “</a:t>
            </a:r>
            <a:r>
              <a:rPr lang="ko-KR" altLang="en-US" sz="1700" b="1" spc="-90" dirty="0" smtClean="0">
                <a:solidFill>
                  <a:srgbClr val="1F497D"/>
                </a:solidFill>
              </a:rPr>
              <a:t>종사자</a:t>
            </a:r>
            <a:r>
              <a:rPr lang="en-US" altLang="ko-KR" sz="1700" b="1" spc="-90" dirty="0" smtClean="0">
                <a:solidFill>
                  <a:srgbClr val="1F497D"/>
                </a:solidFill>
              </a:rPr>
              <a:t>”</a:t>
            </a:r>
            <a:r>
              <a:rPr lang="ko-KR" altLang="en-US" sz="1700" b="1" spc="-90" dirty="0" smtClean="0">
                <a:solidFill>
                  <a:srgbClr val="1F497D"/>
                </a:solidFill>
              </a:rPr>
              <a:t>의 범위</a:t>
            </a:r>
            <a:r>
              <a:rPr lang="en-US" altLang="ko-KR" sz="1700" b="1" spc="-90" dirty="0" smtClean="0">
                <a:solidFill>
                  <a:srgbClr val="1F497D"/>
                </a:solidFill>
              </a:rPr>
              <a:t>?</a:t>
            </a:r>
          </a:p>
          <a:p>
            <a:pPr algn="just">
              <a:lnSpc>
                <a:spcPct val="150000"/>
              </a:lnSpc>
            </a:pPr>
            <a:r>
              <a:rPr lang="ko-KR" altLang="en-US" sz="1700" b="1" spc="-90" dirty="0" smtClean="0"/>
              <a:t>       안전∙보건상 유해 또는 위험 방지의 대상</a:t>
            </a:r>
            <a:r>
              <a:rPr lang="en-US" altLang="ko-KR" sz="1700" spc="-90" dirty="0" smtClean="0"/>
              <a:t>(</a:t>
            </a:r>
            <a:r>
              <a:rPr lang="ko-KR" altLang="en-US" sz="1700" spc="-90" dirty="0" smtClean="0"/>
              <a:t>보호대상</a:t>
            </a:r>
            <a:r>
              <a:rPr lang="en-US" altLang="ko-KR" sz="1700" spc="-90" dirty="0" smtClean="0"/>
              <a:t>)</a:t>
            </a:r>
          </a:p>
          <a:p>
            <a:pPr algn="just">
              <a:lnSpc>
                <a:spcPct val="150000"/>
              </a:lnSpc>
            </a:pPr>
            <a:r>
              <a:rPr lang="ko-KR" altLang="en-US" sz="1700" b="1" spc="-90" dirty="0" smtClean="0"/>
              <a:t>  ①</a:t>
            </a:r>
            <a:r>
              <a:rPr lang="ko-KR" altLang="en-US" sz="1700" spc="-90" dirty="0" smtClean="0"/>
              <a:t> 개인사업주나 법인 또는 기관이 </a:t>
            </a:r>
            <a:r>
              <a:rPr lang="ko-KR" altLang="en-US" sz="1700" b="1" spc="-90" dirty="0" smtClean="0"/>
              <a:t>직접 고용한 근로자</a:t>
            </a:r>
            <a:endParaRPr lang="en-US" altLang="ko-KR" sz="1700" b="1" spc="-90" dirty="0" smtClean="0"/>
          </a:p>
          <a:p>
            <a:pPr algn="just">
              <a:lnSpc>
                <a:spcPct val="150000"/>
              </a:lnSpc>
            </a:pPr>
            <a:r>
              <a:rPr lang="ko-KR" altLang="en-US" sz="1700" b="1" spc="-90" dirty="0" smtClean="0"/>
              <a:t>  ②</a:t>
            </a:r>
            <a:r>
              <a:rPr lang="ko-KR" altLang="en-US" sz="1700" spc="-90" dirty="0" smtClean="0"/>
              <a:t> </a:t>
            </a:r>
            <a:r>
              <a:rPr lang="ko-KR" altLang="en-US" sz="1700" b="1" spc="-90" dirty="0" smtClean="0"/>
              <a:t>도급</a:t>
            </a:r>
            <a:r>
              <a:rPr lang="en-US" altLang="ko-KR" sz="1700" b="1" spc="-90" dirty="0"/>
              <a:t>∙</a:t>
            </a:r>
            <a:r>
              <a:rPr lang="ko-KR" altLang="en-US" sz="1700" b="1" spc="-90" dirty="0" smtClean="0"/>
              <a:t>용역</a:t>
            </a:r>
            <a:r>
              <a:rPr lang="en-US" altLang="ko-KR" sz="1700" b="1" spc="-90" dirty="0" smtClean="0"/>
              <a:t>∙</a:t>
            </a:r>
            <a:r>
              <a:rPr lang="ko-KR" altLang="en-US" sz="1700" b="1" spc="-90" dirty="0" smtClean="0"/>
              <a:t>위탁 등 </a:t>
            </a:r>
            <a:r>
              <a:rPr lang="ko-KR" altLang="en-US" sz="1700" spc="-90" dirty="0" smtClean="0"/>
              <a:t>계약의 형식에 관계없이 </a:t>
            </a:r>
            <a:r>
              <a:rPr lang="ko-KR" altLang="en-US" sz="1700" b="1" spc="-90" dirty="0" smtClean="0"/>
              <a:t>대가를 목적으로 노무를 제공하는 자</a:t>
            </a:r>
            <a:endParaRPr lang="en-US" altLang="ko-KR" sz="1700" b="1" spc="-90" dirty="0" smtClean="0"/>
          </a:p>
          <a:p>
            <a:pPr algn="just">
              <a:lnSpc>
                <a:spcPct val="150000"/>
              </a:lnSpc>
            </a:pPr>
            <a:r>
              <a:rPr lang="ko-KR" altLang="en-US" sz="1700" b="1" spc="-90" dirty="0" smtClean="0"/>
              <a:t>  ③</a:t>
            </a:r>
            <a:r>
              <a:rPr lang="ko-KR" altLang="en-US" sz="1700" spc="-90" dirty="0" smtClean="0"/>
              <a:t> 각 </a:t>
            </a:r>
            <a:r>
              <a:rPr lang="ko-KR" altLang="en-US" sz="1700" b="1" spc="-90" dirty="0" smtClean="0"/>
              <a:t>단계별 수급인 </a:t>
            </a:r>
            <a:r>
              <a:rPr lang="ko-KR" altLang="en-US" sz="1700" spc="-90" dirty="0" smtClean="0"/>
              <a:t>및 </a:t>
            </a:r>
            <a:r>
              <a:rPr lang="ko-KR" altLang="en-US" sz="1700" b="1" spc="-90" dirty="0" smtClean="0"/>
              <a:t>수급인의 근로자</a:t>
            </a:r>
            <a:r>
              <a:rPr lang="en-US" altLang="ko-KR" sz="1700" spc="-90" dirty="0" smtClean="0"/>
              <a:t>,</a:t>
            </a:r>
            <a:r>
              <a:rPr lang="ko-KR" altLang="en-US" sz="1700" spc="-90" dirty="0" smtClean="0"/>
              <a:t> </a:t>
            </a:r>
            <a:r>
              <a:rPr lang="ko-KR" altLang="en-US" sz="1700" b="1" spc="-90" dirty="0" err="1" smtClean="0"/>
              <a:t>수급인에게</a:t>
            </a:r>
            <a:r>
              <a:rPr lang="ko-KR" altLang="en-US" sz="1700" b="1" spc="-90" dirty="0" smtClean="0"/>
              <a:t> 대가를 목적으로 노무를 제공하는 자</a:t>
            </a:r>
            <a:endParaRPr lang="en-US" altLang="ko-KR" sz="1700" b="1" spc="-90" dirty="0" smtClean="0"/>
          </a:p>
        </p:txBody>
      </p:sp>
      <p:sp>
        <p:nvSpPr>
          <p:cNvPr id="12" name="오른쪽 화살표 11"/>
          <p:cNvSpPr/>
          <p:nvPr/>
        </p:nvSpPr>
        <p:spPr>
          <a:xfrm>
            <a:off x="1055913" y="3751588"/>
            <a:ext cx="211527" cy="104775"/>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오른쪽 화살표 12"/>
          <p:cNvSpPr/>
          <p:nvPr/>
        </p:nvSpPr>
        <p:spPr>
          <a:xfrm>
            <a:off x="1055912" y="4780288"/>
            <a:ext cx="211527" cy="104775"/>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8" name="직사각형 17">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19"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Tree>
    <p:extLst>
      <p:ext uri="{BB962C8B-B14F-4D97-AF65-F5344CB8AC3E}">
        <p14:creationId xmlns:p14="http://schemas.microsoft.com/office/powerpoint/2010/main" val="24480507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그룹 33">
            <a:extLst>
              <a:ext uri="{FF2B5EF4-FFF2-40B4-BE49-F238E27FC236}">
                <a16:creationId xmlns:a16="http://schemas.microsoft.com/office/drawing/2014/main" xmlns="" id="{F75DC941-432B-CE45-B8BB-F5D9D942462F}"/>
              </a:ext>
            </a:extLst>
          </p:cNvPr>
          <p:cNvGrpSpPr/>
          <p:nvPr/>
        </p:nvGrpSpPr>
        <p:grpSpPr>
          <a:xfrm>
            <a:off x="687616" y="1312643"/>
            <a:ext cx="9052050" cy="699077"/>
            <a:chOff x="748576" y="1225013"/>
            <a:chExt cx="9052050" cy="699077"/>
          </a:xfrm>
        </p:grpSpPr>
        <p:sp>
          <p:nvSpPr>
            <p:cNvPr id="35" name="TextBox 34">
              <a:extLst>
                <a:ext uri="{FF2B5EF4-FFF2-40B4-BE49-F238E27FC236}">
                  <a16:creationId xmlns:a16="http://schemas.microsoft.com/office/drawing/2014/main" xmlns="" id="{A08E05A2-9AF7-9A40-BBCF-B70454BA3808}"/>
                </a:ext>
              </a:extLst>
            </p:cNvPr>
            <p:cNvSpPr txBox="1"/>
            <p:nvPr/>
          </p:nvSpPr>
          <p:spPr>
            <a:xfrm>
              <a:off x="748576" y="1249397"/>
              <a:ext cx="9052050" cy="674693"/>
            </a:xfrm>
            <a:prstGeom prst="rect">
              <a:avLst/>
            </a:prstGeom>
            <a:noFill/>
          </p:spPr>
          <p:txBody>
            <a:bodyPr wrap="square" lIns="104287" tIns="52144" rIns="104287" bIns="52144" rtlCol="0">
              <a:spAutoFit/>
            </a:bodyPr>
            <a:lstStyle/>
            <a:p>
              <a:pPr fontAlgn="base"/>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안전보건관리체계 구축 및 그 이행에 관한 조치</a:t>
              </a:r>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가 구체적으로 무엇일까</a:t>
              </a:r>
              <a:r>
                <a:rPr lang="en-US" altLang="ko-KR" sz="2000" b="1" spc="-200" dirty="0" smtClean="0">
                  <a:solidFill>
                    <a:schemeClr val="accent6">
                      <a:lumMod val="75000"/>
                    </a:schemeClr>
                  </a:solidFill>
                  <a:latin typeface="+mj-ea"/>
                  <a:ea typeface="+mj-ea"/>
                </a:rPr>
                <a:t>? </a:t>
              </a:r>
            </a:p>
            <a:p>
              <a:pPr fontAlgn="base"/>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시행령 제</a:t>
              </a:r>
              <a:r>
                <a:rPr lang="en-US" altLang="ko-KR" sz="1700" spc="-200" dirty="0">
                  <a:solidFill>
                    <a:schemeClr val="accent6">
                      <a:lumMod val="75000"/>
                    </a:schemeClr>
                  </a:solidFill>
                  <a:latin typeface="+mj-ea"/>
                  <a:ea typeface="+mj-ea"/>
                </a:rPr>
                <a:t>4</a:t>
              </a:r>
              <a:r>
                <a:rPr lang="ko-KR" altLang="en-US" sz="1700" spc="-200" dirty="0">
                  <a:solidFill>
                    <a:schemeClr val="accent6">
                      <a:lumMod val="75000"/>
                    </a:schemeClr>
                  </a:solidFill>
                  <a:latin typeface="+mj-ea"/>
                  <a:ea typeface="+mj-ea"/>
                </a:rPr>
                <a:t>조</a:t>
              </a:r>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안전보건관리체계의 구축 및 이행 조치</a:t>
              </a:r>
              <a:r>
                <a:rPr lang="en-US" altLang="ko-KR" sz="1700" spc="-200" dirty="0" smtClean="0">
                  <a:solidFill>
                    <a:schemeClr val="accent6">
                      <a:lumMod val="75000"/>
                    </a:schemeClr>
                  </a:solidFill>
                  <a:latin typeface="+mj-ea"/>
                  <a:ea typeface="+mj-ea"/>
                </a:rPr>
                <a:t>), </a:t>
              </a:r>
              <a:r>
                <a:rPr lang="ko-KR" altLang="en-US" sz="1700" spc="-200" dirty="0" smtClean="0">
                  <a:solidFill>
                    <a:schemeClr val="accent6">
                      <a:lumMod val="75000"/>
                    </a:schemeClr>
                  </a:solidFill>
                  <a:latin typeface="+mj-ea"/>
                  <a:ea typeface="+mj-ea"/>
                </a:rPr>
                <a:t>해설서</a:t>
              </a:r>
              <a:r>
                <a:rPr lang="en-US" altLang="ko-KR" sz="1700" spc="-200" dirty="0" smtClean="0">
                  <a:solidFill>
                    <a:schemeClr val="accent6">
                      <a:lumMod val="75000"/>
                    </a:schemeClr>
                  </a:solidFill>
                  <a:latin typeface="+mj-ea"/>
                  <a:ea typeface="+mj-ea"/>
                </a:rPr>
                <a:t>]</a:t>
              </a:r>
              <a:endParaRPr lang="ko-KR" altLang="en-US" sz="1700" spc="-200" dirty="0">
                <a:solidFill>
                  <a:schemeClr val="accent6">
                    <a:lumMod val="75000"/>
                  </a:schemeClr>
                </a:solidFill>
                <a:latin typeface="+mj-ea"/>
                <a:ea typeface="+mj-ea"/>
              </a:endParaRPr>
            </a:p>
          </p:txBody>
        </p:sp>
        <p:cxnSp>
          <p:nvCxnSpPr>
            <p:cNvPr id="36" name="직선 연결선[R] 35">
              <a:extLst>
                <a:ext uri="{FF2B5EF4-FFF2-40B4-BE49-F238E27FC236}">
                  <a16:creationId xmlns:a16="http://schemas.microsoft.com/office/drawing/2014/main" xmlns="" id="{60A8B1D9-B688-0D44-999A-272BCE215D6C}"/>
                </a:ext>
              </a:extLst>
            </p:cNvPr>
            <p:cNvCxnSpPr>
              <a:cxnSpLocks/>
            </p:cNvCxnSpPr>
            <p:nvPr/>
          </p:nvCxnSpPr>
          <p:spPr>
            <a:xfrm>
              <a:off x="824398" y="1225013"/>
              <a:ext cx="7418537"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8" name="그룹 37">
            <a:extLst>
              <a:ext uri="{FF2B5EF4-FFF2-40B4-BE49-F238E27FC236}">
                <a16:creationId xmlns:a16="http://schemas.microsoft.com/office/drawing/2014/main" xmlns="" id="{AE3998C1-7FDC-D54C-B3B3-DC00154A12C9}"/>
              </a:ext>
            </a:extLst>
          </p:cNvPr>
          <p:cNvGrpSpPr/>
          <p:nvPr/>
        </p:nvGrpSpPr>
        <p:grpSpPr>
          <a:xfrm>
            <a:off x="748576" y="3896445"/>
            <a:ext cx="9214574" cy="3056803"/>
            <a:chOff x="1960212" y="3876762"/>
            <a:chExt cx="8048907" cy="3227981"/>
          </a:xfrm>
        </p:grpSpPr>
        <p:sp>
          <p:nvSpPr>
            <p:cNvPr id="39" name="모서리가 둥근 직사각형 38">
              <a:extLst>
                <a:ext uri="{FF2B5EF4-FFF2-40B4-BE49-F238E27FC236}">
                  <a16:creationId xmlns:a16="http://schemas.microsoft.com/office/drawing/2014/main" xmlns="" id="{DCBEA8E3-A471-A149-A195-3F53427870A3}"/>
                </a:ext>
              </a:extLst>
            </p:cNvPr>
            <p:cNvSpPr/>
            <p:nvPr/>
          </p:nvSpPr>
          <p:spPr>
            <a:xfrm>
              <a:off x="1960212" y="3876762"/>
              <a:ext cx="8048907" cy="3227981"/>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4" name="TextBox 43">
              <a:extLst>
                <a:ext uri="{FF2B5EF4-FFF2-40B4-BE49-F238E27FC236}">
                  <a16:creationId xmlns:a16="http://schemas.microsoft.com/office/drawing/2014/main" xmlns="" id="{CBEDCD81-7DAD-D848-BBA4-7EAC44173522}"/>
                </a:ext>
              </a:extLst>
            </p:cNvPr>
            <p:cNvSpPr txBox="1"/>
            <p:nvPr/>
          </p:nvSpPr>
          <p:spPr>
            <a:xfrm>
              <a:off x="2106909" y="3876763"/>
              <a:ext cx="7755513" cy="891231"/>
            </a:xfrm>
            <a:prstGeom prst="rect">
              <a:avLst/>
            </a:prstGeom>
            <a:noFill/>
          </p:spPr>
          <p:txBody>
            <a:bodyPr wrap="square" lIns="104287" tIns="52144" rIns="104287" bIns="52144" rtlCol="0">
              <a:spAutoFit/>
            </a:bodyPr>
            <a:lstStyle/>
            <a:p>
              <a:pPr>
                <a:lnSpc>
                  <a:spcPct val="150000"/>
                </a:lnSpc>
              </a:pPr>
              <a:r>
                <a:rPr lang="ko-KR" altLang="en-US" sz="1600" spc="-90" dirty="0" smtClean="0">
                  <a:solidFill>
                    <a:schemeClr val="accent6">
                      <a:lumMod val="75000"/>
                    </a:schemeClr>
                  </a:solidFill>
                  <a:latin typeface="+mj-ea"/>
                </a:rPr>
                <a:t>➊</a:t>
              </a:r>
              <a:r>
                <a:rPr lang="ko-KR" altLang="en-US" sz="1600" spc="-90" dirty="0" smtClean="0">
                  <a:latin typeface="+mj-ea"/>
                </a:rPr>
                <a:t> </a:t>
              </a:r>
              <a:r>
                <a:rPr lang="en-US" altLang="ko-KR" sz="1600" spc="-90" dirty="0" smtClean="0">
                  <a:latin typeface="+mj-ea"/>
                </a:rPr>
                <a:t> </a:t>
              </a:r>
              <a:r>
                <a:rPr lang="ko-KR" altLang="en-US" sz="1600" spc="-90" dirty="0" smtClean="0">
                  <a:latin typeface="+mj-ea"/>
                </a:rPr>
                <a:t>사업 또는 사업장의 </a:t>
              </a:r>
              <a:r>
                <a:rPr lang="ko-KR" altLang="en-US" sz="1600" b="1" spc="-90" dirty="0" smtClean="0">
                  <a:latin typeface="+mj-ea"/>
                </a:rPr>
                <a:t>안전보건에 관한 목표와 경영방침 설정</a:t>
              </a:r>
              <a:endParaRPr lang="en-US" altLang="ko-KR" sz="1600" b="1" spc="-90" dirty="0">
                <a:latin typeface="+mj-ea"/>
              </a:endParaRPr>
            </a:p>
            <a:p>
              <a:pPr>
                <a:lnSpc>
                  <a:spcPct val="150000"/>
                </a:lnSpc>
              </a:pPr>
              <a:r>
                <a:rPr lang="en-US" altLang="ko-KR" sz="1600" spc="-90" dirty="0" smtClean="0">
                  <a:latin typeface="+mj-ea"/>
                </a:rPr>
                <a:t>          </a:t>
              </a:r>
              <a:r>
                <a:rPr lang="ko-KR" altLang="en-US" sz="1600" spc="-90" dirty="0" smtClean="0">
                  <a:latin typeface="+mj-ea"/>
                </a:rPr>
                <a:t>안전보건에 관한 </a:t>
              </a:r>
              <a:r>
                <a:rPr lang="ko-KR" altLang="en-US" sz="1600" b="1" spc="-90" dirty="0" smtClean="0">
                  <a:latin typeface="+mj-ea"/>
                </a:rPr>
                <a:t>기본적인 경영철학과 의사결정의 일반적인 지침</a:t>
              </a:r>
              <a:r>
                <a:rPr lang="ko-KR" altLang="en-US" sz="1600" spc="-90" dirty="0" smtClean="0">
                  <a:latin typeface="+mj-ea"/>
                </a:rPr>
                <a:t>이 담겨 있어야 함</a:t>
              </a:r>
              <a:endParaRPr lang="en-US" altLang="ko-KR" sz="1600" spc="-90" dirty="0">
                <a:latin typeface="+mj-ea"/>
              </a:endParaRPr>
            </a:p>
          </p:txBody>
        </p:sp>
      </p:grpSp>
      <p:sp>
        <p:nvSpPr>
          <p:cNvPr id="14" name="TextBox 13">
            <a:extLst>
              <a:ext uri="{FF2B5EF4-FFF2-40B4-BE49-F238E27FC236}">
                <a16:creationId xmlns:a16="http://schemas.microsoft.com/office/drawing/2014/main" xmlns="" id="{CDDBDD55-C31B-9248-AE5F-87640EA2EAF5}"/>
              </a:ext>
            </a:extLst>
          </p:cNvPr>
          <p:cNvSpPr txBox="1"/>
          <p:nvPr/>
        </p:nvSpPr>
        <p:spPr>
          <a:xfrm>
            <a:off x="763438" y="2108680"/>
            <a:ext cx="9275912" cy="1685739"/>
          </a:xfrm>
          <a:prstGeom prst="rect">
            <a:avLst/>
          </a:prstGeom>
          <a:noFill/>
        </p:spPr>
        <p:txBody>
          <a:bodyPr wrap="square" lIns="104287" tIns="52144" rIns="104287" bIns="52144" rtlCol="0">
            <a:spAutoFit/>
          </a:bodyPr>
          <a:lstStyle/>
          <a:p>
            <a:pPr algn="just">
              <a:lnSpc>
                <a:spcPct val="130000"/>
              </a:lnSpc>
            </a:pPr>
            <a:r>
              <a:rPr lang="ko-KR" altLang="en-US" sz="1700" b="1" spc="-90" dirty="0">
                <a:solidFill>
                  <a:srgbClr val="E46C0A"/>
                </a:solidFill>
              </a:rPr>
              <a:t>▶ </a:t>
            </a:r>
            <a:r>
              <a:rPr lang="ko-KR" altLang="en-US" sz="1700" b="1" spc="-90" dirty="0" smtClean="0">
                <a:latin typeface="+mj-ea"/>
              </a:rPr>
              <a:t>기업 스스로 유해∙위험요인을 파악</a:t>
            </a:r>
            <a:r>
              <a:rPr lang="ko-KR" altLang="en-US" sz="1700" spc="-90" dirty="0" smtClean="0">
                <a:latin typeface="+mj-ea"/>
              </a:rPr>
              <a:t>하여 </a:t>
            </a:r>
            <a:r>
              <a:rPr lang="ko-KR" altLang="en-US" sz="1700" b="1" spc="-90" dirty="0" smtClean="0">
                <a:latin typeface="+mj-ea"/>
              </a:rPr>
              <a:t>제거</a:t>
            </a:r>
            <a:r>
              <a:rPr lang="ko-KR" altLang="en-US" sz="1700" b="1" spc="-90" dirty="0">
                <a:latin typeface="+mj-ea"/>
              </a:rPr>
              <a:t>∙대체∙</a:t>
            </a:r>
            <a:r>
              <a:rPr lang="ko-KR" altLang="en-US" sz="1700" b="1" spc="-90" dirty="0" smtClean="0">
                <a:latin typeface="+mj-ea"/>
              </a:rPr>
              <a:t>통제 방안을 마련</a:t>
            </a:r>
            <a:r>
              <a:rPr lang="ko-KR" altLang="en-US" sz="1700" b="1" spc="-90" dirty="0">
                <a:latin typeface="+mj-ea"/>
              </a:rPr>
              <a:t>∙이행</a:t>
            </a:r>
            <a:r>
              <a:rPr lang="ko-KR" altLang="en-US" sz="1700" spc="-90" dirty="0">
                <a:latin typeface="+mj-ea"/>
              </a:rPr>
              <a:t>하며</a:t>
            </a:r>
            <a:r>
              <a:rPr lang="en-US" altLang="ko-KR" sz="1700" spc="-90" dirty="0" smtClean="0">
                <a:latin typeface="+mj-ea"/>
              </a:rPr>
              <a:t>,</a:t>
            </a:r>
          </a:p>
          <a:p>
            <a:pPr algn="just">
              <a:lnSpc>
                <a:spcPct val="130000"/>
              </a:lnSpc>
            </a:pPr>
            <a:r>
              <a:rPr lang="en-US" altLang="ko-KR" sz="1700" spc="-90" dirty="0" smtClean="0">
                <a:latin typeface="+mj-ea"/>
              </a:rPr>
              <a:t>   </a:t>
            </a:r>
            <a:r>
              <a:rPr lang="ko-KR" altLang="en-US" sz="1700" spc="-90" dirty="0" smtClean="0">
                <a:latin typeface="+mj-ea"/>
              </a:rPr>
              <a:t>이를 </a:t>
            </a:r>
            <a:r>
              <a:rPr lang="ko-KR" altLang="en-US" sz="1700" b="1" spc="-90" dirty="0" smtClean="0">
                <a:latin typeface="+mj-ea"/>
              </a:rPr>
              <a:t>지속적으로 개선</a:t>
            </a:r>
            <a:r>
              <a:rPr lang="ko-KR" altLang="en-US" sz="1700" spc="-90" dirty="0" smtClean="0">
                <a:latin typeface="+mj-ea"/>
              </a:rPr>
              <a:t>하는 일련의 활동</a:t>
            </a:r>
            <a:endParaRPr lang="en-US" altLang="ko-KR" sz="1700" spc="-90" dirty="0">
              <a:latin typeface="+mj-ea"/>
            </a:endParaRPr>
          </a:p>
          <a:p>
            <a:pPr algn="just">
              <a:lnSpc>
                <a:spcPct val="130000"/>
              </a:lnSpc>
            </a:pPr>
            <a:r>
              <a:rPr lang="en-US" altLang="ko-KR" sz="1700" spc="-90" dirty="0" smtClean="0">
                <a:solidFill>
                  <a:srgbClr val="376092"/>
                </a:solidFill>
                <a:latin typeface="+mj-ea"/>
              </a:rPr>
              <a:t>   </a:t>
            </a:r>
            <a:r>
              <a:rPr lang="en-US" altLang="ko-KR" sz="1500" b="1" spc="-90" dirty="0" smtClean="0">
                <a:solidFill>
                  <a:srgbClr val="376092"/>
                </a:solidFill>
                <a:latin typeface="맑은 고딕" panose="020B0503020000020004" pitchFamily="50" charset="-127"/>
                <a:ea typeface="맑은 고딕" panose="020B0503020000020004" pitchFamily="50" charset="-127"/>
              </a:rPr>
              <a:t>! </a:t>
            </a:r>
            <a:r>
              <a:rPr lang="ko-KR" altLang="en-US" sz="1500" b="1" spc="-90" dirty="0" smtClean="0">
                <a:solidFill>
                  <a:srgbClr val="376092"/>
                </a:solidFill>
                <a:latin typeface="맑은 고딕" panose="020B0503020000020004" pitchFamily="50" charset="-127"/>
                <a:ea typeface="맑은 고딕" panose="020B0503020000020004" pitchFamily="50" charset="-127"/>
              </a:rPr>
              <a:t>중대재해처벌법의 </a:t>
            </a:r>
            <a:r>
              <a:rPr lang="en-US" altLang="ko-KR" sz="1500" b="1" spc="-90" dirty="0" smtClean="0">
                <a:solidFill>
                  <a:srgbClr val="376092"/>
                </a:solidFill>
                <a:latin typeface="맑은 고딕" panose="020B0503020000020004" pitchFamily="50" charset="-127"/>
                <a:ea typeface="맑은 고딕" panose="020B0503020000020004" pitchFamily="50" charset="-127"/>
              </a:rPr>
              <a:t>‘</a:t>
            </a:r>
            <a:r>
              <a:rPr lang="ko-KR" altLang="en-US" sz="1500" b="1" spc="-90" dirty="0" smtClean="0">
                <a:solidFill>
                  <a:srgbClr val="376092"/>
                </a:solidFill>
                <a:latin typeface="맑은 고딕" panose="020B0503020000020004" pitchFamily="50" charset="-127"/>
                <a:ea typeface="맑은 고딕" panose="020B0503020000020004" pitchFamily="50" charset="-127"/>
              </a:rPr>
              <a:t>안전보건관리체계</a:t>
            </a:r>
            <a:r>
              <a:rPr lang="en-US" altLang="ko-KR" sz="1500" b="1" spc="-90" dirty="0" smtClean="0">
                <a:solidFill>
                  <a:srgbClr val="376092"/>
                </a:solidFill>
                <a:latin typeface="맑은 고딕" panose="020B0503020000020004" pitchFamily="50" charset="-127"/>
                <a:ea typeface="맑은 고딕" panose="020B0503020000020004" pitchFamily="50" charset="-127"/>
              </a:rPr>
              <a:t>’</a:t>
            </a:r>
            <a:r>
              <a:rPr lang="ko-KR" altLang="en-US" sz="1500" b="1" spc="-90" dirty="0" smtClean="0">
                <a:solidFill>
                  <a:srgbClr val="376092"/>
                </a:solidFill>
                <a:latin typeface="맑은 고딕" panose="020B0503020000020004" pitchFamily="50" charset="-127"/>
                <a:ea typeface="맑은 고딕" panose="020B0503020000020004" pitchFamily="50" charset="-127"/>
              </a:rPr>
              <a:t>는 </a:t>
            </a:r>
            <a:r>
              <a:rPr lang="ko-KR" altLang="en-US" sz="1500" b="1" spc="-90" dirty="0" smtClean="0">
                <a:solidFill>
                  <a:srgbClr val="376092"/>
                </a:solidFill>
                <a:latin typeface="+mj-ea"/>
              </a:rPr>
              <a:t>산업안전보건법의 </a:t>
            </a:r>
            <a:r>
              <a:rPr lang="en-US" altLang="ko-KR" sz="1500" b="1" spc="-90" dirty="0" smtClean="0">
                <a:solidFill>
                  <a:srgbClr val="376092"/>
                </a:solidFill>
                <a:latin typeface="+mj-ea"/>
              </a:rPr>
              <a:t>‘</a:t>
            </a:r>
            <a:r>
              <a:rPr lang="ko-KR" altLang="en-US" sz="1500" b="1" spc="-90" dirty="0" smtClean="0">
                <a:solidFill>
                  <a:srgbClr val="376092"/>
                </a:solidFill>
                <a:latin typeface="+mj-ea"/>
              </a:rPr>
              <a:t>안전보건관리체제</a:t>
            </a:r>
            <a:r>
              <a:rPr lang="en-US" altLang="ko-KR" sz="1500" b="1" spc="-90" dirty="0" smtClean="0">
                <a:solidFill>
                  <a:srgbClr val="376092"/>
                </a:solidFill>
                <a:latin typeface="+mj-ea"/>
              </a:rPr>
              <a:t>’</a:t>
            </a:r>
            <a:r>
              <a:rPr lang="ko-KR" altLang="en-US" sz="1500" b="1" spc="-90" dirty="0" smtClean="0">
                <a:solidFill>
                  <a:srgbClr val="376092"/>
                </a:solidFill>
                <a:latin typeface="+mj-ea"/>
              </a:rPr>
              <a:t>와 구별됨</a:t>
            </a:r>
            <a:endParaRPr lang="en-US" altLang="ko-KR" sz="1500" b="1" spc="-90" dirty="0" smtClean="0">
              <a:solidFill>
                <a:srgbClr val="376092"/>
              </a:solidFill>
              <a:latin typeface="+mj-ea"/>
            </a:endParaRPr>
          </a:p>
          <a:p>
            <a:pPr algn="just">
              <a:lnSpc>
                <a:spcPct val="130000"/>
              </a:lnSpc>
            </a:pPr>
            <a:r>
              <a:rPr lang="en-US" altLang="ko-KR" sz="1400" b="1" spc="-90" dirty="0" smtClean="0">
                <a:solidFill>
                  <a:srgbClr val="376092"/>
                </a:solidFill>
                <a:latin typeface="+mj-ea"/>
              </a:rPr>
              <a:t>    </a:t>
            </a:r>
            <a:r>
              <a:rPr lang="en-US" altLang="ko-KR" sz="1400" spc="-90" dirty="0" smtClean="0">
                <a:solidFill>
                  <a:srgbClr val="376092"/>
                </a:solidFill>
                <a:latin typeface="+mj-ea"/>
              </a:rPr>
              <a:t>- ‘</a:t>
            </a:r>
            <a:r>
              <a:rPr lang="ko-KR" altLang="en-US" sz="1400" spc="-90" dirty="0" smtClean="0">
                <a:solidFill>
                  <a:srgbClr val="376092"/>
                </a:solidFill>
                <a:latin typeface="+mj-ea"/>
              </a:rPr>
              <a:t>안전보건관리체제</a:t>
            </a:r>
            <a:r>
              <a:rPr lang="en-US" altLang="ko-KR" sz="1400" spc="-90" dirty="0" smtClean="0">
                <a:solidFill>
                  <a:srgbClr val="376092"/>
                </a:solidFill>
                <a:latin typeface="+mj-ea"/>
              </a:rPr>
              <a:t>’ </a:t>
            </a:r>
            <a:r>
              <a:rPr lang="ko-KR" altLang="en-US" sz="1400" spc="-90" dirty="0" smtClean="0">
                <a:solidFill>
                  <a:srgbClr val="376092"/>
                </a:solidFill>
                <a:latin typeface="+mj-ea"/>
              </a:rPr>
              <a:t>안전보건관리에 관여하는 조직의 구성 및 역할 규정</a:t>
            </a:r>
            <a:endParaRPr lang="en-US" altLang="ko-KR" sz="1400" spc="-90" dirty="0">
              <a:solidFill>
                <a:srgbClr val="376092"/>
              </a:solidFill>
              <a:latin typeface="+mj-ea"/>
            </a:endParaRPr>
          </a:p>
          <a:p>
            <a:pPr algn="just">
              <a:lnSpc>
                <a:spcPct val="130000"/>
              </a:lnSpc>
            </a:pPr>
            <a:r>
              <a:rPr lang="en-US" altLang="ko-KR" sz="1400" spc="-90" dirty="0" smtClean="0">
                <a:solidFill>
                  <a:srgbClr val="376092"/>
                </a:solidFill>
                <a:latin typeface="+mj-ea"/>
              </a:rPr>
              <a:t>    - ‘</a:t>
            </a:r>
            <a:r>
              <a:rPr lang="ko-KR" altLang="en-US" sz="1400" spc="-90" dirty="0" smtClean="0">
                <a:solidFill>
                  <a:srgbClr val="376092"/>
                </a:solidFill>
                <a:latin typeface="+mj-ea"/>
              </a:rPr>
              <a:t>안전보건관리체계</a:t>
            </a:r>
            <a:r>
              <a:rPr lang="en-US" altLang="ko-KR" sz="1400" spc="-90" dirty="0" smtClean="0">
                <a:solidFill>
                  <a:srgbClr val="376092"/>
                </a:solidFill>
                <a:latin typeface="+mj-ea"/>
              </a:rPr>
              <a:t>’</a:t>
            </a:r>
            <a:r>
              <a:rPr lang="ko-KR" altLang="en-US" sz="1400" spc="-90" dirty="0" smtClean="0">
                <a:solidFill>
                  <a:srgbClr val="376092"/>
                </a:solidFill>
                <a:latin typeface="+mj-ea"/>
              </a:rPr>
              <a:t> 단순히 조직 구성 및 역할 규정을 넘어</a:t>
            </a:r>
            <a:r>
              <a:rPr lang="en-US" altLang="ko-KR" sz="1400" spc="-90" dirty="0" smtClean="0">
                <a:solidFill>
                  <a:srgbClr val="376092"/>
                </a:solidFill>
                <a:latin typeface="+mj-ea"/>
              </a:rPr>
              <a:t>,</a:t>
            </a:r>
            <a:r>
              <a:rPr lang="ko-KR" altLang="en-US" sz="1400" spc="-90" dirty="0" smtClean="0">
                <a:solidFill>
                  <a:srgbClr val="376092"/>
                </a:solidFill>
                <a:latin typeface="+mj-ea"/>
              </a:rPr>
              <a:t> 사업장 안전보건 전반의 운영 또는 경영을 규정</a:t>
            </a:r>
            <a:endParaRPr lang="ko-KR" altLang="en-US" sz="1400" spc="-90" dirty="0">
              <a:solidFill>
                <a:srgbClr val="376092"/>
              </a:solidFill>
              <a:latin typeface="+mj-ea"/>
            </a:endParaRPr>
          </a:p>
        </p:txBody>
      </p:sp>
      <p:sp>
        <p:nvSpPr>
          <p:cNvPr id="15" name="오른쪽 화살표 14"/>
          <p:cNvSpPr/>
          <p:nvPr/>
        </p:nvSpPr>
        <p:spPr>
          <a:xfrm>
            <a:off x="1295400" y="4454688"/>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모서리가 둥근 직사각형 16"/>
          <p:cNvSpPr/>
          <p:nvPr/>
        </p:nvSpPr>
        <p:spPr>
          <a:xfrm>
            <a:off x="975277" y="4819651"/>
            <a:ext cx="8673548" cy="2009774"/>
          </a:xfrm>
          <a:prstGeom prst="roundRect">
            <a:avLst/>
          </a:prstGeom>
          <a:solidFill>
            <a:srgbClr val="FEF6F0"/>
          </a:solidFill>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ko-KR" altLang="en-US" sz="1600" b="1" spc="-90" dirty="0">
                <a:solidFill>
                  <a:srgbClr val="E46C0A"/>
                </a:solidFill>
              </a:rPr>
              <a:t>▶ </a:t>
            </a:r>
            <a:r>
              <a:rPr lang="ko-KR" altLang="en-US" sz="1500" spc="-90" dirty="0" smtClean="0"/>
              <a:t>사업 또는 </a:t>
            </a:r>
            <a:r>
              <a:rPr lang="ko-KR" altLang="en-US" sz="1500" b="1" spc="-90" dirty="0" smtClean="0"/>
              <a:t>사업장의 유해∙위험요인 등 특성과 조직 규모에 적합한 것으로 수립</a:t>
            </a:r>
            <a:r>
              <a:rPr lang="ko-KR" altLang="en-US" sz="1500" spc="-90" dirty="0" smtClean="0"/>
              <a:t>하여야 함</a:t>
            </a:r>
            <a:endParaRPr lang="en-US" altLang="ko-KR" sz="1500" spc="-90" dirty="0" smtClean="0"/>
          </a:p>
          <a:p>
            <a:pPr>
              <a:lnSpc>
                <a:spcPct val="150000"/>
              </a:lnSpc>
            </a:pPr>
            <a:r>
              <a:rPr lang="ko-KR" altLang="en-US" sz="1500" spc="-90" dirty="0" smtClean="0">
                <a:solidFill>
                  <a:schemeClr val="accent6">
                    <a:lumMod val="75000"/>
                  </a:schemeClr>
                </a:solidFill>
                <a:latin typeface="+mj-ea"/>
              </a:rPr>
              <a:t>▶ </a:t>
            </a:r>
            <a:r>
              <a:rPr lang="ko-KR" altLang="en-US" sz="1500" spc="-90" dirty="0" smtClean="0"/>
              <a:t>달성 가능한 내용으로서 </a:t>
            </a:r>
            <a:r>
              <a:rPr lang="ko-KR" altLang="en-US" sz="1500" b="1" spc="-90" dirty="0" smtClean="0"/>
              <a:t>측정 가능하거나 성과평가가 가능한 것으로 수립</a:t>
            </a:r>
            <a:r>
              <a:rPr lang="ko-KR" altLang="en-US" sz="1500" spc="-90" dirty="0" smtClean="0"/>
              <a:t>하여야 함</a:t>
            </a:r>
            <a:endParaRPr lang="en-US" altLang="ko-KR" sz="1500" spc="-90" dirty="0" smtClean="0"/>
          </a:p>
          <a:p>
            <a:pPr>
              <a:lnSpc>
                <a:spcPct val="150000"/>
              </a:lnSpc>
            </a:pPr>
            <a:r>
              <a:rPr lang="ko-KR" altLang="en-US" sz="1500" spc="-90" dirty="0" smtClean="0">
                <a:solidFill>
                  <a:schemeClr val="accent6">
                    <a:lumMod val="75000"/>
                  </a:schemeClr>
                </a:solidFill>
                <a:latin typeface="+mj-ea"/>
              </a:rPr>
              <a:t>▶ </a:t>
            </a:r>
            <a:r>
              <a:rPr lang="ko-KR" altLang="en-US" sz="1500" spc="-90" dirty="0" smtClean="0"/>
              <a:t>안전보건에 관한 </a:t>
            </a:r>
            <a:r>
              <a:rPr lang="ko-KR" altLang="en-US" sz="1500" b="1" spc="-90" dirty="0" smtClean="0"/>
              <a:t>목표와 경영방침 간에는 일관성</a:t>
            </a:r>
            <a:r>
              <a:rPr lang="ko-KR" altLang="en-US" sz="1500" spc="-90" dirty="0" smtClean="0"/>
              <a:t>이 있어야 함</a:t>
            </a:r>
            <a:endParaRPr lang="en-US" altLang="ko-KR" sz="1500" spc="-90" dirty="0" smtClean="0"/>
          </a:p>
          <a:p>
            <a:pPr>
              <a:lnSpc>
                <a:spcPct val="150000"/>
              </a:lnSpc>
            </a:pPr>
            <a:r>
              <a:rPr lang="ko-KR" altLang="en-US" sz="1500" b="1" spc="-90" dirty="0" smtClean="0">
                <a:solidFill>
                  <a:schemeClr val="accent6">
                    <a:lumMod val="75000"/>
                  </a:schemeClr>
                </a:solidFill>
                <a:latin typeface="+mj-ea"/>
              </a:rPr>
              <a:t>▶ </a:t>
            </a:r>
            <a:r>
              <a:rPr lang="ko-KR" altLang="en-US" sz="1500" b="1" spc="-90" dirty="0" smtClean="0"/>
              <a:t>종사자와의 협의를 통해 수립</a:t>
            </a:r>
            <a:r>
              <a:rPr lang="ko-KR" altLang="en-US" sz="1500" spc="-90" dirty="0" smtClean="0"/>
              <a:t>하는 것이 바람직하며 </a:t>
            </a:r>
            <a:r>
              <a:rPr lang="ko-KR" altLang="en-US" sz="1500" b="1" spc="-90" dirty="0" smtClean="0"/>
              <a:t>종사자가 인식하고 함께 노력</a:t>
            </a:r>
            <a:r>
              <a:rPr lang="ko-KR" altLang="en-US" sz="1500" spc="-90" dirty="0" smtClean="0"/>
              <a:t>하여야 함</a:t>
            </a:r>
            <a:endParaRPr lang="en-US" altLang="ko-KR" sz="1500" spc="-90" dirty="0" smtClean="0"/>
          </a:p>
          <a:p>
            <a:pPr>
              <a:lnSpc>
                <a:spcPct val="150000"/>
              </a:lnSpc>
            </a:pPr>
            <a:r>
              <a:rPr lang="ko-KR" altLang="en-US" sz="1500" b="1" spc="-90" dirty="0" smtClean="0">
                <a:solidFill>
                  <a:schemeClr val="accent6">
                    <a:lumMod val="75000"/>
                  </a:schemeClr>
                </a:solidFill>
                <a:latin typeface="+mj-ea"/>
              </a:rPr>
              <a:t>▶ </a:t>
            </a:r>
            <a:r>
              <a:rPr lang="ko-KR" altLang="en-US" sz="1500" b="1" spc="-90" dirty="0" smtClean="0"/>
              <a:t>목표를 수정할 필요가 생겼을 때는 수정</a:t>
            </a:r>
            <a:r>
              <a:rPr lang="ko-KR" altLang="en-US" sz="1500" spc="-90" dirty="0" smtClean="0"/>
              <a:t>하여 추진하는 것이 합리적임</a:t>
            </a:r>
            <a:endParaRPr lang="ko-KR" altLang="en-US" sz="1500" dirty="0"/>
          </a:p>
        </p:txBody>
      </p:sp>
      <p:pic>
        <p:nvPicPr>
          <p:cNvPr id="18" name="Picture 3" descr="D:\맥 공유\21-2-15\처벌법10.png">
            <a:extLst>
              <a:ext uri="{FF2B5EF4-FFF2-40B4-BE49-F238E27FC236}">
                <a16:creationId xmlns:a16="http://schemas.microsoft.com/office/drawing/2014/main" xmlns="" id="{BD30CAEE-DDE2-7F44-8D7B-5373D82ED552}"/>
              </a:ext>
            </a:extLst>
          </p:cNvPr>
          <p:cNvPicPr>
            <a:picLocks noChangeAspect="1" noChangeArrowheads="1"/>
          </p:cNvPicPr>
          <p:nvPr/>
        </p:nvPicPr>
        <p:blipFill>
          <a:blip r:embed="rId2"/>
          <a:srcRect/>
          <a:stretch>
            <a:fillRect/>
          </a:stretch>
        </p:blipFill>
        <p:spPr bwMode="auto">
          <a:xfrm>
            <a:off x="9201150" y="1308594"/>
            <a:ext cx="758252" cy="683557"/>
          </a:xfrm>
          <a:prstGeom prst="rect">
            <a:avLst/>
          </a:prstGeom>
          <a:noFill/>
        </p:spPr>
      </p:pic>
      <p:sp>
        <p:nvSpPr>
          <p:cNvPr id="16" name="TextBox 15">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
        <p:nvSpPr>
          <p:cNvPr id="19" name="직사각형 18">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20"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37037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D:\맥 공유\21-2-15\처벌법10.png">
            <a:extLst>
              <a:ext uri="{FF2B5EF4-FFF2-40B4-BE49-F238E27FC236}">
                <a16:creationId xmlns:a16="http://schemas.microsoft.com/office/drawing/2014/main" xmlns="" id="{BD30CAEE-DDE2-7F44-8D7B-5373D82ED552}"/>
              </a:ext>
            </a:extLst>
          </p:cNvPr>
          <p:cNvPicPr>
            <a:picLocks noChangeAspect="1" noChangeArrowheads="1"/>
          </p:cNvPicPr>
          <p:nvPr/>
        </p:nvPicPr>
        <p:blipFill>
          <a:blip r:embed="rId2"/>
          <a:srcRect/>
          <a:stretch>
            <a:fillRect/>
          </a:stretch>
        </p:blipFill>
        <p:spPr bwMode="auto">
          <a:xfrm>
            <a:off x="9201150" y="1308594"/>
            <a:ext cx="758252" cy="683557"/>
          </a:xfrm>
          <a:prstGeom prst="rect">
            <a:avLst/>
          </a:prstGeom>
          <a:noFill/>
        </p:spPr>
      </p:pic>
      <p:sp>
        <p:nvSpPr>
          <p:cNvPr id="13" name="TextBox 12"/>
          <p:cNvSpPr txBox="1"/>
          <p:nvPr/>
        </p:nvSpPr>
        <p:spPr>
          <a:xfrm>
            <a:off x="493658" y="939262"/>
            <a:ext cx="3910045" cy="369332"/>
          </a:xfrm>
          <a:prstGeom prst="rect">
            <a:avLst/>
          </a:prstGeom>
          <a:noFill/>
        </p:spPr>
        <p:txBody>
          <a:bodyPr wrap="none" rtlCol="0">
            <a:spAutoFit/>
          </a:bodyPr>
          <a:lstStyle/>
          <a:p>
            <a:r>
              <a:rPr lang="en-US" altLang="ko-KR" sz="1800" b="1" dirty="0" smtClean="0"/>
              <a:t>[</a:t>
            </a:r>
            <a:r>
              <a:rPr lang="ko-KR" altLang="en-US" sz="1800" b="1" dirty="0" smtClean="0"/>
              <a:t>참고</a:t>
            </a:r>
            <a:r>
              <a:rPr lang="en-US" altLang="ko-KR" sz="1800" b="1" dirty="0" smtClean="0"/>
              <a:t>] </a:t>
            </a:r>
            <a:r>
              <a:rPr lang="ko-KR" altLang="en-US" sz="1800" b="1" dirty="0" smtClean="0"/>
              <a:t>안전보건경영방침 작성 예시 </a:t>
            </a:r>
            <a:endParaRPr lang="ko-KR" altLang="en-US" sz="1800" b="1" dirty="0"/>
          </a:p>
        </p:txBody>
      </p:sp>
      <p:sp>
        <p:nvSpPr>
          <p:cNvPr id="12" name="TextBox 11">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
        <p:nvSpPr>
          <p:cNvPr id="14" name="직사각형 13">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15"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9" name="그룹 8"/>
          <p:cNvGrpSpPr/>
          <p:nvPr/>
        </p:nvGrpSpPr>
        <p:grpSpPr>
          <a:xfrm>
            <a:off x="722101" y="1482503"/>
            <a:ext cx="8707034" cy="5264191"/>
            <a:chOff x="4856052" y="1695694"/>
            <a:chExt cx="8707034" cy="5264191"/>
          </a:xfrm>
        </p:grpSpPr>
        <p:sp>
          <p:nvSpPr>
            <p:cNvPr id="16" name="직사각형 15">
              <a:extLst>
                <a:ext uri="{FF2B5EF4-FFF2-40B4-BE49-F238E27FC236}">
                  <a16:creationId xmlns:a16="http://schemas.microsoft.com/office/drawing/2014/main" xmlns="" id="{08934C03-DCE1-45AA-A734-AFBE6F765A4A}"/>
                </a:ext>
              </a:extLst>
            </p:cNvPr>
            <p:cNvSpPr/>
            <p:nvPr/>
          </p:nvSpPr>
          <p:spPr>
            <a:xfrm>
              <a:off x="5138898" y="2060848"/>
              <a:ext cx="6681561" cy="41762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7" name="직선 연결선 16">
              <a:extLst>
                <a:ext uri="{FF2B5EF4-FFF2-40B4-BE49-F238E27FC236}">
                  <a16:creationId xmlns:a16="http://schemas.microsoft.com/office/drawing/2014/main" xmlns="" id="{5E02B757-1901-4847-88A2-3E354C46DCFA}"/>
                </a:ext>
              </a:extLst>
            </p:cNvPr>
            <p:cNvCxnSpPr>
              <a:cxnSpLocks/>
            </p:cNvCxnSpPr>
            <p:nvPr/>
          </p:nvCxnSpPr>
          <p:spPr>
            <a:xfrm>
              <a:off x="4856052" y="1881921"/>
              <a:ext cx="8402234" cy="0"/>
            </a:xfrm>
            <a:prstGeom prst="line">
              <a:avLst/>
            </a:prstGeom>
            <a:solidFill>
              <a:schemeClr val="bg1"/>
            </a:solidFill>
            <a:ln w="31750">
              <a:solidFill>
                <a:srgbClr val="677E9D"/>
              </a:solidFill>
            </a:ln>
          </p:spPr>
          <p:style>
            <a:lnRef idx="2">
              <a:schemeClr val="accent1">
                <a:shade val="50000"/>
              </a:schemeClr>
            </a:lnRef>
            <a:fillRef idx="1">
              <a:schemeClr val="accent1"/>
            </a:fillRef>
            <a:effectRef idx="0">
              <a:schemeClr val="accent1"/>
            </a:effectRef>
            <a:fontRef idx="minor">
              <a:schemeClr val="lt1"/>
            </a:fontRef>
          </p:style>
        </p:cxnSp>
        <p:cxnSp>
          <p:nvCxnSpPr>
            <p:cNvPr id="18" name="직선 연결선 17">
              <a:extLst>
                <a:ext uri="{FF2B5EF4-FFF2-40B4-BE49-F238E27FC236}">
                  <a16:creationId xmlns:a16="http://schemas.microsoft.com/office/drawing/2014/main" xmlns="" id="{7C377B7F-F639-464B-A7F3-B43D73131BE7}"/>
                </a:ext>
              </a:extLst>
            </p:cNvPr>
            <p:cNvCxnSpPr>
              <a:cxnSpLocks/>
            </p:cNvCxnSpPr>
            <p:nvPr/>
          </p:nvCxnSpPr>
          <p:spPr>
            <a:xfrm>
              <a:off x="4856052" y="6959885"/>
              <a:ext cx="8707034" cy="0"/>
            </a:xfrm>
            <a:prstGeom prst="line">
              <a:avLst/>
            </a:prstGeom>
            <a:solidFill>
              <a:schemeClr val="bg1"/>
            </a:solidFill>
            <a:ln w="31750">
              <a:solidFill>
                <a:srgbClr val="677E9D"/>
              </a:solidFill>
            </a:ln>
          </p:spPr>
          <p:style>
            <a:lnRef idx="2">
              <a:schemeClr val="accent1">
                <a:shade val="50000"/>
              </a:schemeClr>
            </a:lnRef>
            <a:fillRef idx="1">
              <a:schemeClr val="accent1"/>
            </a:fillRef>
            <a:effectRef idx="0">
              <a:schemeClr val="accent1"/>
            </a:effectRef>
            <a:fontRef idx="minor">
              <a:schemeClr val="lt1"/>
            </a:fontRef>
          </p:style>
        </p:cxnSp>
        <p:sp>
          <p:nvSpPr>
            <p:cNvPr id="19" name="육각형 18">
              <a:extLst>
                <a:ext uri="{FF2B5EF4-FFF2-40B4-BE49-F238E27FC236}">
                  <a16:creationId xmlns:a16="http://schemas.microsoft.com/office/drawing/2014/main" xmlns="" id="{9B9D9F68-37D9-4554-9AF5-A5B1E63FCA19}"/>
                </a:ext>
              </a:extLst>
            </p:cNvPr>
            <p:cNvSpPr/>
            <p:nvPr/>
          </p:nvSpPr>
          <p:spPr>
            <a:xfrm>
              <a:off x="7996008" y="1717036"/>
              <a:ext cx="2533380" cy="351999"/>
            </a:xfrm>
            <a:prstGeom prst="hexagon">
              <a:avLst>
                <a:gd name="adj" fmla="val 45830"/>
                <a:gd name="vf" fmla="val 115470"/>
              </a:avLst>
            </a:prstGeom>
            <a:solidFill>
              <a:srgbClr val="677E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0" name="TextBox 19">
              <a:extLst>
                <a:ext uri="{FF2B5EF4-FFF2-40B4-BE49-F238E27FC236}">
                  <a16:creationId xmlns:a16="http://schemas.microsoft.com/office/drawing/2014/main" xmlns="" id="{8174D0DC-C238-4208-A4B9-A99BA2DF58EE}"/>
                </a:ext>
              </a:extLst>
            </p:cNvPr>
            <p:cNvSpPr txBox="1"/>
            <p:nvPr/>
          </p:nvSpPr>
          <p:spPr>
            <a:xfrm>
              <a:off x="8016310" y="1695694"/>
              <a:ext cx="2513078" cy="415498"/>
            </a:xfrm>
            <a:prstGeom prst="rect">
              <a:avLst/>
            </a:prstGeom>
            <a:noFill/>
          </p:spPr>
          <p:txBody>
            <a:bodyPr wrap="square">
              <a:spAutoFit/>
            </a:bodyPr>
            <a:lstStyle/>
            <a:p>
              <a:pPr marL="279400" indent="-279400" algn="ctr" fontAlgn="base"/>
              <a:r>
                <a:rPr lang="ko-KR" altLang="en-US" kern="0" spc="-30" dirty="0" smtClean="0">
                  <a:solidFill>
                    <a:schemeClr val="bg1"/>
                  </a:solidFill>
                  <a:latin typeface="+mj-ea"/>
                  <a:ea typeface="+mj-ea"/>
                </a:rPr>
                <a:t>안전보건경영방침</a:t>
              </a:r>
              <a:endParaRPr lang="ko-KR" altLang="en-US" kern="0" spc="0" dirty="0">
                <a:solidFill>
                  <a:schemeClr val="bg1"/>
                </a:solidFill>
                <a:effectLst/>
                <a:latin typeface="+mj-ea"/>
                <a:ea typeface="+mj-ea"/>
              </a:endParaRPr>
            </a:p>
          </p:txBody>
        </p:sp>
      </p:grpSp>
      <p:sp>
        <p:nvSpPr>
          <p:cNvPr id="21" name="TextBox 20">
            <a:extLst>
              <a:ext uri="{FF2B5EF4-FFF2-40B4-BE49-F238E27FC236}">
                <a16:creationId xmlns:a16="http://schemas.microsoft.com/office/drawing/2014/main" xmlns="" id="{14AF2EC0-37D4-4728-90F8-718F05233A5C}"/>
              </a:ext>
            </a:extLst>
          </p:cNvPr>
          <p:cNvSpPr txBox="1"/>
          <p:nvPr/>
        </p:nvSpPr>
        <p:spPr>
          <a:xfrm>
            <a:off x="722101" y="1969310"/>
            <a:ext cx="8982338" cy="3987245"/>
          </a:xfrm>
          <a:prstGeom prst="rect">
            <a:avLst/>
          </a:prstGeom>
          <a:noFill/>
        </p:spPr>
        <p:txBody>
          <a:bodyPr wrap="square">
            <a:spAutoFit/>
          </a:bodyPr>
          <a:lstStyle/>
          <a:p>
            <a:pPr marR="2200">
              <a:lnSpc>
                <a:spcPct val="110000"/>
              </a:lnSpc>
              <a:spcAft>
                <a:spcPts val="500"/>
              </a:spcAft>
            </a:pPr>
            <a:r>
              <a:rPr lang="en-US" altLang="ko-KR" sz="1400" dirty="0" smtClean="0">
                <a:solidFill>
                  <a:schemeClr val="tx1">
                    <a:lumMod val="95000"/>
                    <a:lumOff val="5000"/>
                  </a:schemeClr>
                </a:solidFill>
                <a:latin typeface="+mn-ea"/>
              </a:rPr>
              <a:t>OOO</a:t>
            </a:r>
            <a:r>
              <a:rPr lang="ko-KR" altLang="en-US" sz="1400" dirty="0" smtClean="0">
                <a:solidFill>
                  <a:schemeClr val="tx1">
                    <a:lumMod val="95000"/>
                    <a:lumOff val="5000"/>
                  </a:schemeClr>
                </a:solidFill>
                <a:latin typeface="+mn-ea"/>
              </a:rPr>
              <a:t>사는 기업 경영활동 전반에 전 사원의 안전과 보건을 기업의 최우선가치로 인식하고</a:t>
            </a:r>
            <a:r>
              <a:rPr lang="en-US" altLang="ko-KR" sz="1400" dirty="0" smtClean="0">
                <a:solidFill>
                  <a:schemeClr val="tx1">
                    <a:lumMod val="95000"/>
                    <a:lumOff val="5000"/>
                  </a:schemeClr>
                </a:solidFill>
                <a:latin typeface="+mn-ea"/>
              </a:rPr>
              <a:t>, </a:t>
            </a:r>
            <a:r>
              <a:rPr lang="ko-KR" altLang="en-US" sz="1400" dirty="0" smtClean="0">
                <a:solidFill>
                  <a:schemeClr val="tx1">
                    <a:lumMod val="95000"/>
                    <a:lumOff val="5000"/>
                  </a:schemeClr>
                </a:solidFill>
                <a:latin typeface="+mn-ea"/>
              </a:rPr>
              <a:t>법규 및 </a:t>
            </a:r>
            <a:r>
              <a:rPr lang="en-US" altLang="ko-KR" sz="1400" dirty="0" smtClean="0">
                <a:solidFill>
                  <a:schemeClr val="tx1">
                    <a:lumMod val="95000"/>
                    <a:lumOff val="5000"/>
                  </a:schemeClr>
                </a:solidFill>
                <a:latin typeface="+mn-ea"/>
              </a:rPr>
              <a:t/>
            </a:r>
            <a:br>
              <a:rPr lang="en-US" altLang="ko-KR" sz="1400" dirty="0" smtClean="0">
                <a:solidFill>
                  <a:schemeClr val="tx1">
                    <a:lumMod val="95000"/>
                    <a:lumOff val="5000"/>
                  </a:schemeClr>
                </a:solidFill>
                <a:latin typeface="+mn-ea"/>
              </a:rPr>
            </a:br>
            <a:r>
              <a:rPr lang="ko-KR" altLang="en-US" sz="1400" dirty="0" smtClean="0">
                <a:solidFill>
                  <a:schemeClr val="tx1">
                    <a:lumMod val="95000"/>
                    <a:lumOff val="5000"/>
                  </a:schemeClr>
                </a:solidFill>
                <a:latin typeface="+mn-ea"/>
              </a:rPr>
              <a:t>기준을 준수하는 안전보건관리체계를 구축하여 전 직원이 안전하고 쾌적한 환경에서 근무할 수 있도록 </a:t>
            </a:r>
            <a:r>
              <a:rPr lang="en-US" altLang="ko-KR" sz="1400" dirty="0" smtClean="0">
                <a:solidFill>
                  <a:schemeClr val="tx1">
                    <a:lumMod val="95000"/>
                    <a:lumOff val="5000"/>
                  </a:schemeClr>
                </a:solidFill>
                <a:latin typeface="+mn-ea"/>
              </a:rPr>
              <a:t/>
            </a:r>
            <a:br>
              <a:rPr lang="en-US" altLang="ko-KR" sz="1400" dirty="0" smtClean="0">
                <a:solidFill>
                  <a:schemeClr val="tx1">
                    <a:lumMod val="95000"/>
                    <a:lumOff val="5000"/>
                  </a:schemeClr>
                </a:solidFill>
                <a:latin typeface="+mn-ea"/>
              </a:rPr>
            </a:br>
            <a:r>
              <a:rPr lang="ko-KR" altLang="en-US" sz="1400" dirty="0" smtClean="0">
                <a:solidFill>
                  <a:schemeClr val="tx1">
                    <a:lumMod val="95000"/>
                    <a:lumOff val="5000"/>
                  </a:schemeClr>
                </a:solidFill>
                <a:latin typeface="+mn-ea"/>
              </a:rPr>
              <a:t>최선을 다한다</a:t>
            </a:r>
            <a:r>
              <a:rPr lang="en-US" altLang="ko-KR" sz="1400" dirty="0" smtClean="0">
                <a:solidFill>
                  <a:schemeClr val="tx1">
                    <a:lumMod val="95000"/>
                    <a:lumOff val="5000"/>
                  </a:schemeClr>
                </a:solidFill>
                <a:latin typeface="+mn-ea"/>
              </a:rPr>
              <a:t>. </a:t>
            </a:r>
          </a:p>
          <a:p>
            <a:pPr marR="2200">
              <a:lnSpc>
                <a:spcPct val="110000"/>
              </a:lnSpc>
              <a:spcAft>
                <a:spcPts val="500"/>
              </a:spcAft>
            </a:pPr>
            <a:r>
              <a:rPr lang="ko-KR" altLang="en-US" sz="1400" dirty="0" smtClean="0">
                <a:solidFill>
                  <a:schemeClr val="tx1">
                    <a:lumMod val="95000"/>
                    <a:lumOff val="5000"/>
                  </a:schemeClr>
                </a:solidFill>
                <a:latin typeface="+mn-ea"/>
              </a:rPr>
              <a:t>이를 위하여 다음과 같은 안전보건활동을 통하여 지속적으로 안전보건환경을 개선한다</a:t>
            </a:r>
            <a:r>
              <a:rPr lang="en-US" altLang="ko-KR" sz="1400" dirty="0" smtClean="0">
                <a:solidFill>
                  <a:schemeClr val="tx1">
                    <a:lumMod val="95000"/>
                    <a:lumOff val="5000"/>
                  </a:schemeClr>
                </a:solidFill>
                <a:latin typeface="+mn-ea"/>
              </a:rPr>
              <a:t>.</a:t>
            </a:r>
          </a:p>
          <a:p>
            <a:pPr marR="2200">
              <a:lnSpc>
                <a:spcPct val="110000"/>
              </a:lnSpc>
              <a:spcAft>
                <a:spcPts val="500"/>
              </a:spcAft>
            </a:pPr>
            <a:r>
              <a:rPr lang="en-US" altLang="ko-KR" sz="1400" dirty="0" smtClean="0">
                <a:solidFill>
                  <a:schemeClr val="tx1">
                    <a:lumMod val="95000"/>
                    <a:lumOff val="5000"/>
                  </a:schemeClr>
                </a:solidFill>
                <a:latin typeface="+mn-ea"/>
              </a:rPr>
              <a:t>1. </a:t>
            </a:r>
            <a:r>
              <a:rPr lang="ko-KR" altLang="en-US" sz="1400" dirty="0" smtClean="0">
                <a:solidFill>
                  <a:schemeClr val="tx1">
                    <a:lumMod val="95000"/>
                    <a:lumOff val="5000"/>
                  </a:schemeClr>
                </a:solidFill>
                <a:latin typeface="+mn-ea"/>
              </a:rPr>
              <a:t>최고경영자는 ‘근로자의 생명 보호’와 ‘안전한 작업환경 조성’을 기업경영활동의 최우선의 목표로 삼는다</a:t>
            </a:r>
            <a:r>
              <a:rPr lang="en-US" altLang="ko-KR" sz="1400" dirty="0" smtClean="0">
                <a:solidFill>
                  <a:schemeClr val="tx1">
                    <a:lumMod val="95000"/>
                    <a:lumOff val="5000"/>
                  </a:schemeClr>
                </a:solidFill>
                <a:latin typeface="+mn-ea"/>
              </a:rPr>
              <a:t>. </a:t>
            </a:r>
          </a:p>
          <a:p>
            <a:pPr marR="2200">
              <a:lnSpc>
                <a:spcPct val="110000"/>
              </a:lnSpc>
              <a:spcAft>
                <a:spcPts val="500"/>
              </a:spcAft>
            </a:pPr>
            <a:r>
              <a:rPr lang="en-US" altLang="ko-KR" sz="1400" dirty="0" smtClean="0">
                <a:solidFill>
                  <a:schemeClr val="tx1">
                    <a:lumMod val="95000"/>
                    <a:lumOff val="5000"/>
                  </a:schemeClr>
                </a:solidFill>
                <a:latin typeface="+mn-ea"/>
              </a:rPr>
              <a:t>2. </a:t>
            </a:r>
            <a:r>
              <a:rPr lang="ko-KR" altLang="en-US" sz="1400" dirty="0" smtClean="0">
                <a:solidFill>
                  <a:schemeClr val="tx1">
                    <a:lumMod val="95000"/>
                    <a:lumOff val="5000"/>
                  </a:schemeClr>
                </a:solidFill>
                <a:latin typeface="+mn-ea"/>
              </a:rPr>
              <a:t>최고경영자는 사업장에 안전보건관리체계를 구축하여 사업장의 위험요인 제거</a:t>
            </a:r>
            <a:r>
              <a:rPr lang="en-US" altLang="ko-KR" sz="1400" dirty="0" smtClean="0">
                <a:solidFill>
                  <a:schemeClr val="tx1">
                    <a:lumMod val="95000"/>
                    <a:lumOff val="5000"/>
                  </a:schemeClr>
                </a:solidFill>
                <a:latin typeface="+mn-ea"/>
              </a:rPr>
              <a:t>‧</a:t>
            </a:r>
            <a:r>
              <a:rPr lang="ko-KR" altLang="en-US" sz="1400" dirty="0" smtClean="0">
                <a:solidFill>
                  <a:schemeClr val="tx1">
                    <a:lumMod val="95000"/>
                    <a:lumOff val="5000"/>
                  </a:schemeClr>
                </a:solidFill>
                <a:latin typeface="+mn-ea"/>
              </a:rPr>
              <a:t>통제를 위한 충분한 </a:t>
            </a:r>
            <a:r>
              <a:rPr lang="en-US" altLang="ko-KR" sz="1400" dirty="0" smtClean="0">
                <a:solidFill>
                  <a:schemeClr val="tx1">
                    <a:lumMod val="95000"/>
                    <a:lumOff val="5000"/>
                  </a:schemeClr>
                </a:solidFill>
                <a:latin typeface="+mn-ea"/>
              </a:rPr>
              <a:t/>
            </a:r>
            <a:br>
              <a:rPr lang="en-US" altLang="ko-KR" sz="1400" dirty="0" smtClean="0">
                <a:solidFill>
                  <a:schemeClr val="tx1">
                    <a:lumMod val="95000"/>
                    <a:lumOff val="5000"/>
                  </a:schemeClr>
                </a:solidFill>
                <a:latin typeface="+mn-ea"/>
              </a:rPr>
            </a:br>
            <a:r>
              <a:rPr lang="en-US" altLang="ko-KR" sz="1400" dirty="0" smtClean="0">
                <a:solidFill>
                  <a:schemeClr val="tx1">
                    <a:lumMod val="95000"/>
                    <a:lumOff val="5000"/>
                  </a:schemeClr>
                </a:solidFill>
                <a:latin typeface="+mn-ea"/>
              </a:rPr>
              <a:t>   </a:t>
            </a:r>
            <a:r>
              <a:rPr lang="ko-KR" altLang="en-US" sz="1400" dirty="0" smtClean="0">
                <a:solidFill>
                  <a:schemeClr val="tx1">
                    <a:lumMod val="95000"/>
                    <a:lumOff val="5000"/>
                  </a:schemeClr>
                </a:solidFill>
                <a:latin typeface="+mn-ea"/>
              </a:rPr>
              <a:t>인적</a:t>
            </a:r>
            <a:r>
              <a:rPr lang="en-US" altLang="ko-KR" sz="1400" dirty="0" smtClean="0">
                <a:solidFill>
                  <a:schemeClr val="tx1">
                    <a:lumMod val="95000"/>
                    <a:lumOff val="5000"/>
                  </a:schemeClr>
                </a:solidFill>
                <a:latin typeface="+mn-ea"/>
              </a:rPr>
              <a:t>·</a:t>
            </a:r>
            <a:r>
              <a:rPr lang="ko-KR" altLang="en-US" sz="1400" dirty="0" smtClean="0">
                <a:solidFill>
                  <a:schemeClr val="tx1">
                    <a:lumMod val="95000"/>
                    <a:lumOff val="5000"/>
                  </a:schemeClr>
                </a:solidFill>
                <a:latin typeface="+mn-ea"/>
              </a:rPr>
              <a:t>물적 자원을 제공한다</a:t>
            </a:r>
            <a:r>
              <a:rPr lang="en-US" altLang="ko-KR" sz="1400" dirty="0" smtClean="0">
                <a:solidFill>
                  <a:schemeClr val="tx1">
                    <a:lumMod val="95000"/>
                    <a:lumOff val="5000"/>
                  </a:schemeClr>
                </a:solidFill>
                <a:latin typeface="+mn-ea"/>
              </a:rPr>
              <a:t>.  </a:t>
            </a:r>
          </a:p>
          <a:p>
            <a:pPr marR="2200">
              <a:lnSpc>
                <a:spcPct val="110000"/>
              </a:lnSpc>
              <a:spcAft>
                <a:spcPts val="500"/>
              </a:spcAft>
            </a:pPr>
            <a:r>
              <a:rPr lang="en-US" altLang="ko-KR" sz="1400" dirty="0" smtClean="0">
                <a:solidFill>
                  <a:schemeClr val="tx1">
                    <a:lumMod val="95000"/>
                    <a:lumOff val="5000"/>
                  </a:schemeClr>
                </a:solidFill>
                <a:latin typeface="+mn-ea"/>
              </a:rPr>
              <a:t>3. </a:t>
            </a:r>
            <a:r>
              <a:rPr lang="ko-KR" altLang="en-US" sz="1400" dirty="0" smtClean="0">
                <a:solidFill>
                  <a:schemeClr val="tx1">
                    <a:lumMod val="95000"/>
                    <a:lumOff val="5000"/>
                  </a:schemeClr>
                </a:solidFill>
                <a:latin typeface="+mn-ea"/>
              </a:rPr>
              <a:t>안전보건 목표를 설정하고</a:t>
            </a:r>
            <a:r>
              <a:rPr lang="en-US" altLang="ko-KR" sz="1400" dirty="0" smtClean="0">
                <a:solidFill>
                  <a:schemeClr val="tx1">
                    <a:lumMod val="95000"/>
                    <a:lumOff val="5000"/>
                  </a:schemeClr>
                </a:solidFill>
                <a:latin typeface="+mn-ea"/>
              </a:rPr>
              <a:t>, </a:t>
            </a:r>
            <a:r>
              <a:rPr lang="ko-KR" altLang="en-US" sz="1400" dirty="0" smtClean="0">
                <a:solidFill>
                  <a:schemeClr val="tx1">
                    <a:lumMod val="95000"/>
                    <a:lumOff val="5000"/>
                  </a:schemeClr>
                </a:solidFill>
                <a:latin typeface="+mn-ea"/>
              </a:rPr>
              <a:t>이를 달성하기 위한 세부적인 실행계획을 수립하여 이행한다</a:t>
            </a:r>
            <a:r>
              <a:rPr lang="en-US" altLang="ko-KR" sz="1400" dirty="0" smtClean="0">
                <a:solidFill>
                  <a:schemeClr val="tx1">
                    <a:lumMod val="95000"/>
                    <a:lumOff val="5000"/>
                  </a:schemeClr>
                </a:solidFill>
                <a:latin typeface="+mn-ea"/>
              </a:rPr>
              <a:t>.</a:t>
            </a:r>
          </a:p>
          <a:p>
            <a:pPr marR="2200">
              <a:lnSpc>
                <a:spcPct val="110000"/>
              </a:lnSpc>
              <a:spcAft>
                <a:spcPts val="500"/>
              </a:spcAft>
            </a:pPr>
            <a:r>
              <a:rPr lang="en-US" altLang="ko-KR" sz="1400" dirty="0" smtClean="0">
                <a:solidFill>
                  <a:schemeClr val="tx1">
                    <a:lumMod val="95000"/>
                    <a:lumOff val="5000"/>
                  </a:schemeClr>
                </a:solidFill>
                <a:latin typeface="+mn-ea"/>
              </a:rPr>
              <a:t>4. </a:t>
            </a:r>
            <a:r>
              <a:rPr lang="ko-KR" altLang="en-US" sz="1400" dirty="0" smtClean="0">
                <a:solidFill>
                  <a:schemeClr val="tx1">
                    <a:lumMod val="95000"/>
                    <a:lumOff val="5000"/>
                  </a:schemeClr>
                </a:solidFill>
                <a:latin typeface="+mn-ea"/>
              </a:rPr>
              <a:t>안전보건 관계 법령 및 관련 규정을 준수하는 내부규정을 수립하여 충실히 이행한다</a:t>
            </a:r>
            <a:r>
              <a:rPr lang="en-US" altLang="ko-KR" sz="1400" dirty="0" smtClean="0">
                <a:solidFill>
                  <a:schemeClr val="tx1">
                    <a:lumMod val="95000"/>
                    <a:lumOff val="5000"/>
                  </a:schemeClr>
                </a:solidFill>
                <a:latin typeface="+mn-ea"/>
              </a:rPr>
              <a:t>.</a:t>
            </a:r>
          </a:p>
          <a:p>
            <a:pPr marR="2200">
              <a:lnSpc>
                <a:spcPct val="110000"/>
              </a:lnSpc>
              <a:spcAft>
                <a:spcPts val="500"/>
              </a:spcAft>
            </a:pPr>
            <a:r>
              <a:rPr lang="en-US" altLang="ko-KR" sz="1400" dirty="0" smtClean="0">
                <a:solidFill>
                  <a:schemeClr val="tx1">
                    <a:lumMod val="95000"/>
                    <a:lumOff val="5000"/>
                  </a:schemeClr>
                </a:solidFill>
                <a:latin typeface="+mn-ea"/>
              </a:rPr>
              <a:t>5. </a:t>
            </a:r>
            <a:r>
              <a:rPr lang="ko-KR" altLang="en-US" sz="1400" dirty="0" smtClean="0">
                <a:solidFill>
                  <a:schemeClr val="tx1">
                    <a:lumMod val="95000"/>
                    <a:lumOff val="5000"/>
                  </a:schemeClr>
                </a:solidFill>
                <a:latin typeface="+mn-ea"/>
              </a:rPr>
              <a:t>근로자의 참여를 통해 위험요인을 파악하고</a:t>
            </a:r>
            <a:r>
              <a:rPr lang="en-US" altLang="ko-KR" sz="1400" dirty="0" smtClean="0">
                <a:solidFill>
                  <a:schemeClr val="tx1">
                    <a:lumMod val="95000"/>
                    <a:lumOff val="5000"/>
                  </a:schemeClr>
                </a:solidFill>
                <a:latin typeface="+mn-ea"/>
              </a:rPr>
              <a:t>, </a:t>
            </a:r>
            <a:r>
              <a:rPr lang="ko-KR" altLang="en-US" sz="1400" dirty="0" smtClean="0">
                <a:solidFill>
                  <a:schemeClr val="tx1">
                    <a:lumMod val="95000"/>
                    <a:lumOff val="5000"/>
                  </a:schemeClr>
                </a:solidFill>
                <a:latin typeface="+mn-ea"/>
              </a:rPr>
              <a:t>파악된 위험요인은 반드시 개선하고</a:t>
            </a:r>
            <a:r>
              <a:rPr lang="en-US" altLang="ko-KR" sz="1400" dirty="0" smtClean="0">
                <a:solidFill>
                  <a:schemeClr val="tx1">
                    <a:lumMod val="95000"/>
                    <a:lumOff val="5000"/>
                  </a:schemeClr>
                </a:solidFill>
                <a:latin typeface="+mn-ea"/>
              </a:rPr>
              <a:t>, </a:t>
            </a:r>
            <a:r>
              <a:rPr lang="ko-KR" altLang="en-US" sz="1400" dirty="0" smtClean="0">
                <a:solidFill>
                  <a:schemeClr val="tx1">
                    <a:lumMod val="95000"/>
                    <a:lumOff val="5000"/>
                  </a:schemeClr>
                </a:solidFill>
                <a:latin typeface="+mn-ea"/>
              </a:rPr>
              <a:t>교육을 통해 공유한다</a:t>
            </a:r>
            <a:r>
              <a:rPr lang="en-US" altLang="ko-KR" sz="1400" dirty="0" smtClean="0">
                <a:solidFill>
                  <a:schemeClr val="tx1">
                    <a:lumMod val="95000"/>
                    <a:lumOff val="5000"/>
                  </a:schemeClr>
                </a:solidFill>
                <a:latin typeface="+mn-ea"/>
              </a:rPr>
              <a:t>.</a:t>
            </a:r>
          </a:p>
          <a:p>
            <a:pPr marR="2200">
              <a:lnSpc>
                <a:spcPct val="110000"/>
              </a:lnSpc>
              <a:spcAft>
                <a:spcPts val="500"/>
              </a:spcAft>
            </a:pPr>
            <a:r>
              <a:rPr lang="en-US" altLang="ko-KR" sz="1400" dirty="0" smtClean="0">
                <a:solidFill>
                  <a:schemeClr val="tx1">
                    <a:lumMod val="95000"/>
                    <a:lumOff val="5000"/>
                  </a:schemeClr>
                </a:solidFill>
                <a:latin typeface="+mn-ea"/>
              </a:rPr>
              <a:t>6. </a:t>
            </a:r>
            <a:r>
              <a:rPr lang="ko-KR" altLang="en-US" sz="1400" dirty="0" smtClean="0">
                <a:solidFill>
                  <a:schemeClr val="tx1">
                    <a:lumMod val="95000"/>
                    <a:lumOff val="5000"/>
                  </a:schemeClr>
                </a:solidFill>
                <a:latin typeface="+mn-ea"/>
              </a:rPr>
              <a:t>모든 구성원이 자신의 직무와 관련된 위험요인을 인지하게 하고</a:t>
            </a:r>
            <a:r>
              <a:rPr lang="en-US" altLang="ko-KR" sz="1400" dirty="0" smtClean="0">
                <a:solidFill>
                  <a:schemeClr val="tx1">
                    <a:lumMod val="95000"/>
                    <a:lumOff val="5000"/>
                  </a:schemeClr>
                </a:solidFill>
                <a:latin typeface="+mn-ea"/>
              </a:rPr>
              <a:t>, </a:t>
            </a:r>
            <a:r>
              <a:rPr lang="ko-KR" altLang="en-US" sz="1400" dirty="0" smtClean="0">
                <a:solidFill>
                  <a:schemeClr val="tx1">
                    <a:lumMod val="95000"/>
                    <a:lumOff val="5000"/>
                  </a:schemeClr>
                </a:solidFill>
                <a:latin typeface="+mn-ea"/>
              </a:rPr>
              <a:t>위험요인 제거</a:t>
            </a:r>
            <a:r>
              <a:rPr lang="en-US" altLang="ko-KR" sz="1400" dirty="0" smtClean="0">
                <a:solidFill>
                  <a:schemeClr val="tx1">
                    <a:lumMod val="95000"/>
                    <a:lumOff val="5000"/>
                  </a:schemeClr>
                </a:solidFill>
                <a:latin typeface="+mn-ea"/>
              </a:rPr>
              <a:t>·</a:t>
            </a:r>
            <a:r>
              <a:rPr lang="ko-KR" altLang="en-US" sz="1400" dirty="0" smtClean="0">
                <a:solidFill>
                  <a:schemeClr val="tx1">
                    <a:lumMod val="95000"/>
                    <a:lumOff val="5000"/>
                  </a:schemeClr>
                </a:solidFill>
                <a:latin typeface="+mn-ea"/>
              </a:rPr>
              <a:t>대체 및 통제기법에 관해 </a:t>
            </a:r>
            <a:r>
              <a:rPr lang="en-US" altLang="ko-KR" sz="1400" dirty="0" smtClean="0">
                <a:solidFill>
                  <a:schemeClr val="tx1">
                    <a:lumMod val="95000"/>
                    <a:lumOff val="5000"/>
                  </a:schemeClr>
                </a:solidFill>
                <a:latin typeface="+mn-ea"/>
              </a:rPr>
              <a:t/>
            </a:r>
            <a:br>
              <a:rPr lang="en-US" altLang="ko-KR" sz="1400" dirty="0" smtClean="0">
                <a:solidFill>
                  <a:schemeClr val="tx1">
                    <a:lumMod val="95000"/>
                    <a:lumOff val="5000"/>
                  </a:schemeClr>
                </a:solidFill>
                <a:latin typeface="+mn-ea"/>
              </a:rPr>
            </a:br>
            <a:r>
              <a:rPr lang="en-US" altLang="ko-KR" sz="1400" dirty="0" smtClean="0">
                <a:solidFill>
                  <a:schemeClr val="tx1">
                    <a:lumMod val="95000"/>
                    <a:lumOff val="5000"/>
                  </a:schemeClr>
                </a:solidFill>
                <a:latin typeface="+mn-ea"/>
              </a:rPr>
              <a:t>   </a:t>
            </a:r>
            <a:r>
              <a:rPr lang="ko-KR" altLang="en-US" sz="1400" dirty="0" smtClean="0">
                <a:solidFill>
                  <a:schemeClr val="tx1">
                    <a:lumMod val="95000"/>
                    <a:lumOff val="5000"/>
                  </a:schemeClr>
                </a:solidFill>
                <a:latin typeface="+mn-ea"/>
              </a:rPr>
              <a:t>교육</a:t>
            </a:r>
            <a:r>
              <a:rPr lang="en-US" altLang="ko-KR" sz="1400" dirty="0" smtClean="0">
                <a:solidFill>
                  <a:schemeClr val="tx1">
                    <a:lumMod val="95000"/>
                    <a:lumOff val="5000"/>
                  </a:schemeClr>
                </a:solidFill>
                <a:latin typeface="+mn-ea"/>
              </a:rPr>
              <a:t>·</a:t>
            </a:r>
            <a:r>
              <a:rPr lang="ko-KR" altLang="en-US" sz="1400" dirty="0" smtClean="0">
                <a:solidFill>
                  <a:schemeClr val="tx1">
                    <a:lumMod val="95000"/>
                    <a:lumOff val="5000"/>
                  </a:schemeClr>
                </a:solidFill>
                <a:latin typeface="+mn-ea"/>
              </a:rPr>
              <a:t>훈련을 실시한다</a:t>
            </a:r>
            <a:r>
              <a:rPr lang="en-US" altLang="ko-KR" sz="1400" dirty="0" smtClean="0">
                <a:solidFill>
                  <a:schemeClr val="tx1">
                    <a:lumMod val="95000"/>
                    <a:lumOff val="5000"/>
                  </a:schemeClr>
                </a:solidFill>
                <a:latin typeface="+mn-ea"/>
              </a:rPr>
              <a:t>.</a:t>
            </a:r>
          </a:p>
          <a:p>
            <a:pPr marR="2200">
              <a:lnSpc>
                <a:spcPct val="110000"/>
              </a:lnSpc>
              <a:spcAft>
                <a:spcPts val="500"/>
              </a:spcAft>
            </a:pPr>
            <a:r>
              <a:rPr lang="en-US" altLang="ko-KR" sz="1400" dirty="0" smtClean="0">
                <a:solidFill>
                  <a:schemeClr val="tx1">
                    <a:lumMod val="95000"/>
                    <a:lumOff val="5000"/>
                  </a:schemeClr>
                </a:solidFill>
                <a:latin typeface="+mn-ea"/>
              </a:rPr>
              <a:t>7. </a:t>
            </a:r>
            <a:r>
              <a:rPr lang="ko-KR" altLang="en-US" sz="1400" dirty="0" smtClean="0">
                <a:solidFill>
                  <a:schemeClr val="tx1">
                    <a:lumMod val="95000"/>
                    <a:lumOff val="5000"/>
                  </a:schemeClr>
                </a:solidFill>
                <a:latin typeface="+mn-ea"/>
              </a:rPr>
              <a:t>모든 공급자와 계약자가 우리의 안전보건 방침과 안전 요구사항을 준수하도록 한다</a:t>
            </a:r>
            <a:r>
              <a:rPr lang="en-US" altLang="ko-KR" sz="1400" dirty="0" smtClean="0">
                <a:solidFill>
                  <a:schemeClr val="tx1">
                    <a:lumMod val="95000"/>
                    <a:lumOff val="5000"/>
                  </a:schemeClr>
                </a:solidFill>
                <a:latin typeface="+mn-ea"/>
              </a:rPr>
              <a:t>.</a:t>
            </a:r>
          </a:p>
          <a:p>
            <a:pPr marR="2200">
              <a:lnSpc>
                <a:spcPct val="110000"/>
              </a:lnSpc>
              <a:spcAft>
                <a:spcPts val="500"/>
              </a:spcAft>
            </a:pPr>
            <a:r>
              <a:rPr lang="en-US" altLang="ko-KR" sz="1400" dirty="0" smtClean="0">
                <a:solidFill>
                  <a:schemeClr val="tx1">
                    <a:lumMod val="95000"/>
                    <a:lumOff val="5000"/>
                  </a:schemeClr>
                </a:solidFill>
                <a:latin typeface="+mn-ea"/>
              </a:rPr>
              <a:t>8. </a:t>
            </a:r>
            <a:r>
              <a:rPr lang="ko-KR" altLang="en-US" sz="1400" dirty="0" smtClean="0">
                <a:solidFill>
                  <a:schemeClr val="tx1">
                    <a:lumMod val="95000"/>
                    <a:lumOff val="5000"/>
                  </a:schemeClr>
                </a:solidFill>
                <a:latin typeface="+mn-ea"/>
              </a:rPr>
              <a:t>모든 구성원은 안전보건활동에 대한 책임과 의무를 성실히 준수토록 한다</a:t>
            </a:r>
            <a:r>
              <a:rPr lang="en-US" altLang="ko-KR" sz="1400" dirty="0" smtClean="0">
                <a:solidFill>
                  <a:schemeClr val="tx1">
                    <a:lumMod val="95000"/>
                    <a:lumOff val="5000"/>
                  </a:schemeClr>
                </a:solidFill>
                <a:latin typeface="+mn-ea"/>
              </a:rPr>
              <a:t>.</a:t>
            </a:r>
            <a:endParaRPr lang="en-US" altLang="ko-KR" sz="1400" i="0" u="none" strike="noStrike" baseline="0" dirty="0">
              <a:solidFill>
                <a:schemeClr val="tx1">
                  <a:lumMod val="95000"/>
                  <a:lumOff val="5000"/>
                </a:schemeClr>
              </a:solidFill>
              <a:latin typeface="+mn-ea"/>
            </a:endParaRPr>
          </a:p>
        </p:txBody>
      </p:sp>
      <p:sp>
        <p:nvSpPr>
          <p:cNvPr id="22" name="직사각형 21"/>
          <p:cNvSpPr/>
          <p:nvPr/>
        </p:nvSpPr>
        <p:spPr>
          <a:xfrm>
            <a:off x="2956767" y="6061417"/>
            <a:ext cx="6096000" cy="592470"/>
          </a:xfrm>
          <a:prstGeom prst="rect">
            <a:avLst/>
          </a:prstGeom>
        </p:spPr>
        <p:txBody>
          <a:bodyPr>
            <a:spAutoFit/>
          </a:bodyPr>
          <a:lstStyle/>
          <a:p>
            <a:pPr marR="2200" algn="ctr" fontAlgn="base">
              <a:spcBef>
                <a:spcPts val="300"/>
              </a:spcBef>
            </a:pPr>
            <a:r>
              <a:rPr lang="ko-KR" altLang="en-US" sz="1400" dirty="0" smtClean="0">
                <a:solidFill>
                  <a:schemeClr val="tx1">
                    <a:lumMod val="95000"/>
                    <a:lumOff val="5000"/>
                  </a:schemeClr>
                </a:solidFill>
                <a:latin typeface="+mn-ea"/>
              </a:rPr>
              <a:t>○○○○ 년 ○○ 월 ○○ 일        </a:t>
            </a:r>
            <a:endParaRPr lang="en-US" altLang="ko-KR" sz="1400" dirty="0" smtClean="0">
              <a:solidFill>
                <a:schemeClr val="tx1">
                  <a:lumMod val="95000"/>
                  <a:lumOff val="5000"/>
                </a:schemeClr>
              </a:solidFill>
              <a:latin typeface="+mn-ea"/>
            </a:endParaRPr>
          </a:p>
          <a:p>
            <a:pPr marR="2200" algn="r" fontAlgn="base">
              <a:spcBef>
                <a:spcPts val="300"/>
              </a:spcBef>
              <a:spcAft>
                <a:spcPts val="500"/>
              </a:spcAft>
            </a:pPr>
            <a:r>
              <a:rPr lang="ko-KR" altLang="en-US" sz="1600" dirty="0" smtClean="0">
                <a:solidFill>
                  <a:schemeClr val="tx1">
                    <a:lumMod val="95000"/>
                    <a:lumOff val="5000"/>
                  </a:schemeClr>
                </a:solidFill>
                <a:latin typeface="+mj-ea"/>
                <a:ea typeface="+mj-ea"/>
              </a:rPr>
              <a:t>  ○○</a:t>
            </a:r>
            <a:r>
              <a:rPr lang="en-US" altLang="ko-KR" sz="1600" dirty="0" smtClean="0">
                <a:solidFill>
                  <a:schemeClr val="tx1">
                    <a:lumMod val="95000"/>
                    <a:lumOff val="5000"/>
                  </a:schemeClr>
                </a:solidFill>
                <a:latin typeface="+mj-ea"/>
                <a:ea typeface="+mj-ea"/>
              </a:rPr>
              <a:t> </a:t>
            </a:r>
            <a:r>
              <a:rPr lang="ko-KR" altLang="en-US" sz="1600" dirty="0" smtClean="0">
                <a:solidFill>
                  <a:schemeClr val="tx1">
                    <a:lumMod val="95000"/>
                    <a:lumOff val="5000"/>
                  </a:schemeClr>
                </a:solidFill>
                <a:latin typeface="+mj-ea"/>
                <a:ea typeface="+mj-ea"/>
              </a:rPr>
              <a:t>회사 대표이사      </a:t>
            </a:r>
            <a:r>
              <a:rPr lang="en-US" altLang="ko-KR" sz="1600" dirty="0" smtClean="0">
                <a:solidFill>
                  <a:schemeClr val="tx1">
                    <a:lumMod val="95000"/>
                    <a:lumOff val="5000"/>
                  </a:schemeClr>
                </a:solidFill>
                <a:latin typeface="+mj-ea"/>
                <a:ea typeface="+mj-ea"/>
              </a:rPr>
              <a:t>(</a:t>
            </a:r>
            <a:r>
              <a:rPr lang="ko-KR" altLang="en-US" sz="1600" dirty="0" smtClean="0">
                <a:solidFill>
                  <a:schemeClr val="tx1">
                    <a:lumMod val="95000"/>
                    <a:lumOff val="5000"/>
                  </a:schemeClr>
                </a:solidFill>
                <a:latin typeface="+mj-ea"/>
                <a:ea typeface="+mj-ea"/>
              </a:rPr>
              <a:t>서  명</a:t>
            </a:r>
            <a:r>
              <a:rPr lang="en-US" altLang="ko-KR" sz="1600" dirty="0">
                <a:solidFill>
                  <a:schemeClr val="tx1">
                    <a:lumMod val="95000"/>
                    <a:lumOff val="5000"/>
                  </a:schemeClr>
                </a:solidFill>
                <a:latin typeface="+mj-ea"/>
                <a:ea typeface="+mj-ea"/>
              </a:rPr>
              <a:t>)</a:t>
            </a:r>
            <a:endParaRPr lang="ko-KR" altLang="en-US" sz="1600" dirty="0">
              <a:solidFill>
                <a:schemeClr val="tx1">
                  <a:lumMod val="95000"/>
                  <a:lumOff val="5000"/>
                </a:schemeClr>
              </a:solidFill>
              <a:latin typeface="+mj-ea"/>
              <a:ea typeface="+mj-ea"/>
            </a:endParaRPr>
          </a:p>
        </p:txBody>
      </p:sp>
    </p:spTree>
    <p:extLst>
      <p:ext uri="{BB962C8B-B14F-4D97-AF65-F5344CB8AC3E}">
        <p14:creationId xmlns:p14="http://schemas.microsoft.com/office/powerpoint/2010/main" val="685651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그룹 33">
            <a:extLst>
              <a:ext uri="{FF2B5EF4-FFF2-40B4-BE49-F238E27FC236}">
                <a16:creationId xmlns:a16="http://schemas.microsoft.com/office/drawing/2014/main" xmlns="" id="{F75DC941-432B-CE45-B8BB-F5D9D942462F}"/>
              </a:ext>
            </a:extLst>
          </p:cNvPr>
          <p:cNvGrpSpPr/>
          <p:nvPr/>
        </p:nvGrpSpPr>
        <p:grpSpPr>
          <a:xfrm>
            <a:off x="687616" y="1312643"/>
            <a:ext cx="9052050" cy="699077"/>
            <a:chOff x="748576" y="1225013"/>
            <a:chExt cx="9052050" cy="699077"/>
          </a:xfrm>
        </p:grpSpPr>
        <p:sp>
          <p:nvSpPr>
            <p:cNvPr id="35" name="TextBox 34">
              <a:extLst>
                <a:ext uri="{FF2B5EF4-FFF2-40B4-BE49-F238E27FC236}">
                  <a16:creationId xmlns:a16="http://schemas.microsoft.com/office/drawing/2014/main" xmlns="" id="{A08E05A2-9AF7-9A40-BBCF-B70454BA3808}"/>
                </a:ext>
              </a:extLst>
            </p:cNvPr>
            <p:cNvSpPr txBox="1"/>
            <p:nvPr/>
          </p:nvSpPr>
          <p:spPr>
            <a:xfrm>
              <a:off x="748576" y="1249397"/>
              <a:ext cx="9052050" cy="674693"/>
            </a:xfrm>
            <a:prstGeom prst="rect">
              <a:avLst/>
            </a:prstGeom>
            <a:noFill/>
          </p:spPr>
          <p:txBody>
            <a:bodyPr wrap="square" lIns="104287" tIns="52144" rIns="104287" bIns="52144" rtlCol="0">
              <a:spAutoFit/>
            </a:bodyPr>
            <a:lstStyle/>
            <a:p>
              <a:pPr fontAlgn="base"/>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안전보건관리체계 구축 및 그 이행에 관한 조치</a:t>
              </a:r>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가 구체적으로 무엇일까</a:t>
              </a:r>
              <a:r>
                <a:rPr lang="en-US" altLang="ko-KR" sz="2000" b="1" spc="-200" dirty="0" smtClean="0">
                  <a:solidFill>
                    <a:schemeClr val="accent6">
                      <a:lumMod val="75000"/>
                    </a:schemeClr>
                  </a:solidFill>
                  <a:latin typeface="+mj-ea"/>
                  <a:ea typeface="+mj-ea"/>
                </a:rPr>
                <a:t>? </a:t>
              </a:r>
            </a:p>
            <a:p>
              <a:pPr fontAlgn="base"/>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시행령 제</a:t>
              </a:r>
              <a:r>
                <a:rPr lang="en-US" altLang="ko-KR" sz="1700" spc="-200" dirty="0">
                  <a:solidFill>
                    <a:schemeClr val="accent6">
                      <a:lumMod val="75000"/>
                    </a:schemeClr>
                  </a:solidFill>
                  <a:latin typeface="+mj-ea"/>
                  <a:ea typeface="+mj-ea"/>
                </a:rPr>
                <a:t>4</a:t>
              </a:r>
              <a:r>
                <a:rPr lang="ko-KR" altLang="en-US" sz="1700" spc="-200" dirty="0">
                  <a:solidFill>
                    <a:schemeClr val="accent6">
                      <a:lumMod val="75000"/>
                    </a:schemeClr>
                  </a:solidFill>
                  <a:latin typeface="+mj-ea"/>
                  <a:ea typeface="+mj-ea"/>
                </a:rPr>
                <a:t>조</a:t>
              </a:r>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안전보건관리체계의 구축 및 이행 조치</a:t>
              </a:r>
              <a:r>
                <a:rPr lang="en-US" altLang="ko-KR" sz="1700" spc="-200" dirty="0" smtClean="0">
                  <a:solidFill>
                    <a:schemeClr val="accent6">
                      <a:lumMod val="75000"/>
                    </a:schemeClr>
                  </a:solidFill>
                  <a:latin typeface="+mj-ea"/>
                  <a:ea typeface="+mj-ea"/>
                </a:rPr>
                <a:t>), </a:t>
              </a:r>
              <a:r>
                <a:rPr lang="ko-KR" altLang="en-US" sz="1700" spc="-200" dirty="0" smtClean="0">
                  <a:solidFill>
                    <a:schemeClr val="accent6">
                      <a:lumMod val="75000"/>
                    </a:schemeClr>
                  </a:solidFill>
                  <a:latin typeface="+mj-ea"/>
                  <a:ea typeface="+mj-ea"/>
                </a:rPr>
                <a:t>해설서</a:t>
              </a:r>
              <a:r>
                <a:rPr lang="en-US" altLang="ko-KR" sz="1700" spc="-200" dirty="0" smtClean="0">
                  <a:solidFill>
                    <a:schemeClr val="accent6">
                      <a:lumMod val="75000"/>
                    </a:schemeClr>
                  </a:solidFill>
                  <a:latin typeface="+mj-ea"/>
                  <a:ea typeface="+mj-ea"/>
                </a:rPr>
                <a:t>]</a:t>
              </a:r>
              <a:endParaRPr lang="ko-KR" altLang="en-US" sz="1700" spc="-200" dirty="0">
                <a:solidFill>
                  <a:schemeClr val="accent6">
                    <a:lumMod val="75000"/>
                  </a:schemeClr>
                </a:solidFill>
                <a:latin typeface="+mj-ea"/>
                <a:ea typeface="+mj-ea"/>
              </a:endParaRPr>
            </a:p>
          </p:txBody>
        </p:sp>
        <p:cxnSp>
          <p:nvCxnSpPr>
            <p:cNvPr id="36" name="직선 연결선[R] 35">
              <a:extLst>
                <a:ext uri="{FF2B5EF4-FFF2-40B4-BE49-F238E27FC236}">
                  <a16:creationId xmlns:a16="http://schemas.microsoft.com/office/drawing/2014/main" xmlns="" id="{60A8B1D9-B688-0D44-999A-272BCE215D6C}"/>
                </a:ext>
              </a:extLst>
            </p:cNvPr>
            <p:cNvCxnSpPr>
              <a:cxnSpLocks/>
            </p:cNvCxnSpPr>
            <p:nvPr/>
          </p:nvCxnSpPr>
          <p:spPr>
            <a:xfrm>
              <a:off x="824398" y="1225013"/>
              <a:ext cx="7418537"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8" name="그룹 37">
            <a:extLst>
              <a:ext uri="{FF2B5EF4-FFF2-40B4-BE49-F238E27FC236}">
                <a16:creationId xmlns:a16="http://schemas.microsoft.com/office/drawing/2014/main" xmlns="" id="{AE3998C1-7FDC-D54C-B3B3-DC00154A12C9}"/>
              </a:ext>
            </a:extLst>
          </p:cNvPr>
          <p:cNvGrpSpPr/>
          <p:nvPr/>
        </p:nvGrpSpPr>
        <p:grpSpPr>
          <a:xfrm>
            <a:off x="748576" y="2190750"/>
            <a:ext cx="9214574" cy="4686282"/>
            <a:chOff x="1960212" y="2075549"/>
            <a:chExt cx="8048907" cy="4948714"/>
          </a:xfrm>
        </p:grpSpPr>
        <p:sp>
          <p:nvSpPr>
            <p:cNvPr id="39" name="모서리가 둥근 직사각형 38">
              <a:extLst>
                <a:ext uri="{FF2B5EF4-FFF2-40B4-BE49-F238E27FC236}">
                  <a16:creationId xmlns:a16="http://schemas.microsoft.com/office/drawing/2014/main" xmlns="" id="{DCBEA8E3-A471-A149-A195-3F53427870A3}"/>
                </a:ext>
              </a:extLst>
            </p:cNvPr>
            <p:cNvSpPr/>
            <p:nvPr/>
          </p:nvSpPr>
          <p:spPr>
            <a:xfrm>
              <a:off x="1960212" y="2075549"/>
              <a:ext cx="8048907" cy="4948714"/>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4" name="TextBox 43">
              <a:extLst>
                <a:ext uri="{FF2B5EF4-FFF2-40B4-BE49-F238E27FC236}">
                  <a16:creationId xmlns:a16="http://schemas.microsoft.com/office/drawing/2014/main" xmlns="" id="{CBEDCD81-7DAD-D848-BBA4-7EAC44173522}"/>
                </a:ext>
              </a:extLst>
            </p:cNvPr>
            <p:cNvSpPr txBox="1"/>
            <p:nvPr/>
          </p:nvSpPr>
          <p:spPr>
            <a:xfrm>
              <a:off x="2106909" y="2121724"/>
              <a:ext cx="7755513" cy="2548794"/>
            </a:xfrm>
            <a:prstGeom prst="rect">
              <a:avLst/>
            </a:prstGeom>
            <a:noFill/>
          </p:spPr>
          <p:txBody>
            <a:bodyPr wrap="square" lIns="104287" tIns="52144" rIns="104287" bIns="52144" rtlCol="0">
              <a:spAutoFit/>
            </a:bodyPr>
            <a:lstStyle/>
            <a:p>
              <a:pPr>
                <a:lnSpc>
                  <a:spcPct val="150000"/>
                </a:lnSpc>
              </a:pPr>
              <a:r>
                <a:rPr lang="ko-KR" altLang="en-US" sz="1600" spc="-90" dirty="0" smtClean="0">
                  <a:solidFill>
                    <a:schemeClr val="accent6">
                      <a:lumMod val="75000"/>
                    </a:schemeClr>
                  </a:solidFill>
                </a:rPr>
                <a:t>➋</a:t>
              </a:r>
              <a:r>
                <a:rPr lang="ko-KR" altLang="en-US" sz="1600" spc="-90" dirty="0" smtClean="0"/>
                <a:t> </a:t>
              </a:r>
              <a:r>
                <a:rPr lang="ko-KR" altLang="en-US" sz="1600" b="1" dirty="0" smtClean="0"/>
                <a:t>「</a:t>
              </a:r>
              <a:r>
                <a:rPr lang="ko-KR" altLang="en-US" sz="1600" b="1" dirty="0"/>
                <a:t>산업안전보건법</a:t>
              </a:r>
              <a:r>
                <a:rPr lang="ko-KR" altLang="en-US" sz="1600" b="1" dirty="0" smtClean="0"/>
                <a:t>」 </a:t>
              </a:r>
              <a:r>
                <a:rPr lang="ko-KR" altLang="en-US" sz="1600" b="1" spc="-90" dirty="0" smtClean="0"/>
                <a:t>제</a:t>
              </a:r>
              <a:r>
                <a:rPr lang="en-US" altLang="ko-KR" sz="1600" b="1" spc="-90" dirty="0" smtClean="0"/>
                <a:t>17~19</a:t>
              </a:r>
              <a:r>
                <a:rPr lang="ko-KR" altLang="en-US" sz="1600" b="1" spc="-90" dirty="0" smtClean="0"/>
                <a:t>조</a:t>
              </a:r>
              <a:r>
                <a:rPr lang="en-US" altLang="ko-KR" sz="1600" b="1" spc="-90" dirty="0" smtClean="0"/>
                <a:t>,</a:t>
              </a:r>
              <a:r>
                <a:rPr lang="ko-KR" altLang="en-US" sz="1600" b="1" spc="-90" dirty="0" smtClean="0"/>
                <a:t> 제</a:t>
              </a:r>
              <a:r>
                <a:rPr lang="en-US" altLang="ko-KR" sz="1600" b="1" spc="-90" dirty="0" smtClean="0"/>
                <a:t>22</a:t>
              </a:r>
              <a:r>
                <a:rPr lang="ko-KR" altLang="en-US" sz="1600" b="1" spc="-90" dirty="0" smtClean="0"/>
                <a:t>조</a:t>
              </a:r>
              <a:r>
                <a:rPr lang="ko-KR" altLang="en-US" sz="1600" spc="-90" dirty="0" smtClean="0"/>
                <a:t>에 따라 두어야 하는 </a:t>
              </a:r>
              <a:r>
                <a:rPr lang="ko-KR" altLang="en-US" sz="1600" b="1" spc="-90" dirty="0" smtClean="0"/>
                <a:t>인력이 총 </a:t>
              </a:r>
              <a:r>
                <a:rPr lang="en-US" altLang="ko-KR" sz="1600" b="1" spc="-90" dirty="0" smtClean="0"/>
                <a:t>3</a:t>
              </a:r>
              <a:r>
                <a:rPr lang="ko-KR" altLang="en-US" sz="1600" b="1" spc="-90" dirty="0" smtClean="0"/>
                <a:t>명 이상</a:t>
              </a:r>
              <a:r>
                <a:rPr lang="ko-KR" altLang="en-US" sz="1600" spc="-90" dirty="0" smtClean="0"/>
                <a:t>이고</a:t>
              </a:r>
              <a:r>
                <a:rPr lang="en-US" altLang="ko-KR" sz="1600" spc="-90" dirty="0" smtClean="0"/>
                <a:t>,</a:t>
              </a:r>
              <a:r>
                <a:rPr lang="ko-KR" altLang="en-US" sz="1600" spc="-90" dirty="0" smtClean="0"/>
                <a:t> </a:t>
              </a:r>
              <a:r>
                <a:rPr lang="ko-KR" altLang="en-US" sz="1600" b="1" spc="-90" dirty="0" smtClean="0"/>
                <a:t>다음 조건에 </a:t>
              </a:r>
              <a:endParaRPr lang="en-US" altLang="ko-KR" sz="1600" b="1" spc="-90" dirty="0" smtClean="0"/>
            </a:p>
            <a:p>
              <a:pPr>
                <a:lnSpc>
                  <a:spcPct val="150000"/>
                </a:lnSpc>
              </a:pPr>
              <a:r>
                <a:rPr lang="en-US" altLang="ko-KR" sz="1600" b="1" spc="-90" dirty="0" smtClean="0"/>
                <a:t>    </a:t>
              </a:r>
              <a:r>
                <a:rPr lang="ko-KR" altLang="en-US" sz="1600" b="1" spc="-90" dirty="0" smtClean="0"/>
                <a:t>해당하는 사업 또는 사업장</a:t>
              </a:r>
              <a:r>
                <a:rPr lang="ko-KR" altLang="en-US" sz="1600" spc="-90" dirty="0" smtClean="0"/>
                <a:t>인 경우 </a:t>
              </a:r>
              <a:r>
                <a:rPr lang="ko-KR" altLang="en-US" sz="1600" b="1" spc="-90" dirty="0" smtClean="0"/>
                <a:t>안전보건에 관한 업무를 총괄</a:t>
              </a:r>
              <a:r>
                <a:rPr lang="ko-KR" altLang="en-US" sz="1600" b="1" dirty="0" smtClean="0"/>
                <a:t>∙</a:t>
              </a:r>
              <a:r>
                <a:rPr lang="ko-KR" altLang="en-US" sz="1600" b="1" spc="-90" dirty="0" smtClean="0"/>
                <a:t>관리하는 전담조직</a:t>
              </a:r>
              <a:r>
                <a:rPr lang="ko-KR" altLang="en-US" sz="1600" spc="-90" dirty="0" smtClean="0"/>
                <a:t>을 둘 것</a:t>
              </a:r>
              <a:endParaRPr lang="en-US" altLang="ko-KR" sz="1600" spc="-90" dirty="0" smtClean="0"/>
            </a:p>
            <a:p>
              <a:pPr>
                <a:lnSpc>
                  <a:spcPct val="150000"/>
                </a:lnSpc>
              </a:pPr>
              <a:endParaRPr lang="en-US" altLang="ko-KR" sz="1600" spc="-90" dirty="0">
                <a:solidFill>
                  <a:schemeClr val="accent6">
                    <a:lumMod val="75000"/>
                  </a:schemeClr>
                </a:solidFill>
                <a:latin typeface="+mj-ea"/>
              </a:endParaRPr>
            </a:p>
            <a:p>
              <a:pPr>
                <a:lnSpc>
                  <a:spcPct val="150000"/>
                </a:lnSpc>
              </a:pPr>
              <a:endParaRPr lang="en-US" altLang="ko-KR" sz="1600" spc="-90" dirty="0" smtClean="0">
                <a:solidFill>
                  <a:schemeClr val="accent6">
                    <a:lumMod val="75000"/>
                  </a:schemeClr>
                </a:solidFill>
                <a:latin typeface="+mj-ea"/>
              </a:endParaRPr>
            </a:p>
            <a:p>
              <a:pPr>
                <a:lnSpc>
                  <a:spcPct val="150000"/>
                </a:lnSpc>
              </a:pPr>
              <a:endParaRPr lang="en-US" altLang="ko-KR" sz="1600" spc="-90" dirty="0" smtClean="0">
                <a:solidFill>
                  <a:schemeClr val="accent6">
                    <a:lumMod val="75000"/>
                  </a:schemeClr>
                </a:solidFill>
                <a:latin typeface="+mj-ea"/>
              </a:endParaRPr>
            </a:p>
            <a:p>
              <a:pPr>
                <a:lnSpc>
                  <a:spcPct val="150000"/>
                </a:lnSpc>
              </a:pPr>
              <a:endParaRPr lang="en-US" altLang="ko-KR" sz="1600" spc="-90" dirty="0" smtClean="0">
                <a:solidFill>
                  <a:schemeClr val="accent6">
                    <a:lumMod val="75000"/>
                  </a:schemeClr>
                </a:solidFill>
                <a:latin typeface="+mj-ea"/>
              </a:endParaRPr>
            </a:p>
            <a:p>
              <a:pPr>
                <a:lnSpc>
                  <a:spcPct val="150000"/>
                </a:lnSpc>
              </a:pPr>
              <a:endParaRPr lang="en-US" altLang="ko-KR" sz="400" spc="-90" dirty="0">
                <a:solidFill>
                  <a:schemeClr val="accent6">
                    <a:lumMod val="75000"/>
                  </a:schemeClr>
                </a:solidFill>
                <a:latin typeface="+mj-ea"/>
              </a:endParaRPr>
            </a:p>
          </p:txBody>
        </p:sp>
      </p:grpSp>
      <p:sp>
        <p:nvSpPr>
          <p:cNvPr id="3" name="모서리가 둥근 직사각형 2"/>
          <p:cNvSpPr/>
          <p:nvPr/>
        </p:nvSpPr>
        <p:spPr>
          <a:xfrm>
            <a:off x="975277" y="3033945"/>
            <a:ext cx="8862975" cy="1290406"/>
          </a:xfrm>
          <a:prstGeom prst="roundRect">
            <a:avLst/>
          </a:prstGeom>
          <a:solidFill>
            <a:srgbClr val="FEF6F0"/>
          </a:solidFill>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ko-KR" altLang="en-US" sz="1400" b="1" spc="-90" dirty="0" smtClean="0">
                <a:solidFill>
                  <a:schemeClr val="accent6">
                    <a:lumMod val="75000"/>
                  </a:schemeClr>
                </a:solidFill>
                <a:latin typeface="+mj-ea"/>
              </a:rPr>
              <a:t>▶ </a:t>
            </a:r>
            <a:r>
              <a:rPr lang="ko-KR" altLang="en-US" sz="1400" b="1" spc="-90" dirty="0" err="1" smtClean="0"/>
              <a:t>상시근로자</a:t>
            </a:r>
            <a:r>
              <a:rPr lang="ko-KR" altLang="en-US" sz="1400" b="1" spc="-90" dirty="0" smtClean="0"/>
              <a:t> 수가 </a:t>
            </a:r>
            <a:r>
              <a:rPr lang="en-US" altLang="ko-KR" sz="1400" b="1" spc="-90" dirty="0" smtClean="0"/>
              <a:t>500</a:t>
            </a:r>
            <a:r>
              <a:rPr lang="ko-KR" altLang="en-US" sz="1400" b="1" spc="-90" dirty="0" smtClean="0"/>
              <a:t>명 이상인 사업 또는 사업장</a:t>
            </a:r>
            <a:endParaRPr lang="en-US" altLang="ko-KR" sz="1400" b="1" spc="-90" dirty="0" smtClean="0"/>
          </a:p>
          <a:p>
            <a:pPr>
              <a:lnSpc>
                <a:spcPct val="150000"/>
              </a:lnSpc>
            </a:pPr>
            <a:r>
              <a:rPr lang="ko-KR" altLang="en-US" sz="1400" b="1" spc="-90" dirty="0" smtClean="0">
                <a:solidFill>
                  <a:schemeClr val="accent6">
                    <a:lumMod val="75000"/>
                  </a:schemeClr>
                </a:solidFill>
                <a:latin typeface="+mj-ea"/>
              </a:rPr>
              <a:t>▶ </a:t>
            </a:r>
            <a:r>
              <a:rPr lang="ko-KR" altLang="en-US" sz="1400" spc="-90" dirty="0" smtClean="0"/>
              <a:t>건설산업기본법 제</a:t>
            </a:r>
            <a:r>
              <a:rPr lang="en-US" altLang="ko-KR" sz="1400" spc="-90" dirty="0"/>
              <a:t>8</a:t>
            </a:r>
            <a:r>
              <a:rPr lang="ko-KR" altLang="en-US" sz="1400" spc="-90" dirty="0" smtClean="0"/>
              <a:t>조 및 같은 법 시행령 별표 </a:t>
            </a:r>
            <a:r>
              <a:rPr lang="en-US" altLang="ko-KR" sz="1400" spc="-90" dirty="0" smtClean="0"/>
              <a:t>1</a:t>
            </a:r>
            <a:r>
              <a:rPr lang="ko-KR" altLang="en-US" sz="1400" spc="-90" dirty="0" smtClean="0"/>
              <a:t>에 따른 </a:t>
            </a:r>
            <a:r>
              <a:rPr lang="ko-KR" altLang="en-US" sz="1400" spc="-90" dirty="0" err="1" smtClean="0"/>
              <a:t>토목건축공사업에</a:t>
            </a:r>
            <a:r>
              <a:rPr lang="ko-KR" altLang="en-US" sz="1400" spc="-90" dirty="0" smtClean="0"/>
              <a:t> 대해 같은 법 제</a:t>
            </a:r>
            <a:r>
              <a:rPr lang="en-US" altLang="ko-KR" sz="1400" spc="-90" dirty="0"/>
              <a:t>23</a:t>
            </a:r>
            <a:r>
              <a:rPr lang="ko-KR" altLang="en-US" sz="1400" spc="-90" dirty="0" smtClean="0"/>
              <a:t>조에 따라 평가하여 </a:t>
            </a:r>
            <a:endParaRPr lang="en-US" altLang="ko-KR" sz="1400" spc="-90" dirty="0" smtClean="0"/>
          </a:p>
          <a:p>
            <a:pPr>
              <a:lnSpc>
                <a:spcPct val="150000"/>
              </a:lnSpc>
            </a:pPr>
            <a:r>
              <a:rPr lang="en-US" altLang="ko-KR" sz="1400" spc="-90" dirty="0" smtClean="0"/>
              <a:t>    </a:t>
            </a:r>
            <a:r>
              <a:rPr lang="ko-KR" altLang="en-US" sz="1400" spc="-90" dirty="0" smtClean="0"/>
              <a:t>공시된</a:t>
            </a:r>
            <a:r>
              <a:rPr lang="en-US" altLang="ko-KR" sz="1400" spc="-90" dirty="0" smtClean="0"/>
              <a:t> </a:t>
            </a:r>
            <a:r>
              <a:rPr lang="ko-KR" altLang="en-US" sz="1400" b="1" spc="-90" dirty="0" smtClean="0"/>
              <a:t>시공능력 순위 상위 </a:t>
            </a:r>
            <a:r>
              <a:rPr lang="en-US" altLang="ko-KR" sz="1400" b="1" spc="-90" dirty="0" smtClean="0"/>
              <a:t>200</a:t>
            </a:r>
            <a:r>
              <a:rPr lang="ko-KR" altLang="en-US" sz="1400" b="1" spc="-90" dirty="0" smtClean="0"/>
              <a:t>위 이내인 건설사업자</a:t>
            </a:r>
            <a:endParaRPr lang="en-US" altLang="ko-KR" sz="1400" b="1" spc="-90" dirty="0"/>
          </a:p>
          <a:p>
            <a:r>
              <a:rPr lang="en-US" altLang="ko-KR" sz="1200" b="1" spc="-90" dirty="0" smtClean="0">
                <a:solidFill>
                  <a:srgbClr val="E46C0A"/>
                </a:solidFill>
              </a:rPr>
              <a:t>    </a:t>
            </a:r>
            <a:r>
              <a:rPr lang="en-US" altLang="ko-KR" sz="1300" b="1" spc="-90" dirty="0" smtClean="0">
                <a:solidFill>
                  <a:srgbClr val="E46C0A"/>
                </a:solidFill>
                <a:latin typeface="맑은 고딕" panose="020B0503020000020004" pitchFamily="50" charset="-127"/>
              </a:rPr>
              <a:t>※ </a:t>
            </a:r>
            <a:r>
              <a:rPr lang="ko-KR" altLang="en-US" sz="1300" b="1" spc="-90" dirty="0" smtClean="0">
                <a:solidFill>
                  <a:srgbClr val="E46C0A"/>
                </a:solidFill>
                <a:latin typeface="맑은 고딕" panose="020B0503020000020004" pitchFamily="50" charset="-127"/>
              </a:rPr>
              <a:t>위 경우에 </a:t>
            </a:r>
            <a:r>
              <a:rPr lang="ko-KR" altLang="en-US" sz="1300" b="1" u="sng" spc="-90" dirty="0" smtClean="0">
                <a:solidFill>
                  <a:srgbClr val="E46C0A"/>
                </a:solidFill>
                <a:latin typeface="맑은 고딕" panose="020B0503020000020004" pitchFamily="50" charset="-127"/>
              </a:rPr>
              <a:t>해당하지 않던 건설사업자가 해당하게 된 경우</a:t>
            </a:r>
            <a:r>
              <a:rPr lang="en-US" altLang="ko-KR" sz="1300" b="1" spc="-90" dirty="0" smtClean="0">
                <a:solidFill>
                  <a:srgbClr val="E46C0A"/>
                </a:solidFill>
                <a:latin typeface="맑은 고딕" panose="020B0503020000020004" pitchFamily="50" charset="-127"/>
              </a:rPr>
              <a:t>,</a:t>
            </a:r>
            <a:r>
              <a:rPr lang="ko-KR" altLang="en-US" sz="1300" b="1" spc="-90" dirty="0" smtClean="0">
                <a:solidFill>
                  <a:srgbClr val="E46C0A"/>
                </a:solidFill>
                <a:latin typeface="맑은 고딕" panose="020B0503020000020004" pitchFamily="50" charset="-127"/>
              </a:rPr>
              <a:t> </a:t>
            </a:r>
            <a:r>
              <a:rPr lang="ko-KR" altLang="en-US" sz="1300" b="1" u="sng" spc="-90" dirty="0" smtClean="0">
                <a:solidFill>
                  <a:srgbClr val="E46C0A"/>
                </a:solidFill>
                <a:latin typeface="맑은 고딕" panose="020B0503020000020004" pitchFamily="50" charset="-127"/>
              </a:rPr>
              <a:t>공시한 연도의 다음 연도 </a:t>
            </a:r>
            <a:r>
              <a:rPr lang="en-US" altLang="ko-KR" sz="1300" b="1" u="sng" spc="-90" dirty="0" smtClean="0">
                <a:solidFill>
                  <a:srgbClr val="E46C0A"/>
                </a:solidFill>
                <a:latin typeface="맑은 고딕" panose="020B0503020000020004" pitchFamily="50" charset="-127"/>
              </a:rPr>
              <a:t>1</a:t>
            </a:r>
            <a:r>
              <a:rPr lang="ko-KR" altLang="en-US" sz="1300" b="1" u="sng" spc="-90" dirty="0" smtClean="0">
                <a:solidFill>
                  <a:srgbClr val="E46C0A"/>
                </a:solidFill>
                <a:latin typeface="맑은 고딕" panose="020B0503020000020004" pitchFamily="50" charset="-127"/>
              </a:rPr>
              <a:t>월 </a:t>
            </a:r>
            <a:r>
              <a:rPr lang="en-US" altLang="ko-KR" sz="1300" b="1" u="sng" spc="-90" dirty="0" smtClean="0">
                <a:solidFill>
                  <a:srgbClr val="E46C0A"/>
                </a:solidFill>
                <a:latin typeface="맑은 고딕" panose="020B0503020000020004" pitchFamily="50" charset="-127"/>
              </a:rPr>
              <a:t>1</a:t>
            </a:r>
            <a:r>
              <a:rPr lang="ko-KR" altLang="en-US" sz="1300" b="1" u="sng" spc="-90" dirty="0" smtClean="0">
                <a:solidFill>
                  <a:srgbClr val="E46C0A"/>
                </a:solidFill>
                <a:latin typeface="맑은 고딕" panose="020B0503020000020004" pitchFamily="50" charset="-127"/>
              </a:rPr>
              <a:t>일까지 해당 조직을 두어야 함</a:t>
            </a:r>
            <a:endParaRPr lang="ko-KR" altLang="en-US" sz="1300" dirty="0"/>
          </a:p>
        </p:txBody>
      </p:sp>
      <p:sp>
        <p:nvSpPr>
          <p:cNvPr id="2" name="모서리가 둥근 직사각형 1"/>
          <p:cNvSpPr/>
          <p:nvPr/>
        </p:nvSpPr>
        <p:spPr>
          <a:xfrm>
            <a:off x="975276" y="4533891"/>
            <a:ext cx="8862975" cy="2220750"/>
          </a:xfrm>
          <a:prstGeom prst="roundRect">
            <a:avLst/>
          </a:prstGeom>
          <a:solidFill>
            <a:schemeClr val="accent6">
              <a:lumMod val="20000"/>
              <a:lumOff val="80000"/>
            </a:schemeClr>
          </a:solidFill>
          <a:ln>
            <a:solidFill>
              <a:schemeClr val="accent6">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안전보건에 관한 업무를 총괄</a:t>
            </a:r>
            <a:r>
              <a:rPr lang="ko-KR" altLang="en-US" sz="1600" b="1" spc="-90" dirty="0">
                <a:solidFill>
                  <a:schemeClr val="accent6">
                    <a:lumMod val="50000"/>
                  </a:schemeClr>
                </a:solidFill>
                <a:latin typeface="+mj-ea"/>
              </a:rPr>
              <a:t>∙</a:t>
            </a:r>
            <a:r>
              <a:rPr lang="ko-KR" altLang="en-US" sz="1600" b="1" spc="-90" dirty="0" smtClean="0">
                <a:solidFill>
                  <a:schemeClr val="accent6">
                    <a:lumMod val="50000"/>
                  </a:schemeClr>
                </a:solidFill>
                <a:latin typeface="+mj-ea"/>
              </a:rPr>
              <a:t>관리하는</a:t>
            </a: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 이란</a:t>
            </a:r>
            <a:r>
              <a:rPr lang="en-US" altLang="ko-KR" sz="1600" b="1" spc="-90" dirty="0" smtClean="0">
                <a:solidFill>
                  <a:schemeClr val="accent6">
                    <a:lumMod val="50000"/>
                  </a:schemeClr>
                </a:solidFill>
                <a:latin typeface="+mj-ea"/>
              </a:rPr>
              <a:t>?</a:t>
            </a:r>
          </a:p>
          <a:p>
            <a:pPr>
              <a:lnSpc>
                <a:spcPct val="150000"/>
              </a:lnSpc>
            </a:pPr>
            <a:r>
              <a:rPr lang="ko-KR" altLang="en-US" sz="1400" spc="-90" dirty="0" smtClean="0">
                <a:solidFill>
                  <a:schemeClr val="tx1"/>
                </a:solidFill>
              </a:rPr>
              <a:t>      ① </a:t>
            </a:r>
            <a:r>
              <a:rPr lang="ko-KR" altLang="en-US" sz="1400" spc="-90" dirty="0" smtClean="0">
                <a:solidFill>
                  <a:schemeClr val="tx1"/>
                </a:solidFill>
                <a:latin typeface="+mj-ea"/>
              </a:rPr>
              <a:t>종사자의 안전보건상 유해</a:t>
            </a:r>
            <a:r>
              <a:rPr lang="ko-KR" altLang="en-US" sz="1400" spc="-90" dirty="0">
                <a:solidFill>
                  <a:schemeClr val="tx1"/>
                </a:solidFill>
                <a:latin typeface="+mj-ea"/>
              </a:rPr>
              <a:t>∙</a:t>
            </a:r>
            <a:r>
              <a:rPr lang="ko-KR" altLang="en-US" sz="1400" spc="-90" dirty="0" smtClean="0">
                <a:solidFill>
                  <a:schemeClr val="tx1"/>
                </a:solidFill>
                <a:latin typeface="+mj-ea"/>
              </a:rPr>
              <a:t>위험방지 정책 수립</a:t>
            </a:r>
            <a:r>
              <a:rPr lang="en-US" altLang="ko-KR" sz="1400" spc="-90" dirty="0" smtClean="0">
                <a:solidFill>
                  <a:schemeClr val="tx1"/>
                </a:solidFill>
                <a:latin typeface="+mj-ea"/>
              </a:rPr>
              <a:t>, ② </a:t>
            </a:r>
            <a:r>
              <a:rPr lang="ko-KR" altLang="en-US" sz="1400" spc="-90" dirty="0" smtClean="0">
                <a:solidFill>
                  <a:schemeClr val="tx1"/>
                </a:solidFill>
                <a:latin typeface="+mj-ea"/>
              </a:rPr>
              <a:t>안전보건 전문인력 배치</a:t>
            </a:r>
            <a:r>
              <a:rPr lang="en-US" altLang="ko-KR" sz="1400" spc="-90" dirty="0" smtClean="0">
                <a:solidFill>
                  <a:schemeClr val="tx1"/>
                </a:solidFill>
                <a:latin typeface="+mj-ea"/>
              </a:rPr>
              <a:t>, ③ </a:t>
            </a:r>
            <a:r>
              <a:rPr lang="ko-KR" altLang="en-US" sz="1400" spc="-90" dirty="0" smtClean="0">
                <a:solidFill>
                  <a:schemeClr val="tx1"/>
                </a:solidFill>
                <a:latin typeface="+mj-ea"/>
              </a:rPr>
              <a:t>관련 예산 편성</a:t>
            </a:r>
            <a:r>
              <a:rPr lang="ko-KR" altLang="en-US" sz="1400" spc="-90" dirty="0">
                <a:solidFill>
                  <a:schemeClr val="tx1"/>
                </a:solidFill>
                <a:latin typeface="+mj-ea"/>
              </a:rPr>
              <a:t>∙</a:t>
            </a:r>
            <a:r>
              <a:rPr lang="ko-KR" altLang="en-US" sz="1400" spc="-90" dirty="0" smtClean="0">
                <a:solidFill>
                  <a:schemeClr val="tx1"/>
                </a:solidFill>
                <a:latin typeface="+mj-ea"/>
              </a:rPr>
              <a:t>집행관리 등 </a:t>
            </a:r>
            <a:endParaRPr lang="en-US" altLang="ko-KR" sz="1400" spc="-90" dirty="0" smtClean="0">
              <a:solidFill>
                <a:schemeClr val="tx1"/>
              </a:solidFill>
              <a:latin typeface="+mj-ea"/>
            </a:endParaRPr>
          </a:p>
          <a:p>
            <a:pPr>
              <a:lnSpc>
                <a:spcPct val="150000"/>
              </a:lnSpc>
            </a:pPr>
            <a:r>
              <a:rPr lang="en-US" altLang="ko-KR" sz="1400" b="1" spc="-90" dirty="0" smtClean="0">
                <a:solidFill>
                  <a:schemeClr val="tx1"/>
                </a:solidFill>
                <a:latin typeface="+mj-ea"/>
              </a:rPr>
              <a:t>      </a:t>
            </a:r>
            <a:r>
              <a:rPr lang="ko-KR" altLang="en-US" sz="1400" b="1" spc="-90" dirty="0" smtClean="0">
                <a:solidFill>
                  <a:schemeClr val="tx1"/>
                </a:solidFill>
                <a:latin typeface="+mj-ea"/>
              </a:rPr>
              <a:t>사업장의 안전보건 확보의무 이행을 총괄∙관리</a:t>
            </a:r>
            <a:r>
              <a:rPr lang="ko-KR" altLang="en-US" sz="1400" spc="-90" dirty="0" smtClean="0">
                <a:solidFill>
                  <a:schemeClr val="tx1"/>
                </a:solidFill>
                <a:latin typeface="+mj-ea"/>
              </a:rPr>
              <a:t>하는 것</a:t>
            </a:r>
            <a:endParaRPr lang="en-US" altLang="ko-KR" sz="1400" spc="-90" dirty="0" smtClean="0">
              <a:solidFill>
                <a:schemeClr val="tx1"/>
              </a:solidFill>
              <a:latin typeface="+mj-ea"/>
            </a:endParaRPr>
          </a:p>
          <a:p>
            <a:pPr>
              <a:lnSpc>
                <a:spcPct val="150000"/>
              </a:lnSpc>
            </a:pPr>
            <a:endParaRPr lang="en-US" altLang="ko-KR" sz="400" spc="-90" dirty="0">
              <a:solidFill>
                <a:schemeClr val="tx1"/>
              </a:solidFill>
              <a:latin typeface="+mj-ea"/>
            </a:endParaRPr>
          </a:p>
          <a:p>
            <a:pPr>
              <a:lnSpc>
                <a:spcPct val="150000"/>
              </a:lnSpc>
            </a:pP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전담 조직</a:t>
            </a:r>
            <a:r>
              <a:rPr lang="en-US" altLang="ko-KR" sz="1600" b="1" spc="-90" dirty="0" smtClean="0">
                <a:solidFill>
                  <a:schemeClr val="accent6">
                    <a:lumMod val="50000"/>
                  </a:schemeClr>
                </a:solidFill>
                <a:latin typeface="+mj-ea"/>
              </a:rPr>
              <a:t>” </a:t>
            </a:r>
            <a:r>
              <a:rPr lang="ko-KR" altLang="en-US" sz="1600" b="1" spc="-90" dirty="0" smtClean="0">
                <a:solidFill>
                  <a:schemeClr val="accent6">
                    <a:lumMod val="50000"/>
                  </a:schemeClr>
                </a:solidFill>
                <a:latin typeface="+mj-ea"/>
              </a:rPr>
              <a:t>이란</a:t>
            </a:r>
            <a:r>
              <a:rPr lang="en-US" altLang="ko-KR" sz="1600" b="1" spc="-90" dirty="0">
                <a:solidFill>
                  <a:schemeClr val="accent6">
                    <a:lumMod val="50000"/>
                  </a:schemeClr>
                </a:solidFill>
                <a:latin typeface="+mj-ea"/>
              </a:rPr>
              <a:t>?</a:t>
            </a:r>
          </a:p>
          <a:p>
            <a:pPr>
              <a:lnSpc>
                <a:spcPct val="150000"/>
              </a:lnSpc>
            </a:pPr>
            <a:r>
              <a:rPr lang="ko-KR" altLang="en-US" sz="1400" b="1" spc="-90" dirty="0" smtClean="0">
                <a:solidFill>
                  <a:schemeClr val="tx1"/>
                </a:solidFill>
                <a:latin typeface="+mj-ea"/>
              </a:rPr>
              <a:t>      구성원은 </a:t>
            </a:r>
            <a:r>
              <a:rPr lang="en-US" altLang="ko-KR" sz="1400" b="1" spc="-90" dirty="0" smtClean="0">
                <a:solidFill>
                  <a:schemeClr val="tx1"/>
                </a:solidFill>
                <a:latin typeface="+mj-ea"/>
              </a:rPr>
              <a:t>2</a:t>
            </a:r>
            <a:r>
              <a:rPr lang="ko-KR" altLang="en-US" sz="1400" b="1" spc="-90" dirty="0" smtClean="0">
                <a:solidFill>
                  <a:schemeClr val="tx1"/>
                </a:solidFill>
                <a:latin typeface="+mj-ea"/>
              </a:rPr>
              <a:t>명 이상</a:t>
            </a:r>
            <a:r>
              <a:rPr lang="ko-KR" altLang="en-US" sz="1400" spc="-90" dirty="0" smtClean="0">
                <a:solidFill>
                  <a:schemeClr val="tx1"/>
                </a:solidFill>
                <a:latin typeface="+mj-ea"/>
              </a:rPr>
              <a:t>으로 하되</a:t>
            </a:r>
            <a:r>
              <a:rPr lang="en-US" altLang="ko-KR" sz="1400" spc="-90" dirty="0" smtClean="0">
                <a:solidFill>
                  <a:schemeClr val="tx1"/>
                </a:solidFill>
                <a:latin typeface="+mj-ea"/>
              </a:rPr>
              <a:t>, </a:t>
            </a:r>
            <a:r>
              <a:rPr lang="ko-KR" altLang="en-US" sz="1400" spc="-90" dirty="0" smtClean="0">
                <a:solidFill>
                  <a:schemeClr val="tx1"/>
                </a:solidFill>
                <a:latin typeface="+mj-ea"/>
              </a:rPr>
              <a:t>사업 또는 사업장의 특성</a:t>
            </a:r>
            <a:r>
              <a:rPr lang="en-US" altLang="ko-KR" sz="1400" spc="-90" dirty="0" smtClean="0">
                <a:solidFill>
                  <a:schemeClr val="tx1"/>
                </a:solidFill>
                <a:latin typeface="+mj-ea"/>
              </a:rPr>
              <a:t>, </a:t>
            </a:r>
            <a:r>
              <a:rPr lang="ko-KR" altLang="en-US" sz="1400" spc="-90" dirty="0" smtClean="0">
                <a:solidFill>
                  <a:schemeClr val="tx1"/>
                </a:solidFill>
                <a:latin typeface="+mj-ea"/>
              </a:rPr>
              <a:t>규모 등을 고려하여 </a:t>
            </a:r>
            <a:r>
              <a:rPr lang="ko-KR" altLang="en-US" sz="1400" b="1" spc="-90" dirty="0" smtClean="0">
                <a:solidFill>
                  <a:schemeClr val="tx1"/>
                </a:solidFill>
                <a:latin typeface="+mj-ea"/>
              </a:rPr>
              <a:t>합리적인 인원으로 구성</a:t>
            </a:r>
            <a:r>
              <a:rPr lang="ko-KR" altLang="en-US" sz="1400" spc="-90" dirty="0" smtClean="0">
                <a:solidFill>
                  <a:schemeClr val="tx1"/>
                </a:solidFill>
                <a:latin typeface="+mj-ea"/>
              </a:rPr>
              <a:t>하며</a:t>
            </a:r>
            <a:r>
              <a:rPr lang="en-US" altLang="ko-KR" sz="1400" spc="-90" dirty="0" smtClean="0">
                <a:solidFill>
                  <a:schemeClr val="tx1"/>
                </a:solidFill>
                <a:latin typeface="+mj-ea"/>
              </a:rPr>
              <a:t>, </a:t>
            </a:r>
          </a:p>
          <a:p>
            <a:pPr>
              <a:lnSpc>
                <a:spcPct val="150000"/>
              </a:lnSpc>
            </a:pPr>
            <a:r>
              <a:rPr lang="en-US" altLang="ko-KR" sz="1400" b="1" spc="-90" dirty="0" smtClean="0">
                <a:solidFill>
                  <a:schemeClr val="tx1"/>
                </a:solidFill>
                <a:latin typeface="+mj-ea"/>
              </a:rPr>
              <a:t>      </a:t>
            </a:r>
            <a:r>
              <a:rPr lang="ko-KR" altLang="en-US" sz="1400" b="1" spc="-90" dirty="0" smtClean="0">
                <a:solidFill>
                  <a:schemeClr val="tx1"/>
                </a:solidFill>
                <a:latin typeface="+mj-ea"/>
              </a:rPr>
              <a:t>전체 사업 또는 사업장의 안전보건에 관한 업무만 </a:t>
            </a:r>
            <a:r>
              <a:rPr lang="en-US" altLang="ko-KR" sz="1400" b="1" spc="-90" dirty="0" smtClean="0">
                <a:solidFill>
                  <a:schemeClr val="tx1"/>
                </a:solidFill>
                <a:latin typeface="+mj-ea"/>
              </a:rPr>
              <a:t>‘</a:t>
            </a:r>
            <a:r>
              <a:rPr lang="ko-KR" altLang="en-US" sz="1400" b="1" spc="-90" dirty="0" smtClean="0">
                <a:solidFill>
                  <a:schemeClr val="tx1"/>
                </a:solidFill>
                <a:latin typeface="+mj-ea"/>
              </a:rPr>
              <a:t>전담</a:t>
            </a:r>
            <a:r>
              <a:rPr lang="en-US" altLang="ko-KR" sz="1400" b="1" spc="-90" dirty="0" smtClean="0">
                <a:solidFill>
                  <a:schemeClr val="tx1"/>
                </a:solidFill>
                <a:latin typeface="+mj-ea"/>
              </a:rPr>
              <a:t>’ </a:t>
            </a:r>
            <a:r>
              <a:rPr lang="ko-KR" altLang="en-US" sz="1400" b="1" spc="-90" dirty="0" smtClean="0">
                <a:solidFill>
                  <a:schemeClr val="tx1"/>
                </a:solidFill>
                <a:latin typeface="+mj-ea"/>
              </a:rPr>
              <a:t>하여 총괄∙관리해야 함</a:t>
            </a:r>
            <a:endParaRPr lang="en-US" altLang="ko-KR" sz="1200" b="1" u="sng" spc="-90" dirty="0">
              <a:solidFill>
                <a:schemeClr val="tx1"/>
              </a:solidFill>
              <a:latin typeface="+mj-ea"/>
            </a:endParaRPr>
          </a:p>
        </p:txBody>
      </p:sp>
      <p:pic>
        <p:nvPicPr>
          <p:cNvPr id="16" name="Picture 3" descr="D:\맥 공유\21-2-15\처벌법10.png">
            <a:extLst>
              <a:ext uri="{FF2B5EF4-FFF2-40B4-BE49-F238E27FC236}">
                <a16:creationId xmlns:a16="http://schemas.microsoft.com/office/drawing/2014/main" xmlns="" id="{BD30CAEE-DDE2-7F44-8D7B-5373D82ED552}"/>
              </a:ext>
            </a:extLst>
          </p:cNvPr>
          <p:cNvPicPr>
            <a:picLocks noChangeAspect="1" noChangeArrowheads="1"/>
          </p:cNvPicPr>
          <p:nvPr/>
        </p:nvPicPr>
        <p:blipFill>
          <a:blip r:embed="rId2"/>
          <a:srcRect/>
          <a:stretch>
            <a:fillRect/>
          </a:stretch>
        </p:blipFill>
        <p:spPr bwMode="auto">
          <a:xfrm>
            <a:off x="9201150" y="1308594"/>
            <a:ext cx="758252" cy="683557"/>
          </a:xfrm>
          <a:prstGeom prst="rect">
            <a:avLst/>
          </a:prstGeom>
          <a:noFill/>
        </p:spPr>
      </p:pic>
      <p:sp>
        <p:nvSpPr>
          <p:cNvPr id="20" name="오른쪽 화살표 19"/>
          <p:cNvSpPr/>
          <p:nvPr/>
        </p:nvSpPr>
        <p:spPr>
          <a:xfrm>
            <a:off x="1199161" y="5081812"/>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1" name="오른쪽 화살표 20"/>
          <p:cNvSpPr/>
          <p:nvPr/>
        </p:nvSpPr>
        <p:spPr>
          <a:xfrm>
            <a:off x="1199161" y="6148612"/>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직사각형 16">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18"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Tree>
    <p:extLst>
      <p:ext uri="{BB962C8B-B14F-4D97-AF65-F5344CB8AC3E}">
        <p14:creationId xmlns:p14="http://schemas.microsoft.com/office/powerpoint/2010/main" val="14181231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그룹 37">
            <a:extLst>
              <a:ext uri="{FF2B5EF4-FFF2-40B4-BE49-F238E27FC236}">
                <a16:creationId xmlns:a16="http://schemas.microsoft.com/office/drawing/2014/main" xmlns="" id="{AE3998C1-7FDC-D54C-B3B3-DC00154A12C9}"/>
              </a:ext>
            </a:extLst>
          </p:cNvPr>
          <p:cNvGrpSpPr/>
          <p:nvPr/>
        </p:nvGrpSpPr>
        <p:grpSpPr>
          <a:xfrm>
            <a:off x="748576" y="1900419"/>
            <a:ext cx="9157424" cy="4862332"/>
            <a:chOff x="1960212" y="2237509"/>
            <a:chExt cx="7998987" cy="4492521"/>
          </a:xfrm>
        </p:grpSpPr>
        <p:sp>
          <p:nvSpPr>
            <p:cNvPr id="39" name="모서리가 둥근 직사각형 38">
              <a:extLst>
                <a:ext uri="{FF2B5EF4-FFF2-40B4-BE49-F238E27FC236}">
                  <a16:creationId xmlns:a16="http://schemas.microsoft.com/office/drawing/2014/main" xmlns="" id="{DCBEA8E3-A471-A149-A195-3F53427870A3}"/>
                </a:ext>
              </a:extLst>
            </p:cNvPr>
            <p:cNvSpPr/>
            <p:nvPr/>
          </p:nvSpPr>
          <p:spPr>
            <a:xfrm>
              <a:off x="1960212" y="2237509"/>
              <a:ext cx="7998987" cy="4492521"/>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4" name="TextBox 43">
              <a:extLst>
                <a:ext uri="{FF2B5EF4-FFF2-40B4-BE49-F238E27FC236}">
                  <a16:creationId xmlns:a16="http://schemas.microsoft.com/office/drawing/2014/main" xmlns="" id="{CBEDCD81-7DAD-D848-BBA4-7EAC44173522}"/>
                </a:ext>
              </a:extLst>
            </p:cNvPr>
            <p:cNvSpPr txBox="1"/>
            <p:nvPr/>
          </p:nvSpPr>
          <p:spPr>
            <a:xfrm>
              <a:off x="2081949" y="2373550"/>
              <a:ext cx="7755513" cy="1149460"/>
            </a:xfrm>
            <a:prstGeom prst="rect">
              <a:avLst/>
            </a:prstGeom>
            <a:noFill/>
          </p:spPr>
          <p:txBody>
            <a:bodyPr wrap="square" lIns="104287" tIns="52144" rIns="104287" bIns="52144" rtlCol="0" anchor="ctr">
              <a:spAutoFit/>
            </a:bodyPr>
            <a:lstStyle/>
            <a:p>
              <a:pPr>
                <a:lnSpc>
                  <a:spcPct val="150000"/>
                </a:lnSpc>
              </a:pPr>
              <a:r>
                <a:rPr lang="ko-KR" altLang="en-US" sz="1600" spc="-90" dirty="0" smtClean="0">
                  <a:solidFill>
                    <a:schemeClr val="accent6">
                      <a:lumMod val="75000"/>
                    </a:schemeClr>
                  </a:solidFill>
                  <a:latin typeface="+mj-ea"/>
                </a:rPr>
                <a:t>➌</a:t>
              </a:r>
              <a:r>
                <a:rPr lang="ko-KR" altLang="en-US" sz="1600" spc="-90" dirty="0" smtClean="0">
                  <a:latin typeface="+mj-ea"/>
                </a:rPr>
                <a:t>  </a:t>
              </a:r>
              <a:r>
                <a:rPr lang="ko-KR" altLang="en-US" sz="1600" dirty="0" smtClean="0"/>
                <a:t>사업 또는 사업장의 특성에 따른 </a:t>
              </a:r>
              <a:r>
                <a:rPr lang="ko-KR" altLang="en-US" sz="1600" b="1" dirty="0" smtClean="0"/>
                <a:t>유해∙위험요인을 확인하여 개선하는 업무절차 마련</a:t>
              </a:r>
              <a:r>
                <a:rPr lang="ko-KR" altLang="en-US" sz="1600" dirty="0" smtClean="0"/>
                <a:t> 및</a:t>
              </a:r>
              <a:endParaRPr lang="en-US" altLang="ko-KR" sz="1600" dirty="0"/>
            </a:p>
            <a:p>
              <a:pPr>
                <a:lnSpc>
                  <a:spcPct val="150000"/>
                </a:lnSpc>
              </a:pPr>
              <a:r>
                <a:rPr lang="en-US" altLang="ko-KR" sz="1600" dirty="0" smtClean="0"/>
                <a:t>    </a:t>
              </a:r>
              <a:r>
                <a:rPr lang="ko-KR" altLang="en-US" sz="1600" dirty="0" smtClean="0"/>
                <a:t>해당 절차에 따라 </a:t>
              </a:r>
              <a:r>
                <a:rPr lang="ko-KR" altLang="en-US" sz="1600" b="1" dirty="0" smtClean="0"/>
                <a:t>유해∙위험요인 확인 및 개선여부를 반기 </a:t>
              </a:r>
              <a:r>
                <a:rPr lang="en-US" altLang="ko-KR" sz="1600" b="1" dirty="0" smtClean="0"/>
                <a:t>1</a:t>
              </a:r>
              <a:r>
                <a:rPr lang="ko-KR" altLang="en-US" sz="1600" b="1" dirty="0" smtClean="0"/>
                <a:t>회 이상 점검</a:t>
              </a:r>
              <a:r>
                <a:rPr lang="ko-KR" altLang="en-US" sz="1600" dirty="0" smtClean="0"/>
                <a:t> 후 필요한 </a:t>
              </a:r>
              <a:r>
                <a:rPr lang="ko-KR" altLang="en-US" sz="1600" b="1" dirty="0" smtClean="0"/>
                <a:t>조치</a:t>
              </a:r>
              <a:endParaRPr lang="en-US" altLang="ko-KR" sz="1600" b="1" dirty="0"/>
            </a:p>
            <a:p>
              <a:r>
                <a:rPr lang="en-US" altLang="ko-KR" sz="1300" dirty="0" smtClean="0"/>
                <a:t>     </a:t>
              </a:r>
              <a:r>
                <a:rPr lang="en-US" altLang="ko-KR" sz="1300" b="1" dirty="0" smtClean="0">
                  <a:solidFill>
                    <a:srgbClr val="E46C0A"/>
                  </a:solidFill>
                  <a:latin typeface="맑은 고딕" panose="020B0503020000020004" pitchFamily="50" charset="-127"/>
                </a:rPr>
                <a:t>※ </a:t>
              </a:r>
              <a:r>
                <a:rPr lang="ko-KR" altLang="en-US" sz="1300" b="1" dirty="0" smtClean="0">
                  <a:solidFill>
                    <a:srgbClr val="E46C0A"/>
                  </a:solidFill>
                </a:rPr>
                <a:t>「</a:t>
              </a:r>
              <a:r>
                <a:rPr lang="ko-KR" altLang="en-US" sz="1300" b="1" dirty="0">
                  <a:solidFill>
                    <a:srgbClr val="E46C0A"/>
                  </a:solidFill>
                </a:rPr>
                <a:t>산업안전보건법</a:t>
              </a:r>
              <a:r>
                <a:rPr lang="ko-KR" altLang="en-US" sz="1300" b="1" dirty="0" smtClean="0">
                  <a:solidFill>
                    <a:srgbClr val="E46C0A"/>
                  </a:solidFill>
                </a:rPr>
                <a:t>」 제</a:t>
              </a:r>
              <a:r>
                <a:rPr lang="en-US" altLang="ko-KR" sz="1300" b="1" dirty="0">
                  <a:solidFill>
                    <a:srgbClr val="E46C0A"/>
                  </a:solidFill>
                </a:rPr>
                <a:t>36</a:t>
              </a:r>
              <a:r>
                <a:rPr lang="ko-KR" altLang="en-US" sz="1300" b="1" dirty="0" smtClean="0">
                  <a:solidFill>
                    <a:srgbClr val="E46C0A"/>
                  </a:solidFill>
                </a:rPr>
                <a:t>조에 따른 </a:t>
              </a:r>
              <a:r>
                <a:rPr lang="ko-KR" altLang="en-US" sz="1300" b="1" u="sng" dirty="0" smtClean="0">
                  <a:solidFill>
                    <a:srgbClr val="E46C0A"/>
                  </a:solidFill>
                </a:rPr>
                <a:t>위험성평가 절차를 마련</a:t>
              </a:r>
              <a:r>
                <a:rPr lang="ko-KR" altLang="en-US" sz="1300" b="1" dirty="0" smtClean="0">
                  <a:solidFill>
                    <a:srgbClr val="E46C0A"/>
                  </a:solidFill>
                </a:rPr>
                <a:t>하고</a:t>
              </a:r>
              <a:r>
                <a:rPr lang="en-US" altLang="ko-KR" sz="1300" b="1" dirty="0" smtClean="0">
                  <a:solidFill>
                    <a:srgbClr val="E46C0A"/>
                  </a:solidFill>
                </a:rPr>
                <a:t>, </a:t>
              </a:r>
              <a:r>
                <a:rPr lang="ko-KR" altLang="en-US" sz="1300" b="1" dirty="0" smtClean="0">
                  <a:solidFill>
                    <a:srgbClr val="E46C0A"/>
                  </a:solidFill>
                </a:rPr>
                <a:t>그 절차에 따라 </a:t>
              </a:r>
              <a:r>
                <a:rPr lang="ko-KR" altLang="en-US" sz="1300" b="1" u="sng" dirty="0" smtClean="0">
                  <a:solidFill>
                    <a:srgbClr val="E46C0A"/>
                  </a:solidFill>
                </a:rPr>
                <a:t>위험성 평가를 직접 실시 또는 </a:t>
              </a:r>
              <a:endParaRPr lang="en-US" altLang="ko-KR" sz="1300" b="1" u="sng" dirty="0">
                <a:solidFill>
                  <a:srgbClr val="E46C0A"/>
                </a:solidFill>
              </a:endParaRPr>
            </a:p>
            <a:p>
              <a:r>
                <a:rPr lang="en-US" altLang="ko-KR" sz="1300" b="1" dirty="0" smtClean="0">
                  <a:solidFill>
                    <a:srgbClr val="E46C0A"/>
                  </a:solidFill>
                </a:rPr>
                <a:t>         </a:t>
              </a:r>
              <a:r>
                <a:rPr lang="ko-KR" altLang="en-US" sz="1300" b="1" u="sng" dirty="0" smtClean="0">
                  <a:solidFill>
                    <a:srgbClr val="E46C0A"/>
                  </a:solidFill>
                </a:rPr>
                <a:t>실시하도록 하여 실시 결과를 보고받은 경우</a:t>
              </a:r>
              <a:r>
                <a:rPr lang="ko-KR" altLang="en-US" sz="1300" b="1" dirty="0" smtClean="0">
                  <a:solidFill>
                    <a:srgbClr val="E46C0A"/>
                  </a:solidFill>
                </a:rPr>
                <a:t>에는 상기 </a:t>
              </a:r>
              <a:r>
                <a:rPr lang="ko-KR" altLang="en-US" sz="1300" b="1" u="sng" dirty="0" smtClean="0">
                  <a:solidFill>
                    <a:srgbClr val="E46C0A"/>
                  </a:solidFill>
                </a:rPr>
                <a:t>점검을 한 것으로 봄</a:t>
              </a:r>
              <a:endParaRPr lang="en-US" altLang="ko-KR" sz="1300" spc="-90" dirty="0">
                <a:latin typeface="+mj-ea"/>
              </a:endParaRPr>
            </a:p>
          </p:txBody>
        </p:sp>
      </p:grpSp>
      <p:sp>
        <p:nvSpPr>
          <p:cNvPr id="18" name="TextBox 17">
            <a:extLst>
              <a:ext uri="{FF2B5EF4-FFF2-40B4-BE49-F238E27FC236}">
                <a16:creationId xmlns:a16="http://schemas.microsoft.com/office/drawing/2014/main" xmlns="" id="{A08E05A2-9AF7-9A40-BBCF-B70454BA3808}"/>
              </a:ext>
            </a:extLst>
          </p:cNvPr>
          <p:cNvSpPr txBox="1"/>
          <p:nvPr/>
        </p:nvSpPr>
        <p:spPr>
          <a:xfrm>
            <a:off x="687616" y="1117952"/>
            <a:ext cx="9052050" cy="674693"/>
          </a:xfrm>
          <a:prstGeom prst="rect">
            <a:avLst/>
          </a:prstGeom>
          <a:noFill/>
        </p:spPr>
        <p:txBody>
          <a:bodyPr wrap="square" lIns="104287" tIns="52144" rIns="104287" bIns="52144" rtlCol="0">
            <a:spAutoFit/>
          </a:bodyPr>
          <a:lstStyle/>
          <a:p>
            <a:pPr fontAlgn="base"/>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안전보건관리체계 구축 및 그 이행에 관한 조치</a:t>
            </a:r>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가 구체적으로 무엇일까</a:t>
            </a:r>
            <a:r>
              <a:rPr lang="en-US" altLang="ko-KR" sz="2000" b="1" spc="-200" dirty="0" smtClean="0">
                <a:solidFill>
                  <a:schemeClr val="accent6">
                    <a:lumMod val="75000"/>
                  </a:schemeClr>
                </a:solidFill>
                <a:latin typeface="+mj-ea"/>
                <a:ea typeface="+mj-ea"/>
              </a:rPr>
              <a:t>? </a:t>
            </a:r>
          </a:p>
          <a:p>
            <a:pPr fontAlgn="base"/>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시행령 제</a:t>
            </a:r>
            <a:r>
              <a:rPr lang="en-US" altLang="ko-KR" sz="1700" spc="-200" dirty="0">
                <a:solidFill>
                  <a:schemeClr val="accent6">
                    <a:lumMod val="75000"/>
                  </a:schemeClr>
                </a:solidFill>
                <a:latin typeface="+mj-ea"/>
                <a:ea typeface="+mj-ea"/>
              </a:rPr>
              <a:t>4</a:t>
            </a:r>
            <a:r>
              <a:rPr lang="ko-KR" altLang="en-US" sz="1700" spc="-200" dirty="0">
                <a:solidFill>
                  <a:schemeClr val="accent6">
                    <a:lumMod val="75000"/>
                  </a:schemeClr>
                </a:solidFill>
                <a:latin typeface="+mj-ea"/>
                <a:ea typeface="+mj-ea"/>
              </a:rPr>
              <a:t>조</a:t>
            </a:r>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안전보건관리체계의 구축 및 이행 조치</a:t>
            </a:r>
            <a:r>
              <a:rPr lang="en-US" altLang="ko-KR" sz="1700" spc="-200" dirty="0" smtClean="0">
                <a:solidFill>
                  <a:schemeClr val="accent6">
                    <a:lumMod val="75000"/>
                  </a:schemeClr>
                </a:solidFill>
                <a:latin typeface="+mj-ea"/>
                <a:ea typeface="+mj-ea"/>
              </a:rPr>
              <a:t>), </a:t>
            </a:r>
            <a:r>
              <a:rPr lang="ko-KR" altLang="en-US" sz="1700" spc="-200" dirty="0" smtClean="0">
                <a:solidFill>
                  <a:schemeClr val="accent6">
                    <a:lumMod val="75000"/>
                  </a:schemeClr>
                </a:solidFill>
                <a:latin typeface="+mj-ea"/>
                <a:ea typeface="+mj-ea"/>
              </a:rPr>
              <a:t>해설서</a:t>
            </a:r>
            <a:r>
              <a:rPr lang="en-US" altLang="ko-KR" sz="1700" spc="-200" dirty="0" smtClean="0">
                <a:solidFill>
                  <a:schemeClr val="accent6">
                    <a:lumMod val="75000"/>
                  </a:schemeClr>
                </a:solidFill>
                <a:latin typeface="+mj-ea"/>
                <a:ea typeface="+mj-ea"/>
              </a:rPr>
              <a:t>]</a:t>
            </a:r>
            <a:endParaRPr lang="ko-KR" altLang="en-US" sz="1700" spc="-200" dirty="0">
              <a:solidFill>
                <a:schemeClr val="accent6">
                  <a:lumMod val="75000"/>
                </a:schemeClr>
              </a:solidFill>
              <a:latin typeface="+mj-ea"/>
              <a:ea typeface="+mj-ea"/>
            </a:endParaRPr>
          </a:p>
        </p:txBody>
      </p:sp>
      <p:cxnSp>
        <p:nvCxnSpPr>
          <p:cNvPr id="19" name="직선 연결선[R] 35">
            <a:extLst>
              <a:ext uri="{FF2B5EF4-FFF2-40B4-BE49-F238E27FC236}">
                <a16:creationId xmlns:a16="http://schemas.microsoft.com/office/drawing/2014/main" xmlns="" id="{60A8B1D9-B688-0D44-999A-272BCE215D6C}"/>
              </a:ext>
            </a:extLst>
          </p:cNvPr>
          <p:cNvCxnSpPr>
            <a:cxnSpLocks/>
          </p:cNvCxnSpPr>
          <p:nvPr/>
        </p:nvCxnSpPr>
        <p:spPr>
          <a:xfrm>
            <a:off x="763438" y="1093568"/>
            <a:ext cx="7418537"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16" name="Picture 3" descr="D:\맥 공유\21-2-15\처벌법10.png">
            <a:extLst>
              <a:ext uri="{FF2B5EF4-FFF2-40B4-BE49-F238E27FC236}">
                <a16:creationId xmlns:a16="http://schemas.microsoft.com/office/drawing/2014/main" xmlns="" id="{BD30CAEE-DDE2-7F44-8D7B-5373D82ED552}"/>
              </a:ext>
            </a:extLst>
          </p:cNvPr>
          <p:cNvPicPr>
            <a:picLocks noChangeAspect="1" noChangeArrowheads="1"/>
          </p:cNvPicPr>
          <p:nvPr/>
        </p:nvPicPr>
        <p:blipFill>
          <a:blip r:embed="rId2"/>
          <a:srcRect/>
          <a:stretch>
            <a:fillRect/>
          </a:stretch>
        </p:blipFill>
        <p:spPr bwMode="auto">
          <a:xfrm>
            <a:off x="9147748" y="1117952"/>
            <a:ext cx="758252" cy="683557"/>
          </a:xfrm>
          <a:prstGeom prst="rect">
            <a:avLst/>
          </a:prstGeom>
          <a:noFill/>
        </p:spPr>
      </p:pic>
      <p:sp>
        <p:nvSpPr>
          <p:cNvPr id="14" name="모서리가 둥근 직사각형 13"/>
          <p:cNvSpPr/>
          <p:nvPr/>
        </p:nvSpPr>
        <p:spPr>
          <a:xfrm>
            <a:off x="887942" y="3486603"/>
            <a:ext cx="8878689" cy="2990397"/>
          </a:xfrm>
          <a:prstGeom prst="roundRect">
            <a:avLst/>
          </a:prstGeom>
          <a:solidFill>
            <a:schemeClr val="accent6">
              <a:lumMod val="20000"/>
              <a:lumOff val="80000"/>
            </a:schemeClr>
          </a:solidFill>
          <a:ln>
            <a:solidFill>
              <a:schemeClr val="accent6">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latinLnBrk="1">
              <a:lnSpc>
                <a:spcPct val="150000"/>
              </a:lnSpc>
            </a:pP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유해</a:t>
            </a:r>
            <a:r>
              <a:rPr lang="ko-KR" altLang="en-US" sz="1600" b="1" spc="-90" dirty="0">
                <a:solidFill>
                  <a:schemeClr val="accent6">
                    <a:lumMod val="50000"/>
                  </a:schemeClr>
                </a:solidFill>
                <a:latin typeface="+mj-ea"/>
              </a:rPr>
              <a:t>∙</a:t>
            </a:r>
            <a:r>
              <a:rPr lang="ko-KR" altLang="en-US" sz="1600" b="1" spc="-90" dirty="0" smtClean="0">
                <a:solidFill>
                  <a:schemeClr val="accent6">
                    <a:lumMod val="50000"/>
                  </a:schemeClr>
                </a:solidFill>
                <a:latin typeface="+mj-ea"/>
              </a:rPr>
              <a:t>위험요인을 확인하여 개선하는 업무절차</a:t>
            </a: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 란</a:t>
            </a:r>
            <a:r>
              <a:rPr lang="en-US" altLang="ko-KR" sz="1600" b="1" spc="-90" dirty="0">
                <a:solidFill>
                  <a:schemeClr val="accent6">
                    <a:lumMod val="50000"/>
                  </a:schemeClr>
                </a:solidFill>
                <a:latin typeface="+mj-ea"/>
              </a:rPr>
              <a:t>?</a:t>
            </a:r>
          </a:p>
          <a:p>
            <a:pPr fontAlgn="base" latinLnBrk="1">
              <a:lnSpc>
                <a:spcPct val="150000"/>
              </a:lnSpc>
            </a:pPr>
            <a:r>
              <a:rPr lang="en-US" altLang="ko-KR" sz="1600" b="1" spc="-90" dirty="0" smtClean="0">
                <a:solidFill>
                  <a:schemeClr val="tx1"/>
                </a:solidFill>
                <a:latin typeface="+mj-ea"/>
              </a:rPr>
              <a:t>      </a:t>
            </a:r>
            <a:r>
              <a:rPr lang="ko-KR" altLang="en-US" sz="1400" spc="-90" dirty="0" smtClean="0">
                <a:solidFill>
                  <a:schemeClr val="tx1"/>
                </a:solidFill>
              </a:rPr>
              <a:t>사업장의 특성에 따른 </a:t>
            </a:r>
            <a:r>
              <a:rPr lang="ko-KR" altLang="en-US" sz="1400" b="1" spc="-90" dirty="0" smtClean="0">
                <a:solidFill>
                  <a:schemeClr val="tx1"/>
                </a:solidFill>
              </a:rPr>
              <a:t>업무로 인한 유해</a:t>
            </a:r>
            <a:r>
              <a:rPr lang="ko-KR" altLang="en-US" sz="1400" b="1" spc="-90" dirty="0">
                <a:solidFill>
                  <a:schemeClr val="tx1"/>
                </a:solidFill>
              </a:rPr>
              <a:t>∙</a:t>
            </a:r>
            <a:r>
              <a:rPr lang="ko-KR" altLang="en-US" sz="1400" b="1" spc="-90" dirty="0" smtClean="0">
                <a:solidFill>
                  <a:schemeClr val="tx1"/>
                </a:solidFill>
              </a:rPr>
              <a:t>위험요인의 확인 및 개선대책의 수립</a:t>
            </a:r>
            <a:r>
              <a:rPr lang="ko-KR" altLang="en-US" sz="1400" b="1" spc="-90" dirty="0">
                <a:solidFill>
                  <a:schemeClr val="tx1"/>
                </a:solidFill>
              </a:rPr>
              <a:t>∙</a:t>
            </a:r>
            <a:r>
              <a:rPr lang="ko-KR" altLang="en-US" sz="1400" b="1" spc="-90" dirty="0" smtClean="0">
                <a:solidFill>
                  <a:schemeClr val="tx1"/>
                </a:solidFill>
              </a:rPr>
              <a:t>이행</a:t>
            </a:r>
            <a:r>
              <a:rPr lang="ko-KR" altLang="en-US" sz="1400" spc="-90" dirty="0" smtClean="0">
                <a:solidFill>
                  <a:schemeClr val="tx1"/>
                </a:solidFill>
              </a:rPr>
              <a:t>까지 이르는 </a:t>
            </a:r>
            <a:r>
              <a:rPr lang="ko-KR" altLang="en-US" sz="1400" b="1" spc="-90" dirty="0" smtClean="0">
                <a:solidFill>
                  <a:schemeClr val="tx1"/>
                </a:solidFill>
              </a:rPr>
              <a:t>일련의 절차</a:t>
            </a:r>
            <a:endParaRPr lang="en-US" altLang="ko-KR" sz="1400" b="1" spc="-90" dirty="0" smtClean="0">
              <a:solidFill>
                <a:schemeClr val="tx1"/>
              </a:solidFill>
            </a:endParaRPr>
          </a:p>
          <a:p>
            <a:pPr fontAlgn="base" latinLnBrk="1">
              <a:lnSpc>
                <a:spcPct val="150000"/>
              </a:lnSpc>
            </a:pPr>
            <a:endParaRPr lang="en-US" altLang="ko-KR" sz="1000" spc="-90" dirty="0">
              <a:solidFill>
                <a:schemeClr val="tx1"/>
              </a:solidFill>
            </a:endParaRPr>
          </a:p>
          <a:p>
            <a:pPr fontAlgn="base" latinLnBrk="1">
              <a:lnSpc>
                <a:spcPct val="150000"/>
              </a:lnSpc>
            </a:pP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유해</a:t>
            </a:r>
            <a:r>
              <a:rPr lang="ko-KR" altLang="en-US" sz="1600" b="1" spc="-90" dirty="0">
                <a:solidFill>
                  <a:schemeClr val="accent6">
                    <a:lumMod val="50000"/>
                  </a:schemeClr>
                </a:solidFill>
                <a:latin typeface="+mj-ea"/>
              </a:rPr>
              <a:t>∙</a:t>
            </a:r>
            <a:r>
              <a:rPr lang="ko-KR" altLang="en-US" sz="1600" b="1" spc="-90" dirty="0" smtClean="0">
                <a:solidFill>
                  <a:schemeClr val="accent6">
                    <a:lumMod val="50000"/>
                  </a:schemeClr>
                </a:solidFill>
                <a:latin typeface="+mj-ea"/>
              </a:rPr>
              <a:t>위험요인 확인 및 개선</a:t>
            </a:r>
            <a:r>
              <a:rPr lang="en-US" altLang="ko-KR" sz="1600" b="1" spc="-90" dirty="0" smtClean="0">
                <a:solidFill>
                  <a:schemeClr val="accent6">
                    <a:lumMod val="50000"/>
                  </a:schemeClr>
                </a:solidFill>
                <a:latin typeface="+mj-ea"/>
              </a:rPr>
              <a:t>” </a:t>
            </a:r>
            <a:r>
              <a:rPr lang="ko-KR" altLang="en-US" sz="1600" b="1" spc="-90" dirty="0" smtClean="0">
                <a:solidFill>
                  <a:schemeClr val="accent6">
                    <a:lumMod val="50000"/>
                  </a:schemeClr>
                </a:solidFill>
                <a:latin typeface="+mj-ea"/>
              </a:rPr>
              <a:t>은 언제 실시해야 하는지</a:t>
            </a:r>
            <a:r>
              <a:rPr lang="en-US" altLang="ko-KR" sz="1600" b="1" spc="-90" dirty="0" smtClean="0">
                <a:solidFill>
                  <a:schemeClr val="accent6">
                    <a:lumMod val="50000"/>
                  </a:schemeClr>
                </a:solidFill>
                <a:latin typeface="+mj-ea"/>
              </a:rPr>
              <a:t>?</a:t>
            </a:r>
            <a:endParaRPr lang="en-US" altLang="ko-KR" sz="1600" spc="-90" dirty="0">
              <a:solidFill>
                <a:schemeClr val="accent6">
                  <a:lumMod val="50000"/>
                </a:schemeClr>
              </a:solidFill>
              <a:latin typeface="+mj-ea"/>
            </a:endParaRPr>
          </a:p>
          <a:p>
            <a:pPr fontAlgn="base" latinLnBrk="1">
              <a:lnSpc>
                <a:spcPct val="150000"/>
              </a:lnSpc>
            </a:pPr>
            <a:r>
              <a:rPr lang="ko-KR" altLang="en-US" sz="1400" spc="-90" dirty="0" smtClean="0">
                <a:solidFill>
                  <a:schemeClr val="tx1"/>
                </a:solidFill>
              </a:rPr>
              <a:t> </a:t>
            </a:r>
            <a:r>
              <a:rPr lang="ko-KR" altLang="en-US" sz="1400" b="1" spc="-90" dirty="0" smtClean="0">
                <a:solidFill>
                  <a:schemeClr val="tx1"/>
                </a:solidFill>
              </a:rPr>
              <a:t>① </a:t>
            </a:r>
            <a:r>
              <a:rPr lang="ko-KR" altLang="en-US" sz="1400" b="1" spc="-90" dirty="0" smtClean="0">
                <a:solidFill>
                  <a:schemeClr val="tx1"/>
                </a:solidFill>
                <a:latin typeface="+mj-ea"/>
              </a:rPr>
              <a:t>기계</a:t>
            </a:r>
            <a:r>
              <a:rPr lang="ko-KR" altLang="en-US" sz="1400" b="1" spc="-90" dirty="0">
                <a:solidFill>
                  <a:schemeClr val="tx1"/>
                </a:solidFill>
                <a:latin typeface="+mj-ea"/>
              </a:rPr>
              <a:t>∙기구</a:t>
            </a:r>
            <a:r>
              <a:rPr lang="en-US" altLang="ko-KR" sz="1400" b="1" spc="-90" dirty="0" smtClean="0">
                <a:solidFill>
                  <a:schemeClr val="tx1"/>
                </a:solidFill>
                <a:latin typeface="+mj-ea"/>
              </a:rPr>
              <a:t>, </a:t>
            </a:r>
            <a:r>
              <a:rPr lang="ko-KR" altLang="en-US" sz="1400" b="1" spc="-90" dirty="0" smtClean="0">
                <a:solidFill>
                  <a:schemeClr val="tx1"/>
                </a:solidFill>
                <a:latin typeface="+mj-ea"/>
              </a:rPr>
              <a:t>설비</a:t>
            </a:r>
            <a:r>
              <a:rPr lang="en-US" altLang="ko-KR" sz="1400" b="1" spc="-90" dirty="0" smtClean="0">
                <a:solidFill>
                  <a:schemeClr val="tx1"/>
                </a:solidFill>
                <a:latin typeface="+mj-ea"/>
              </a:rPr>
              <a:t>, </a:t>
            </a:r>
            <a:r>
              <a:rPr lang="ko-KR" altLang="en-US" sz="1400" b="1" spc="-90" dirty="0" smtClean="0">
                <a:solidFill>
                  <a:schemeClr val="tx1"/>
                </a:solidFill>
                <a:latin typeface="+mj-ea"/>
              </a:rPr>
              <a:t>원재료 등 신규 도입 또는 변경</a:t>
            </a:r>
            <a:r>
              <a:rPr lang="en-US" altLang="ko-KR" sz="1400" b="1" spc="-90" dirty="0" smtClean="0">
                <a:solidFill>
                  <a:schemeClr val="tx1"/>
                </a:solidFill>
                <a:latin typeface="+mj-ea"/>
              </a:rPr>
              <a:t>  ② </a:t>
            </a:r>
            <a:r>
              <a:rPr lang="ko-KR" altLang="en-US" sz="1400" b="1" spc="-90" dirty="0" smtClean="0">
                <a:solidFill>
                  <a:schemeClr val="tx1"/>
                </a:solidFill>
                <a:latin typeface="+mj-ea"/>
              </a:rPr>
              <a:t>건설물</a:t>
            </a:r>
            <a:r>
              <a:rPr lang="ko-KR" altLang="en-US" sz="1400" b="1" spc="-90" dirty="0">
                <a:solidFill>
                  <a:schemeClr val="tx1"/>
                </a:solidFill>
                <a:latin typeface="+mj-ea"/>
              </a:rPr>
              <a:t>∙기계∙기구∙</a:t>
            </a:r>
            <a:r>
              <a:rPr lang="ko-KR" altLang="en-US" sz="1400" b="1" spc="-90" dirty="0" smtClean="0">
                <a:solidFill>
                  <a:schemeClr val="tx1"/>
                </a:solidFill>
                <a:latin typeface="+mj-ea"/>
              </a:rPr>
              <a:t>설비 등 정비</a:t>
            </a:r>
            <a:r>
              <a:rPr lang="ko-KR" altLang="en-US" sz="1400" b="1" spc="-90" dirty="0">
                <a:solidFill>
                  <a:schemeClr val="tx1"/>
                </a:solidFill>
                <a:latin typeface="+mj-ea"/>
              </a:rPr>
              <a:t>∙</a:t>
            </a:r>
            <a:r>
              <a:rPr lang="ko-KR" altLang="en-US" sz="1400" b="1" spc="-90" dirty="0" smtClean="0">
                <a:solidFill>
                  <a:schemeClr val="tx1"/>
                </a:solidFill>
                <a:latin typeface="+mj-ea"/>
              </a:rPr>
              <a:t>보수</a:t>
            </a:r>
            <a:r>
              <a:rPr lang="en-US" altLang="ko-KR" sz="1400" b="1" spc="-90" dirty="0" smtClean="0">
                <a:solidFill>
                  <a:schemeClr val="tx1"/>
                </a:solidFill>
                <a:latin typeface="+mj-ea"/>
              </a:rPr>
              <a:t> ③ </a:t>
            </a:r>
            <a:r>
              <a:rPr lang="ko-KR" altLang="en-US" sz="1400" b="1" spc="-90" dirty="0" smtClean="0">
                <a:solidFill>
                  <a:schemeClr val="tx1"/>
                </a:solidFill>
                <a:latin typeface="+mj-ea"/>
              </a:rPr>
              <a:t>작업방법</a:t>
            </a:r>
            <a:r>
              <a:rPr lang="ko-KR" altLang="en-US" sz="1400" b="1" spc="-90" dirty="0">
                <a:solidFill>
                  <a:schemeClr val="tx1"/>
                </a:solidFill>
                <a:latin typeface="+mj-ea"/>
              </a:rPr>
              <a:t>∙</a:t>
            </a:r>
            <a:r>
              <a:rPr lang="ko-KR" altLang="en-US" sz="1400" b="1" spc="-90" dirty="0" smtClean="0">
                <a:solidFill>
                  <a:schemeClr val="tx1"/>
                </a:solidFill>
                <a:latin typeface="+mj-ea"/>
              </a:rPr>
              <a:t>절차 변경 </a:t>
            </a:r>
            <a:endParaRPr lang="en-US" altLang="ko-KR" sz="1400" b="1" spc="-90" dirty="0">
              <a:solidFill>
                <a:schemeClr val="tx1"/>
              </a:solidFill>
              <a:latin typeface="+mj-ea"/>
            </a:endParaRPr>
          </a:p>
          <a:p>
            <a:pPr fontAlgn="base" latinLnBrk="1">
              <a:lnSpc>
                <a:spcPct val="150000"/>
              </a:lnSpc>
            </a:pPr>
            <a:r>
              <a:rPr lang="en-US" altLang="ko-KR" sz="1400" spc="-90" dirty="0" smtClean="0">
                <a:solidFill>
                  <a:schemeClr val="tx1"/>
                </a:solidFill>
                <a:latin typeface="+mj-ea"/>
              </a:rPr>
              <a:t>       </a:t>
            </a:r>
            <a:r>
              <a:rPr lang="ko-KR" altLang="en-US" sz="1400" spc="-90" dirty="0" smtClean="0">
                <a:solidFill>
                  <a:schemeClr val="tx1"/>
                </a:solidFill>
              </a:rPr>
              <a:t>① </a:t>
            </a:r>
            <a:r>
              <a:rPr lang="en-US" altLang="ko-KR" sz="1400" spc="-90" dirty="0" smtClean="0">
                <a:solidFill>
                  <a:schemeClr val="tx1"/>
                </a:solidFill>
              </a:rPr>
              <a:t>~</a:t>
            </a:r>
            <a:r>
              <a:rPr lang="en-US" altLang="ko-KR" sz="1400" spc="-90" dirty="0" smtClean="0">
                <a:solidFill>
                  <a:schemeClr val="tx1"/>
                </a:solidFill>
                <a:latin typeface="+mj-ea"/>
              </a:rPr>
              <a:t> ③ </a:t>
            </a:r>
            <a:r>
              <a:rPr lang="ko-KR" altLang="en-US" sz="1400" spc="-90" dirty="0" smtClean="0">
                <a:solidFill>
                  <a:schemeClr val="tx1"/>
                </a:solidFill>
                <a:latin typeface="+mj-ea"/>
              </a:rPr>
              <a:t>등이 </a:t>
            </a:r>
            <a:r>
              <a:rPr lang="ko-KR" altLang="en-US" sz="1400" b="1" spc="-90" dirty="0" smtClean="0">
                <a:solidFill>
                  <a:schemeClr val="tx1"/>
                </a:solidFill>
                <a:latin typeface="+mj-ea"/>
              </a:rPr>
              <a:t>실행되기 전에 실시</a:t>
            </a:r>
            <a:r>
              <a:rPr lang="ko-KR" altLang="en-US" sz="1400" spc="-90" dirty="0" smtClean="0">
                <a:solidFill>
                  <a:schemeClr val="tx1"/>
                </a:solidFill>
                <a:latin typeface="+mj-ea"/>
              </a:rPr>
              <a:t>하여야 하며</a:t>
            </a:r>
            <a:r>
              <a:rPr lang="en-US" altLang="ko-KR" sz="1400" spc="-90" dirty="0" smtClean="0">
                <a:solidFill>
                  <a:schemeClr val="tx1"/>
                </a:solidFill>
                <a:latin typeface="+mj-ea"/>
              </a:rPr>
              <a:t>, </a:t>
            </a:r>
            <a:r>
              <a:rPr lang="ko-KR" altLang="en-US" sz="1400" b="1" spc="-90" dirty="0" smtClean="0">
                <a:solidFill>
                  <a:schemeClr val="tx1"/>
                </a:solidFill>
                <a:latin typeface="+mj-ea"/>
              </a:rPr>
              <a:t>위험성을 제거한 후 작업</a:t>
            </a:r>
            <a:r>
              <a:rPr lang="en-US" altLang="ko-KR" sz="1200" spc="-90" dirty="0" smtClean="0">
                <a:solidFill>
                  <a:schemeClr val="tx1"/>
                </a:solidFill>
                <a:latin typeface="+mj-ea"/>
              </a:rPr>
              <a:t>(</a:t>
            </a:r>
            <a:r>
              <a:rPr lang="ko-KR" altLang="en-US" sz="1200" spc="-90" dirty="0" smtClean="0">
                <a:solidFill>
                  <a:schemeClr val="tx1"/>
                </a:solidFill>
                <a:latin typeface="+mj-ea"/>
              </a:rPr>
              <a:t>정기적으로 확인 필요</a:t>
            </a:r>
            <a:r>
              <a:rPr lang="en-US" altLang="ko-KR" sz="1200" spc="-90" dirty="0" smtClean="0">
                <a:solidFill>
                  <a:schemeClr val="tx1"/>
                </a:solidFill>
                <a:latin typeface="+mj-ea"/>
              </a:rPr>
              <a:t>)</a:t>
            </a:r>
            <a:endParaRPr lang="en-US" altLang="ko-KR" sz="1600" b="1" dirty="0"/>
          </a:p>
          <a:p>
            <a:pPr fontAlgn="base" latinLnBrk="1">
              <a:lnSpc>
                <a:spcPct val="150000"/>
              </a:lnSpc>
            </a:pPr>
            <a:endParaRPr lang="en-US" altLang="ko-KR" sz="1000" b="1" spc="-90" dirty="0" smtClean="0">
              <a:solidFill>
                <a:srgbClr val="E46C0A"/>
              </a:solidFill>
              <a:latin typeface="+mj-ea"/>
            </a:endParaRPr>
          </a:p>
          <a:p>
            <a:pPr fontAlgn="base" latinLnBrk="1">
              <a:lnSpc>
                <a:spcPct val="150000"/>
              </a:lnSpc>
            </a:pPr>
            <a:r>
              <a:rPr lang="en-US" altLang="ko-KR" sz="1400" b="1" spc="-90" dirty="0" smtClean="0">
                <a:solidFill>
                  <a:srgbClr val="E46C0A"/>
                </a:solidFill>
                <a:latin typeface="+mj-ea"/>
              </a:rPr>
              <a:t>  ! </a:t>
            </a:r>
            <a:r>
              <a:rPr lang="ko-KR" altLang="en-US" sz="1400" b="1" spc="-90" dirty="0" smtClean="0">
                <a:solidFill>
                  <a:srgbClr val="E46C0A"/>
                </a:solidFill>
                <a:latin typeface="+mj-ea"/>
              </a:rPr>
              <a:t>유해∙위험요인 확인 시 누구나</a:t>
            </a:r>
            <a:r>
              <a:rPr lang="en-US" altLang="ko-KR" sz="1400" b="1" spc="-90" dirty="0" smtClean="0">
                <a:solidFill>
                  <a:srgbClr val="E46C0A"/>
                </a:solidFill>
                <a:latin typeface="+mj-ea"/>
              </a:rPr>
              <a:t>*</a:t>
            </a:r>
            <a:r>
              <a:rPr lang="ko-KR" altLang="en-US" sz="1400" b="1" spc="-90" dirty="0" smtClean="0">
                <a:solidFill>
                  <a:srgbClr val="E46C0A"/>
                </a:solidFill>
                <a:latin typeface="+mj-ea"/>
              </a:rPr>
              <a:t> 자유롭게 사업장의 위험요인 발굴</a:t>
            </a:r>
            <a:r>
              <a:rPr lang="en-US" altLang="ko-KR" sz="1400" b="1" spc="-90" dirty="0" smtClean="0">
                <a:solidFill>
                  <a:srgbClr val="E46C0A"/>
                </a:solidFill>
                <a:latin typeface="+mj-ea"/>
              </a:rPr>
              <a:t> </a:t>
            </a:r>
            <a:r>
              <a:rPr lang="ko-KR" altLang="en-US" sz="1400" b="1" spc="-90" dirty="0" smtClean="0">
                <a:solidFill>
                  <a:srgbClr val="E46C0A"/>
                </a:solidFill>
                <a:latin typeface="+mj-ea"/>
              </a:rPr>
              <a:t>및 신고가 가능하도록 해야 함</a:t>
            </a:r>
            <a:endParaRPr lang="en-US" altLang="ko-KR" sz="1400" b="1" spc="-90" dirty="0" smtClean="0">
              <a:solidFill>
                <a:srgbClr val="E46C0A"/>
              </a:solidFill>
              <a:latin typeface="+mj-ea"/>
            </a:endParaRPr>
          </a:p>
          <a:p>
            <a:pPr fontAlgn="base" latinLnBrk="1"/>
            <a:r>
              <a:rPr lang="en-US" altLang="ko-KR" sz="1400" b="1" spc="-90" dirty="0" smtClean="0">
                <a:solidFill>
                  <a:srgbClr val="E46C0A"/>
                </a:solidFill>
                <a:latin typeface="+mj-ea"/>
              </a:rPr>
              <a:t>    </a:t>
            </a:r>
            <a:r>
              <a:rPr lang="en-US" altLang="ko-KR" sz="1200" spc="-90" dirty="0" smtClean="0">
                <a:solidFill>
                  <a:srgbClr val="E46C0A"/>
                </a:solidFill>
                <a:latin typeface="+mj-ea"/>
              </a:rPr>
              <a:t>* </a:t>
            </a:r>
            <a:r>
              <a:rPr lang="ko-KR" altLang="en-US" sz="1200" spc="-90" dirty="0" smtClean="0">
                <a:solidFill>
                  <a:srgbClr val="E46C0A"/>
                </a:solidFill>
                <a:latin typeface="+mj-ea"/>
              </a:rPr>
              <a:t>소속근로자</a:t>
            </a:r>
            <a:r>
              <a:rPr lang="en-US" altLang="ko-KR" sz="1200" spc="-90" dirty="0" smtClean="0">
                <a:solidFill>
                  <a:srgbClr val="E46C0A"/>
                </a:solidFill>
                <a:latin typeface="+mj-ea"/>
              </a:rPr>
              <a:t>, </a:t>
            </a:r>
            <a:r>
              <a:rPr lang="ko-KR" altLang="en-US" sz="1200" spc="-90" dirty="0" smtClean="0">
                <a:solidFill>
                  <a:srgbClr val="E46C0A"/>
                </a:solidFill>
                <a:latin typeface="+mj-ea"/>
              </a:rPr>
              <a:t>상시 노무를 제공하는 모든 종사자</a:t>
            </a:r>
            <a:r>
              <a:rPr lang="en-US" altLang="ko-KR" sz="1200" spc="-90" dirty="0" smtClean="0">
                <a:solidFill>
                  <a:srgbClr val="E46C0A"/>
                </a:solidFill>
                <a:latin typeface="+mj-ea"/>
              </a:rPr>
              <a:t>, </a:t>
            </a:r>
            <a:r>
              <a:rPr lang="ko-KR" altLang="en-US" sz="1200" spc="-90" dirty="0" smtClean="0">
                <a:solidFill>
                  <a:srgbClr val="E46C0A"/>
                </a:solidFill>
                <a:latin typeface="+mj-ea"/>
              </a:rPr>
              <a:t>일시 출입자 등</a:t>
            </a:r>
            <a:r>
              <a:rPr lang="en-US" altLang="ko-KR" sz="1200" spc="-90" dirty="0" smtClean="0">
                <a:solidFill>
                  <a:srgbClr val="E46C0A"/>
                </a:solidFill>
                <a:latin typeface="+mj-ea"/>
              </a:rPr>
              <a:t> </a:t>
            </a:r>
            <a:r>
              <a:rPr lang="ko-KR" altLang="en-US" sz="1200" spc="-90" dirty="0" smtClean="0">
                <a:solidFill>
                  <a:srgbClr val="E46C0A"/>
                </a:solidFill>
                <a:latin typeface="+mj-ea"/>
              </a:rPr>
              <a:t>포함</a:t>
            </a:r>
            <a:endParaRPr lang="en-US" altLang="ko-KR" sz="1200" spc="-90" dirty="0">
              <a:solidFill>
                <a:srgbClr val="E46C0A"/>
              </a:solidFill>
              <a:latin typeface="+mj-ea"/>
            </a:endParaRPr>
          </a:p>
        </p:txBody>
      </p:sp>
      <p:sp>
        <p:nvSpPr>
          <p:cNvPr id="15" name="오른쪽 화살표 14"/>
          <p:cNvSpPr/>
          <p:nvPr/>
        </p:nvSpPr>
        <p:spPr>
          <a:xfrm>
            <a:off x="1199161" y="4126797"/>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오른쪽 화살표 16"/>
          <p:cNvSpPr/>
          <p:nvPr/>
        </p:nvSpPr>
        <p:spPr>
          <a:xfrm>
            <a:off x="1199160" y="5384097"/>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0" name="TextBox 19">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
        <p:nvSpPr>
          <p:cNvPr id="21" name="직사각형 20">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24"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27135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그림 8"/>
          <p:cNvPicPr>
            <a:picLocks noChangeAspect="1"/>
          </p:cNvPicPr>
          <p:nvPr/>
        </p:nvPicPr>
        <p:blipFill rotWithShape="1">
          <a:blip r:embed="rId2"/>
          <a:srcRect t="1553" b="1849"/>
          <a:stretch/>
        </p:blipFill>
        <p:spPr>
          <a:xfrm>
            <a:off x="748577" y="1288026"/>
            <a:ext cx="4283503" cy="5712542"/>
          </a:xfrm>
          <a:prstGeom prst="rect">
            <a:avLst/>
          </a:prstGeom>
        </p:spPr>
      </p:pic>
      <p:sp>
        <p:nvSpPr>
          <p:cNvPr id="11" name="모서리가 둥근 직사각형 10"/>
          <p:cNvSpPr/>
          <p:nvPr/>
        </p:nvSpPr>
        <p:spPr>
          <a:xfrm>
            <a:off x="5150971" y="1664010"/>
            <a:ext cx="4831229" cy="5085897"/>
          </a:xfrm>
          <a:prstGeom prst="roundRect">
            <a:avLst>
              <a:gd name="adj" fmla="val 6042"/>
            </a:avLst>
          </a:prstGeom>
          <a:solidFill>
            <a:schemeClr val="accent6">
              <a:lumMod val="20000"/>
              <a:lumOff val="80000"/>
            </a:schemeClr>
          </a:solidFill>
          <a:ln>
            <a:solidFill>
              <a:schemeClr val="accent6">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latinLnBrk="1">
              <a:lnSpc>
                <a:spcPct val="150000"/>
              </a:lnSpc>
            </a:pP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위험성평가</a:t>
            </a: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 란</a:t>
            </a:r>
            <a:r>
              <a:rPr lang="en-US" altLang="ko-KR" sz="1600" b="1" spc="-90" dirty="0" smtClean="0">
                <a:solidFill>
                  <a:schemeClr val="accent6">
                    <a:lumMod val="50000"/>
                  </a:schemeClr>
                </a:solidFill>
                <a:latin typeface="+mj-ea"/>
              </a:rPr>
              <a:t>? </a:t>
            </a:r>
            <a:r>
              <a:rPr lang="en-US" altLang="ko-KR" sz="1400" b="1" spc="-90" dirty="0" smtClean="0">
                <a:solidFill>
                  <a:schemeClr val="accent6">
                    <a:lumMod val="50000"/>
                  </a:schemeClr>
                </a:solidFill>
                <a:latin typeface="+mj-ea"/>
              </a:rPr>
              <a:t>[</a:t>
            </a:r>
            <a:r>
              <a:rPr lang="ko-KR" altLang="en-US" sz="1400" b="1" spc="-90" dirty="0" smtClean="0">
                <a:solidFill>
                  <a:schemeClr val="accent6">
                    <a:lumMod val="50000"/>
                  </a:schemeClr>
                </a:solidFill>
                <a:latin typeface="+mj-ea"/>
              </a:rPr>
              <a:t>산업안전보건법 제</a:t>
            </a:r>
            <a:r>
              <a:rPr lang="en-US" altLang="ko-KR" sz="1400" b="1" spc="-90" dirty="0" smtClean="0">
                <a:solidFill>
                  <a:schemeClr val="accent6">
                    <a:lumMod val="50000"/>
                  </a:schemeClr>
                </a:solidFill>
                <a:latin typeface="+mj-ea"/>
              </a:rPr>
              <a:t>36</a:t>
            </a:r>
            <a:r>
              <a:rPr lang="ko-KR" altLang="en-US" sz="1400" b="1" spc="-90" dirty="0" smtClean="0">
                <a:solidFill>
                  <a:schemeClr val="accent6">
                    <a:lumMod val="50000"/>
                  </a:schemeClr>
                </a:solidFill>
                <a:latin typeface="+mj-ea"/>
              </a:rPr>
              <a:t>조</a:t>
            </a:r>
            <a:r>
              <a:rPr lang="en-US" altLang="ko-KR" sz="1400" b="1" spc="-90" dirty="0" smtClean="0">
                <a:solidFill>
                  <a:schemeClr val="accent6">
                    <a:lumMod val="50000"/>
                  </a:schemeClr>
                </a:solidFill>
                <a:latin typeface="+mj-ea"/>
              </a:rPr>
              <a:t>]</a:t>
            </a:r>
            <a:endParaRPr lang="en-US" altLang="ko-KR" sz="1400" b="1" spc="-90" dirty="0">
              <a:solidFill>
                <a:schemeClr val="accent6">
                  <a:lumMod val="50000"/>
                </a:schemeClr>
              </a:solidFill>
              <a:latin typeface="+mj-ea"/>
            </a:endParaRPr>
          </a:p>
          <a:p>
            <a:pPr fontAlgn="base" latinLnBrk="1">
              <a:lnSpc>
                <a:spcPct val="150000"/>
              </a:lnSpc>
            </a:pPr>
            <a:r>
              <a:rPr lang="ko-KR" altLang="en-US" sz="1400" b="1" spc="-90" dirty="0" smtClean="0">
                <a:solidFill>
                  <a:schemeClr val="tx1"/>
                </a:solidFill>
                <a:latin typeface="+mj-ea"/>
              </a:rPr>
              <a:t>      </a:t>
            </a:r>
            <a:r>
              <a:rPr lang="ko-KR" altLang="en-US" sz="1400" b="1" u="sng" spc="-90" dirty="0" smtClean="0">
                <a:solidFill>
                  <a:schemeClr val="tx1"/>
                </a:solidFill>
                <a:latin typeface="+mj-ea"/>
              </a:rPr>
              <a:t>유해∙위험요인을 파악</a:t>
            </a:r>
            <a:r>
              <a:rPr lang="ko-KR" altLang="en-US" sz="1400" spc="-90" dirty="0" smtClean="0">
                <a:solidFill>
                  <a:schemeClr val="tx1"/>
                </a:solidFill>
                <a:latin typeface="+mj-ea"/>
              </a:rPr>
              <a:t>하고 해당 유해∙위험요인에 의한</a:t>
            </a:r>
            <a:endParaRPr lang="en-US" altLang="ko-KR" sz="1400" spc="-90" dirty="0" smtClean="0">
              <a:solidFill>
                <a:schemeClr val="tx1"/>
              </a:solidFill>
              <a:latin typeface="+mj-ea"/>
            </a:endParaRPr>
          </a:p>
          <a:p>
            <a:pPr fontAlgn="base" latinLnBrk="1">
              <a:lnSpc>
                <a:spcPct val="150000"/>
              </a:lnSpc>
            </a:pPr>
            <a:r>
              <a:rPr lang="en-US" altLang="ko-KR" sz="1400" b="1" spc="-90" dirty="0" smtClean="0">
                <a:solidFill>
                  <a:schemeClr val="tx1"/>
                </a:solidFill>
                <a:latin typeface="+mj-ea"/>
              </a:rPr>
              <a:t>      </a:t>
            </a:r>
            <a:r>
              <a:rPr lang="ko-KR" altLang="en-US" sz="1400" b="1" u="sng" spc="-90" dirty="0" smtClean="0">
                <a:solidFill>
                  <a:schemeClr val="tx1"/>
                </a:solidFill>
                <a:latin typeface="+mj-ea"/>
              </a:rPr>
              <a:t>부상 또는 질병의 발생 가능성과 중대성을 추정∙결정</a:t>
            </a:r>
            <a:r>
              <a:rPr lang="ko-KR" altLang="en-US" sz="1400" spc="-90" dirty="0" smtClean="0">
                <a:solidFill>
                  <a:schemeClr val="tx1"/>
                </a:solidFill>
                <a:latin typeface="+mj-ea"/>
              </a:rPr>
              <a:t>하고</a:t>
            </a:r>
            <a:r>
              <a:rPr lang="ko-KR" altLang="en-US" sz="1400" b="1" spc="-90" dirty="0" smtClean="0">
                <a:solidFill>
                  <a:schemeClr val="tx1"/>
                </a:solidFill>
                <a:latin typeface="+mj-ea"/>
              </a:rPr>
              <a:t> </a:t>
            </a:r>
            <a:endParaRPr lang="en-US" altLang="ko-KR" sz="1400" b="1" spc="-90" dirty="0" smtClean="0">
              <a:solidFill>
                <a:schemeClr val="tx1"/>
              </a:solidFill>
              <a:latin typeface="+mj-ea"/>
            </a:endParaRPr>
          </a:p>
          <a:p>
            <a:pPr fontAlgn="base" latinLnBrk="1">
              <a:lnSpc>
                <a:spcPct val="150000"/>
              </a:lnSpc>
            </a:pPr>
            <a:r>
              <a:rPr lang="en-US" altLang="ko-KR" sz="1400" b="1" spc="-90" dirty="0" smtClean="0">
                <a:solidFill>
                  <a:schemeClr val="tx1"/>
                </a:solidFill>
                <a:latin typeface="+mj-ea"/>
              </a:rPr>
              <a:t>      </a:t>
            </a:r>
            <a:r>
              <a:rPr lang="ko-KR" altLang="en-US" sz="1400" b="1" u="sng" spc="-90" dirty="0" smtClean="0">
                <a:solidFill>
                  <a:schemeClr val="tx1"/>
                </a:solidFill>
                <a:latin typeface="+mj-ea"/>
              </a:rPr>
              <a:t>감소대책을 수립하여 시행</a:t>
            </a:r>
            <a:r>
              <a:rPr lang="ko-KR" altLang="en-US" sz="1400" spc="-90" dirty="0" smtClean="0">
                <a:solidFill>
                  <a:schemeClr val="tx1"/>
                </a:solidFill>
                <a:latin typeface="+mj-ea"/>
              </a:rPr>
              <a:t>하는 일련의 과정</a:t>
            </a:r>
            <a:endParaRPr lang="en-US" altLang="ko-KR" sz="1400" spc="-90" dirty="0" smtClean="0">
              <a:solidFill>
                <a:schemeClr val="tx1"/>
              </a:solidFill>
              <a:latin typeface="+mj-ea"/>
            </a:endParaRPr>
          </a:p>
          <a:p>
            <a:pPr fontAlgn="base" latinLnBrk="1">
              <a:lnSpc>
                <a:spcPct val="150000"/>
              </a:lnSpc>
            </a:pPr>
            <a:endParaRPr lang="en-US" altLang="ko-KR" sz="1000" spc="-90" dirty="0">
              <a:solidFill>
                <a:schemeClr val="tx1"/>
              </a:solidFill>
            </a:endParaRPr>
          </a:p>
          <a:p>
            <a:pPr fontAlgn="base" latinLnBrk="1">
              <a:lnSpc>
                <a:spcPct val="150000"/>
              </a:lnSpc>
            </a:pPr>
            <a:r>
              <a:rPr lang="en-US" altLang="ko-KR" sz="1600" b="1" spc="-90" dirty="0">
                <a:solidFill>
                  <a:schemeClr val="accent6">
                    <a:lumMod val="50000"/>
                  </a:schemeClr>
                </a:solidFill>
                <a:latin typeface="+mj-ea"/>
              </a:rPr>
              <a:t>“</a:t>
            </a:r>
            <a:r>
              <a:rPr lang="ko-KR" altLang="en-US" sz="1600" b="1" spc="-90" dirty="0">
                <a:solidFill>
                  <a:schemeClr val="accent6">
                    <a:lumMod val="50000"/>
                  </a:schemeClr>
                </a:solidFill>
                <a:latin typeface="+mj-ea"/>
              </a:rPr>
              <a:t>위험성평가</a:t>
            </a: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 의 실시주체는 누구인가</a:t>
            </a:r>
            <a:r>
              <a:rPr lang="en-US" altLang="ko-KR" sz="1600" b="1" spc="-90" dirty="0" smtClean="0">
                <a:solidFill>
                  <a:schemeClr val="accent6">
                    <a:lumMod val="50000"/>
                  </a:schemeClr>
                </a:solidFill>
                <a:latin typeface="+mj-ea"/>
              </a:rPr>
              <a:t>?</a:t>
            </a:r>
          </a:p>
          <a:p>
            <a:pPr fontAlgn="base" latinLnBrk="1">
              <a:lnSpc>
                <a:spcPct val="150000"/>
              </a:lnSpc>
            </a:pPr>
            <a:r>
              <a:rPr lang="ko-KR" altLang="en-US" sz="1400" b="1" spc="-90" dirty="0" smtClean="0">
                <a:solidFill>
                  <a:schemeClr val="tx1"/>
                </a:solidFill>
                <a:latin typeface="+mj-ea"/>
              </a:rPr>
              <a:t>      사업주가 주체</a:t>
            </a:r>
            <a:r>
              <a:rPr lang="ko-KR" altLang="en-US" sz="1400" spc="-90" dirty="0" smtClean="0">
                <a:solidFill>
                  <a:schemeClr val="tx1"/>
                </a:solidFill>
                <a:latin typeface="+mj-ea"/>
              </a:rPr>
              <a:t>가 되어 </a:t>
            </a:r>
            <a:r>
              <a:rPr lang="ko-KR" altLang="en-US" sz="1400" b="1" spc="-90" dirty="0" smtClean="0">
                <a:solidFill>
                  <a:schemeClr val="tx1"/>
                </a:solidFill>
                <a:latin typeface="+mj-ea"/>
              </a:rPr>
              <a:t>안전보건관리책임자</a:t>
            </a:r>
            <a:r>
              <a:rPr lang="en-US" altLang="ko-KR" sz="1400" b="1" spc="-90" dirty="0" smtClean="0">
                <a:solidFill>
                  <a:schemeClr val="tx1"/>
                </a:solidFill>
                <a:latin typeface="+mj-ea"/>
              </a:rPr>
              <a:t>, </a:t>
            </a:r>
            <a:r>
              <a:rPr lang="ko-KR" altLang="en-US" sz="1400" b="1" spc="-90" dirty="0" smtClean="0">
                <a:solidFill>
                  <a:schemeClr val="tx1"/>
                </a:solidFill>
                <a:latin typeface="+mj-ea"/>
              </a:rPr>
              <a:t>관리감독자</a:t>
            </a:r>
            <a:r>
              <a:rPr lang="en-US" altLang="ko-KR" sz="1400" b="1" spc="-90" dirty="0" smtClean="0">
                <a:solidFill>
                  <a:schemeClr val="tx1"/>
                </a:solidFill>
                <a:latin typeface="+mj-ea"/>
              </a:rPr>
              <a:t>,  </a:t>
            </a:r>
          </a:p>
          <a:p>
            <a:pPr fontAlgn="base" latinLnBrk="1">
              <a:lnSpc>
                <a:spcPct val="150000"/>
              </a:lnSpc>
            </a:pPr>
            <a:r>
              <a:rPr lang="en-US" altLang="ko-KR" sz="1400" b="1" spc="-90" dirty="0" smtClean="0">
                <a:solidFill>
                  <a:schemeClr val="tx1"/>
                </a:solidFill>
                <a:latin typeface="+mj-ea"/>
              </a:rPr>
              <a:t>      </a:t>
            </a:r>
            <a:r>
              <a:rPr lang="ko-KR" altLang="en-US" sz="1400" b="1" spc="-90" dirty="0" smtClean="0">
                <a:solidFill>
                  <a:schemeClr val="tx1"/>
                </a:solidFill>
                <a:latin typeface="+mj-ea"/>
              </a:rPr>
              <a:t>안전∙보건관리자</a:t>
            </a:r>
            <a:r>
              <a:rPr lang="en-US" altLang="ko-KR" sz="1400" b="1" spc="-90" dirty="0" smtClean="0">
                <a:solidFill>
                  <a:schemeClr val="tx1"/>
                </a:solidFill>
                <a:latin typeface="+mj-ea"/>
              </a:rPr>
              <a:t> </a:t>
            </a:r>
            <a:r>
              <a:rPr lang="ko-KR" altLang="en-US" sz="1400" b="1" spc="-90" dirty="0" smtClean="0">
                <a:solidFill>
                  <a:schemeClr val="tx1"/>
                </a:solidFill>
                <a:latin typeface="+mj-ea"/>
              </a:rPr>
              <a:t>또는 안전보건관리담당자</a:t>
            </a:r>
            <a:r>
              <a:rPr lang="en-US" altLang="ko-KR" sz="1400" b="1" spc="-90" dirty="0" smtClean="0">
                <a:solidFill>
                  <a:schemeClr val="tx1"/>
                </a:solidFill>
                <a:latin typeface="+mj-ea"/>
              </a:rPr>
              <a:t>, </a:t>
            </a:r>
            <a:r>
              <a:rPr lang="ko-KR" altLang="en-US" sz="1400" b="1" spc="-90" dirty="0" smtClean="0">
                <a:solidFill>
                  <a:schemeClr val="tx1"/>
                </a:solidFill>
                <a:latin typeface="+mj-ea"/>
              </a:rPr>
              <a:t>대상 작업</a:t>
            </a:r>
            <a:endParaRPr lang="en-US" altLang="ko-KR" sz="1400" b="1" spc="-90" dirty="0" smtClean="0">
              <a:solidFill>
                <a:schemeClr val="tx1"/>
              </a:solidFill>
              <a:latin typeface="+mj-ea"/>
            </a:endParaRPr>
          </a:p>
          <a:p>
            <a:pPr fontAlgn="base" latinLnBrk="1">
              <a:lnSpc>
                <a:spcPct val="150000"/>
              </a:lnSpc>
            </a:pPr>
            <a:r>
              <a:rPr lang="en-US" altLang="ko-KR" sz="1400" b="1" spc="-90" dirty="0" smtClean="0">
                <a:solidFill>
                  <a:schemeClr val="tx1"/>
                </a:solidFill>
                <a:latin typeface="+mj-ea"/>
              </a:rPr>
              <a:t>      </a:t>
            </a:r>
            <a:r>
              <a:rPr lang="ko-KR" altLang="en-US" sz="1400" b="1" spc="-90" dirty="0" smtClean="0">
                <a:solidFill>
                  <a:schemeClr val="tx1"/>
                </a:solidFill>
                <a:latin typeface="+mj-ea"/>
              </a:rPr>
              <a:t>근로자가 참여</a:t>
            </a:r>
            <a:r>
              <a:rPr lang="ko-KR" altLang="en-US" sz="1400" spc="-90" dirty="0" smtClean="0">
                <a:solidFill>
                  <a:schemeClr val="tx1"/>
                </a:solidFill>
                <a:latin typeface="+mj-ea"/>
              </a:rPr>
              <a:t>하여</a:t>
            </a:r>
            <a:r>
              <a:rPr lang="ko-KR" altLang="en-US" sz="1400" b="1" spc="-90" dirty="0" smtClean="0">
                <a:solidFill>
                  <a:schemeClr val="tx1"/>
                </a:solidFill>
                <a:latin typeface="+mj-ea"/>
              </a:rPr>
              <a:t> </a:t>
            </a:r>
            <a:r>
              <a:rPr lang="ko-KR" altLang="en-US" sz="1400" spc="-90" dirty="0" smtClean="0">
                <a:solidFill>
                  <a:schemeClr val="tx1"/>
                </a:solidFill>
                <a:latin typeface="+mj-ea"/>
              </a:rPr>
              <a:t>역할분담 실시</a:t>
            </a:r>
            <a:endParaRPr lang="en-US" altLang="ko-KR" sz="1400" spc="-90" dirty="0" smtClean="0">
              <a:solidFill>
                <a:schemeClr val="tx1"/>
              </a:solidFill>
              <a:latin typeface="+mj-ea"/>
            </a:endParaRPr>
          </a:p>
          <a:p>
            <a:pPr fontAlgn="base" latinLnBrk="1">
              <a:lnSpc>
                <a:spcPct val="150000"/>
              </a:lnSpc>
            </a:pPr>
            <a:endParaRPr lang="en-US" altLang="ko-KR" sz="1000" b="1" spc="-90" dirty="0">
              <a:solidFill>
                <a:schemeClr val="tx1"/>
              </a:solidFill>
              <a:latin typeface="+mj-ea"/>
            </a:endParaRPr>
          </a:p>
          <a:p>
            <a:pPr fontAlgn="base" latinLnBrk="1">
              <a:lnSpc>
                <a:spcPct val="150000"/>
              </a:lnSpc>
            </a:pP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위험성평가</a:t>
            </a: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는 언제 실시해야 할까</a:t>
            </a:r>
            <a:r>
              <a:rPr lang="en-US" altLang="ko-KR" sz="1600" b="1" spc="-90" dirty="0" smtClean="0">
                <a:solidFill>
                  <a:schemeClr val="accent6">
                    <a:lumMod val="50000"/>
                  </a:schemeClr>
                </a:solidFill>
                <a:latin typeface="+mj-ea"/>
              </a:rPr>
              <a:t>?</a:t>
            </a:r>
          </a:p>
          <a:p>
            <a:pPr fontAlgn="base" latinLnBrk="1">
              <a:lnSpc>
                <a:spcPct val="150000"/>
              </a:lnSpc>
            </a:pPr>
            <a:r>
              <a:rPr lang="ko-KR" altLang="en-US" sz="1400" b="1" spc="-90" dirty="0" smtClean="0">
                <a:solidFill>
                  <a:schemeClr val="tx1"/>
                </a:solidFill>
                <a:latin typeface="+mj-ea"/>
              </a:rPr>
              <a:t> </a:t>
            </a:r>
            <a:r>
              <a:rPr lang="en-US" altLang="ko-KR" sz="1400" b="1" spc="-90" dirty="0" smtClean="0">
                <a:solidFill>
                  <a:schemeClr val="tx1"/>
                </a:solidFill>
                <a:latin typeface="+mj-ea"/>
              </a:rPr>
              <a:t>- </a:t>
            </a:r>
            <a:r>
              <a:rPr lang="ko-KR" altLang="en-US" sz="1400" b="1" spc="-90" dirty="0" smtClean="0">
                <a:solidFill>
                  <a:schemeClr val="tx1"/>
                </a:solidFill>
                <a:latin typeface="+mj-ea"/>
              </a:rPr>
              <a:t>최초평가 </a:t>
            </a:r>
            <a:r>
              <a:rPr lang="en-US" altLang="ko-KR" sz="1400" b="1" spc="-90" dirty="0" smtClean="0">
                <a:solidFill>
                  <a:schemeClr val="tx1"/>
                </a:solidFill>
                <a:latin typeface="+mj-ea"/>
              </a:rPr>
              <a:t>: </a:t>
            </a:r>
            <a:r>
              <a:rPr lang="ko-KR" altLang="en-US" sz="1400" b="1" spc="-90" dirty="0" smtClean="0">
                <a:solidFill>
                  <a:schemeClr val="tx1"/>
                </a:solidFill>
                <a:latin typeface="+mj-ea"/>
              </a:rPr>
              <a:t>사업장 설립일로부터 </a:t>
            </a:r>
            <a:r>
              <a:rPr lang="en-US" altLang="ko-KR" sz="1400" b="1" spc="-90" dirty="0" smtClean="0">
                <a:solidFill>
                  <a:schemeClr val="tx1"/>
                </a:solidFill>
                <a:latin typeface="+mj-ea"/>
              </a:rPr>
              <a:t>1</a:t>
            </a:r>
            <a:r>
              <a:rPr lang="ko-KR" altLang="en-US" sz="1400" b="1" spc="-90" dirty="0" smtClean="0">
                <a:solidFill>
                  <a:schemeClr val="tx1"/>
                </a:solidFill>
                <a:latin typeface="+mj-ea"/>
              </a:rPr>
              <a:t>년 이내 실시</a:t>
            </a:r>
            <a:endParaRPr lang="en-US" altLang="ko-KR" sz="1400" b="1" spc="-90" dirty="0" smtClean="0">
              <a:solidFill>
                <a:schemeClr val="tx1"/>
              </a:solidFill>
              <a:latin typeface="+mj-ea"/>
            </a:endParaRPr>
          </a:p>
          <a:p>
            <a:pPr fontAlgn="base" latinLnBrk="1">
              <a:lnSpc>
                <a:spcPct val="150000"/>
              </a:lnSpc>
            </a:pPr>
            <a:r>
              <a:rPr lang="ko-KR" altLang="en-US" sz="1400" b="1" spc="-90" dirty="0" smtClean="0">
                <a:solidFill>
                  <a:schemeClr val="tx1"/>
                </a:solidFill>
                <a:latin typeface="+mj-ea"/>
              </a:rPr>
              <a:t> </a:t>
            </a:r>
            <a:r>
              <a:rPr lang="en-US" altLang="ko-KR" sz="1400" b="1" spc="-90" dirty="0" smtClean="0">
                <a:solidFill>
                  <a:schemeClr val="tx1"/>
                </a:solidFill>
                <a:latin typeface="+mj-ea"/>
              </a:rPr>
              <a:t>- </a:t>
            </a:r>
            <a:r>
              <a:rPr lang="ko-KR" altLang="en-US" sz="1400" b="1" spc="-90" dirty="0" smtClean="0">
                <a:solidFill>
                  <a:schemeClr val="tx1"/>
                </a:solidFill>
                <a:latin typeface="+mj-ea"/>
              </a:rPr>
              <a:t>정기평가 </a:t>
            </a:r>
            <a:r>
              <a:rPr lang="en-US" altLang="ko-KR" sz="1400" b="1" spc="-90" dirty="0" smtClean="0">
                <a:solidFill>
                  <a:schemeClr val="tx1"/>
                </a:solidFill>
                <a:latin typeface="+mj-ea"/>
              </a:rPr>
              <a:t>: </a:t>
            </a:r>
            <a:r>
              <a:rPr lang="ko-KR" altLang="en-US" sz="1400" b="1" spc="-90" dirty="0" smtClean="0">
                <a:solidFill>
                  <a:schemeClr val="tx1"/>
                </a:solidFill>
                <a:latin typeface="+mj-ea"/>
              </a:rPr>
              <a:t>최초 평가 후 매년 정기적으로 실시</a:t>
            </a:r>
            <a:endParaRPr lang="en-US" altLang="ko-KR" sz="1400" b="1" spc="-90" dirty="0" smtClean="0">
              <a:solidFill>
                <a:schemeClr val="tx1"/>
              </a:solidFill>
              <a:latin typeface="+mj-ea"/>
            </a:endParaRPr>
          </a:p>
          <a:p>
            <a:pPr fontAlgn="base" latinLnBrk="1">
              <a:lnSpc>
                <a:spcPct val="150000"/>
              </a:lnSpc>
            </a:pPr>
            <a:r>
              <a:rPr lang="ko-KR" altLang="en-US" sz="1400" b="1" spc="-90" dirty="0" smtClean="0">
                <a:solidFill>
                  <a:schemeClr val="tx1"/>
                </a:solidFill>
                <a:latin typeface="+mj-ea"/>
              </a:rPr>
              <a:t> </a:t>
            </a:r>
            <a:r>
              <a:rPr lang="en-US" altLang="ko-KR" sz="1400" b="1" spc="-90" dirty="0" smtClean="0">
                <a:solidFill>
                  <a:schemeClr val="tx1"/>
                </a:solidFill>
                <a:latin typeface="+mj-ea"/>
              </a:rPr>
              <a:t>- </a:t>
            </a:r>
            <a:r>
              <a:rPr lang="ko-KR" altLang="en-US" sz="1400" b="1" spc="-90" dirty="0" smtClean="0">
                <a:solidFill>
                  <a:schemeClr val="tx1"/>
                </a:solidFill>
                <a:latin typeface="+mj-ea"/>
              </a:rPr>
              <a:t>수시평가 </a:t>
            </a:r>
            <a:r>
              <a:rPr lang="en-US" altLang="ko-KR" sz="1400" b="1" spc="-90" dirty="0" smtClean="0">
                <a:solidFill>
                  <a:schemeClr val="tx1"/>
                </a:solidFill>
                <a:latin typeface="+mj-ea"/>
              </a:rPr>
              <a:t>: </a:t>
            </a:r>
            <a:r>
              <a:rPr lang="ko-KR" altLang="en-US" sz="1400" b="1" spc="-90" dirty="0" smtClean="0">
                <a:solidFill>
                  <a:schemeClr val="tx1"/>
                </a:solidFill>
                <a:latin typeface="+mj-ea"/>
              </a:rPr>
              <a:t>시설</a:t>
            </a:r>
            <a:r>
              <a:rPr lang="en-US" altLang="ko-KR" sz="1400" b="1" spc="-90" dirty="0" smtClean="0">
                <a:solidFill>
                  <a:schemeClr val="tx1"/>
                </a:solidFill>
                <a:latin typeface="+mj-ea"/>
              </a:rPr>
              <a:t>, </a:t>
            </a:r>
            <a:r>
              <a:rPr lang="ko-KR" altLang="en-US" sz="1400" b="1" spc="-90" dirty="0" smtClean="0">
                <a:solidFill>
                  <a:schemeClr val="tx1"/>
                </a:solidFill>
                <a:latin typeface="+mj-ea"/>
              </a:rPr>
              <a:t>공정 </a:t>
            </a:r>
            <a:r>
              <a:rPr lang="ko-KR" altLang="en-US" sz="1400" b="1" spc="-90" dirty="0" err="1" smtClean="0">
                <a:solidFill>
                  <a:schemeClr val="tx1"/>
                </a:solidFill>
                <a:latin typeface="+mj-ea"/>
              </a:rPr>
              <a:t>변경시</a:t>
            </a:r>
            <a:r>
              <a:rPr lang="en-US" altLang="ko-KR" sz="1400" b="1" spc="-90" dirty="0" smtClean="0">
                <a:solidFill>
                  <a:schemeClr val="tx1"/>
                </a:solidFill>
                <a:latin typeface="+mj-ea"/>
              </a:rPr>
              <a:t>, </a:t>
            </a:r>
            <a:r>
              <a:rPr lang="ko-KR" altLang="en-US" sz="1400" b="1" spc="-90" dirty="0" smtClean="0">
                <a:solidFill>
                  <a:schemeClr val="tx1"/>
                </a:solidFill>
                <a:latin typeface="+mj-ea"/>
              </a:rPr>
              <a:t>산재발생시 등 실시</a:t>
            </a:r>
            <a:endParaRPr lang="en-US" altLang="ko-KR" sz="1400" b="1" spc="-90" dirty="0" smtClean="0">
              <a:solidFill>
                <a:schemeClr val="tx1"/>
              </a:solidFill>
              <a:latin typeface="+mj-ea"/>
            </a:endParaRPr>
          </a:p>
          <a:p>
            <a:pPr fontAlgn="base" latinLnBrk="1">
              <a:lnSpc>
                <a:spcPct val="150000"/>
              </a:lnSpc>
            </a:pPr>
            <a:r>
              <a:rPr lang="en-US" altLang="ko-KR" sz="1200" b="1" spc="-90" dirty="0" smtClean="0">
                <a:solidFill>
                  <a:srgbClr val="E46C0A"/>
                </a:solidFill>
                <a:latin typeface="맑은 고딕" panose="020B0503020000020004" pitchFamily="50" charset="-127"/>
                <a:ea typeface="맑은 고딕" panose="020B0503020000020004" pitchFamily="50" charset="-127"/>
              </a:rPr>
              <a:t> ※ </a:t>
            </a:r>
            <a:r>
              <a:rPr lang="ko-KR" altLang="en-US" sz="1200" b="1" spc="-90" dirty="0" smtClean="0">
                <a:solidFill>
                  <a:srgbClr val="E46C0A"/>
                </a:solidFill>
                <a:latin typeface="+mj-ea"/>
              </a:rPr>
              <a:t>고용노동부 고시 제</a:t>
            </a:r>
            <a:r>
              <a:rPr lang="en-US" altLang="ko-KR" sz="1200" b="1" spc="-90" dirty="0" smtClean="0">
                <a:solidFill>
                  <a:srgbClr val="E46C0A"/>
                </a:solidFill>
                <a:latin typeface="+mj-ea"/>
              </a:rPr>
              <a:t>2020-53</a:t>
            </a:r>
            <a:r>
              <a:rPr lang="ko-KR" altLang="en-US" sz="1200" b="1" spc="-90" dirty="0" smtClean="0">
                <a:solidFill>
                  <a:srgbClr val="E46C0A"/>
                </a:solidFill>
                <a:latin typeface="+mj-ea"/>
              </a:rPr>
              <a:t>호</a:t>
            </a:r>
            <a:r>
              <a:rPr lang="en-US" altLang="ko-KR" sz="1200" b="1" spc="-90" dirty="0" smtClean="0">
                <a:solidFill>
                  <a:srgbClr val="E46C0A"/>
                </a:solidFill>
                <a:latin typeface="+mj-ea"/>
              </a:rPr>
              <a:t>(</a:t>
            </a:r>
            <a:r>
              <a:rPr lang="ko-KR" altLang="en-US" sz="1200" b="1" spc="-90" dirty="0" smtClean="0">
                <a:solidFill>
                  <a:srgbClr val="E46C0A"/>
                </a:solidFill>
                <a:latin typeface="+mj-ea"/>
              </a:rPr>
              <a:t>사업장 위험성평가에 관한 지침</a:t>
            </a:r>
            <a:r>
              <a:rPr lang="en-US" altLang="ko-KR" sz="1200" b="1" spc="-90" dirty="0" smtClean="0">
                <a:solidFill>
                  <a:srgbClr val="E46C0A"/>
                </a:solidFill>
                <a:latin typeface="+mj-ea"/>
              </a:rPr>
              <a:t>) </a:t>
            </a:r>
            <a:r>
              <a:rPr lang="ko-KR" altLang="en-US" sz="1200" b="1" spc="-90" dirty="0" smtClean="0">
                <a:solidFill>
                  <a:srgbClr val="E46C0A"/>
                </a:solidFill>
                <a:latin typeface="+mj-ea"/>
              </a:rPr>
              <a:t>참조</a:t>
            </a:r>
            <a:endParaRPr lang="en-US" altLang="ko-KR" sz="1200" b="1" spc="-90" dirty="0" smtClean="0">
              <a:solidFill>
                <a:srgbClr val="E46C0A"/>
              </a:solidFill>
              <a:latin typeface="+mj-ea"/>
            </a:endParaRPr>
          </a:p>
        </p:txBody>
      </p:sp>
      <p:sp>
        <p:nvSpPr>
          <p:cNvPr id="12" name="오른쪽 화살표 11"/>
          <p:cNvSpPr/>
          <p:nvPr/>
        </p:nvSpPr>
        <p:spPr>
          <a:xfrm>
            <a:off x="5339495" y="2332779"/>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오른쪽 화살표 12"/>
          <p:cNvSpPr/>
          <p:nvPr/>
        </p:nvSpPr>
        <p:spPr>
          <a:xfrm>
            <a:off x="5339495" y="3885354"/>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TextBox 13"/>
          <p:cNvSpPr txBox="1"/>
          <p:nvPr/>
        </p:nvSpPr>
        <p:spPr>
          <a:xfrm>
            <a:off x="545181" y="926152"/>
            <a:ext cx="3366627" cy="369332"/>
          </a:xfrm>
          <a:prstGeom prst="rect">
            <a:avLst/>
          </a:prstGeom>
          <a:noFill/>
        </p:spPr>
        <p:txBody>
          <a:bodyPr wrap="none" rtlCol="0">
            <a:spAutoFit/>
          </a:bodyPr>
          <a:lstStyle/>
          <a:p>
            <a:r>
              <a:rPr lang="en-US" altLang="ko-KR" sz="1800" b="1" dirty="0" smtClean="0"/>
              <a:t>[</a:t>
            </a:r>
            <a:r>
              <a:rPr lang="ko-KR" altLang="en-US" sz="1800" b="1" dirty="0" smtClean="0"/>
              <a:t>참고</a:t>
            </a:r>
            <a:r>
              <a:rPr lang="en-US" altLang="ko-KR" sz="1800" b="1" dirty="0" smtClean="0"/>
              <a:t>] </a:t>
            </a:r>
            <a:r>
              <a:rPr lang="ko-KR" altLang="en-US" sz="1800" b="1" dirty="0" smtClean="0"/>
              <a:t>위험성평가 실시 흐름도</a:t>
            </a:r>
            <a:endParaRPr lang="ko-KR" altLang="en-US" sz="1800" b="1" dirty="0"/>
          </a:p>
        </p:txBody>
      </p:sp>
      <p:grpSp>
        <p:nvGrpSpPr>
          <p:cNvPr id="6" name="그룹 5"/>
          <p:cNvGrpSpPr/>
          <p:nvPr/>
        </p:nvGrpSpPr>
        <p:grpSpPr>
          <a:xfrm>
            <a:off x="359874" y="352440"/>
            <a:ext cx="6117128" cy="477054"/>
            <a:chOff x="359874" y="352440"/>
            <a:chExt cx="6117128" cy="477054"/>
          </a:xfrm>
        </p:grpSpPr>
        <p:sp>
          <p:nvSpPr>
            <p:cNvPr id="15" name="직사각형 14">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16"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grpSp>
    </p:spTree>
    <p:extLst>
      <p:ext uri="{BB962C8B-B14F-4D97-AF65-F5344CB8AC3E}">
        <p14:creationId xmlns:p14="http://schemas.microsoft.com/office/powerpoint/2010/main" val="34268408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그룹 37">
            <a:extLst>
              <a:ext uri="{FF2B5EF4-FFF2-40B4-BE49-F238E27FC236}">
                <a16:creationId xmlns:a16="http://schemas.microsoft.com/office/drawing/2014/main" xmlns="" id="{AE3998C1-7FDC-D54C-B3B3-DC00154A12C9}"/>
              </a:ext>
            </a:extLst>
          </p:cNvPr>
          <p:cNvGrpSpPr/>
          <p:nvPr/>
        </p:nvGrpSpPr>
        <p:grpSpPr>
          <a:xfrm>
            <a:off x="748576" y="1900418"/>
            <a:ext cx="9157424" cy="4995681"/>
            <a:chOff x="1960212" y="2237509"/>
            <a:chExt cx="7998987" cy="4615728"/>
          </a:xfrm>
        </p:grpSpPr>
        <p:sp>
          <p:nvSpPr>
            <p:cNvPr id="39" name="모서리가 둥근 직사각형 38">
              <a:extLst>
                <a:ext uri="{FF2B5EF4-FFF2-40B4-BE49-F238E27FC236}">
                  <a16:creationId xmlns:a16="http://schemas.microsoft.com/office/drawing/2014/main" xmlns="" id="{DCBEA8E3-A471-A149-A195-3F53427870A3}"/>
                </a:ext>
              </a:extLst>
            </p:cNvPr>
            <p:cNvSpPr/>
            <p:nvPr/>
          </p:nvSpPr>
          <p:spPr>
            <a:xfrm>
              <a:off x="1960212" y="2237509"/>
              <a:ext cx="7998987" cy="4615728"/>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4" name="TextBox 43">
              <a:extLst>
                <a:ext uri="{FF2B5EF4-FFF2-40B4-BE49-F238E27FC236}">
                  <a16:creationId xmlns:a16="http://schemas.microsoft.com/office/drawing/2014/main" xmlns="" id="{CBEDCD81-7DAD-D848-BBA4-7EAC44173522}"/>
                </a:ext>
              </a:extLst>
            </p:cNvPr>
            <p:cNvSpPr txBox="1"/>
            <p:nvPr/>
          </p:nvSpPr>
          <p:spPr>
            <a:xfrm>
              <a:off x="2081949" y="2240629"/>
              <a:ext cx="7755513" cy="4249073"/>
            </a:xfrm>
            <a:prstGeom prst="rect">
              <a:avLst/>
            </a:prstGeom>
            <a:noFill/>
          </p:spPr>
          <p:txBody>
            <a:bodyPr wrap="square" lIns="104287" tIns="52144" rIns="104287" bIns="52144" rtlCol="0" anchor="ctr">
              <a:spAutoFit/>
            </a:bodyPr>
            <a:lstStyle/>
            <a:p>
              <a:pPr fontAlgn="base" latinLnBrk="1">
                <a:lnSpc>
                  <a:spcPct val="150000"/>
                </a:lnSpc>
              </a:pPr>
              <a:r>
                <a:rPr lang="ko-KR" altLang="en-US" sz="1600" spc="-90" dirty="0" smtClean="0">
                  <a:solidFill>
                    <a:schemeClr val="accent6">
                      <a:lumMod val="75000"/>
                    </a:schemeClr>
                  </a:solidFill>
                  <a:latin typeface="+mj-ea"/>
                </a:rPr>
                <a:t>➍ </a:t>
              </a:r>
              <a:r>
                <a:rPr lang="ko-KR" altLang="en-US" sz="1600" dirty="0" smtClean="0"/>
                <a:t>다음 사항을 이행하는 데 필요한 </a:t>
              </a:r>
              <a:r>
                <a:rPr lang="ko-KR" altLang="en-US" sz="1600" b="1" dirty="0" smtClean="0"/>
                <a:t>예산을 편성</a:t>
              </a:r>
              <a:r>
                <a:rPr lang="ko-KR" altLang="en-US" sz="1600" dirty="0" smtClean="0"/>
                <a:t>하고 그 </a:t>
              </a:r>
              <a:r>
                <a:rPr lang="ko-KR" altLang="en-US" sz="1600" b="1" dirty="0" smtClean="0"/>
                <a:t>용도에 맞게 집행</a:t>
              </a:r>
              <a:endParaRPr lang="en-US" altLang="ko-KR" sz="1600" b="1" dirty="0" smtClean="0"/>
            </a:p>
            <a:p>
              <a:pPr fontAlgn="base" latinLnBrk="1">
                <a:lnSpc>
                  <a:spcPct val="150000"/>
                </a:lnSpc>
              </a:pPr>
              <a:endParaRPr lang="en-US" altLang="ko-KR" sz="1400" dirty="0"/>
            </a:p>
            <a:p>
              <a:pPr fontAlgn="base" latinLnBrk="1">
                <a:lnSpc>
                  <a:spcPct val="150000"/>
                </a:lnSpc>
              </a:pPr>
              <a:endParaRPr lang="en-US" altLang="ko-KR" sz="1400" dirty="0" smtClean="0"/>
            </a:p>
            <a:p>
              <a:pPr fontAlgn="base" latinLnBrk="1">
                <a:lnSpc>
                  <a:spcPct val="150000"/>
                </a:lnSpc>
              </a:pPr>
              <a:endParaRPr lang="en-US" altLang="ko-KR" sz="1400" dirty="0" smtClean="0"/>
            </a:p>
            <a:p>
              <a:pPr fontAlgn="base" latinLnBrk="1">
                <a:lnSpc>
                  <a:spcPct val="150000"/>
                </a:lnSpc>
              </a:pPr>
              <a:endParaRPr lang="en-US" altLang="ko-KR" sz="300" dirty="0"/>
            </a:p>
            <a:p>
              <a:pPr fontAlgn="base" latinLnBrk="1">
                <a:lnSpc>
                  <a:spcPct val="150000"/>
                </a:lnSpc>
              </a:pPr>
              <a:endParaRPr lang="en-US" altLang="ko-KR" sz="1500" dirty="0" smtClean="0"/>
            </a:p>
            <a:p>
              <a:pPr fontAlgn="base" latinLnBrk="1">
                <a:lnSpc>
                  <a:spcPct val="150000"/>
                </a:lnSpc>
              </a:pPr>
              <a:endParaRPr lang="en-US" altLang="ko-KR" sz="1500" dirty="0"/>
            </a:p>
            <a:p>
              <a:pPr fontAlgn="base" latinLnBrk="1">
                <a:lnSpc>
                  <a:spcPct val="150000"/>
                </a:lnSpc>
              </a:pPr>
              <a:endParaRPr lang="en-US" altLang="ko-KR" sz="1500" dirty="0" smtClean="0"/>
            </a:p>
            <a:p>
              <a:pPr fontAlgn="base" latinLnBrk="1">
                <a:lnSpc>
                  <a:spcPct val="150000"/>
                </a:lnSpc>
              </a:pPr>
              <a:endParaRPr lang="en-US" altLang="ko-KR" sz="1500" dirty="0" smtClean="0"/>
            </a:p>
            <a:p>
              <a:pPr fontAlgn="base" latinLnBrk="1">
                <a:lnSpc>
                  <a:spcPct val="150000"/>
                </a:lnSpc>
              </a:pPr>
              <a:endParaRPr lang="en-US" altLang="ko-KR" sz="1500" dirty="0" smtClean="0"/>
            </a:p>
            <a:p>
              <a:pPr fontAlgn="base" latinLnBrk="1"/>
              <a:r>
                <a:rPr lang="ko-KR" altLang="en-US" sz="1600" spc="-90" dirty="0" smtClean="0">
                  <a:solidFill>
                    <a:schemeClr val="accent6">
                      <a:lumMod val="75000"/>
                    </a:schemeClr>
                  </a:solidFill>
                  <a:latin typeface="+mj-ea"/>
                </a:rPr>
                <a:t>➎</a:t>
              </a:r>
              <a:r>
                <a:rPr lang="ko-KR" altLang="en-US" sz="1600" dirty="0" smtClean="0"/>
                <a:t> 「산업안전보건법」 제</a:t>
              </a:r>
              <a:r>
                <a:rPr lang="en-US" altLang="ko-KR" sz="1600" dirty="0" smtClean="0"/>
                <a:t>15~16</a:t>
              </a:r>
              <a:r>
                <a:rPr lang="ko-KR" altLang="en-US" sz="1600" dirty="0" smtClean="0"/>
                <a:t>조</a:t>
              </a:r>
              <a:r>
                <a:rPr lang="en-US" altLang="ko-KR" sz="1600" dirty="0" smtClean="0"/>
                <a:t>, </a:t>
              </a:r>
              <a:r>
                <a:rPr lang="ko-KR" altLang="en-US" sz="1600" dirty="0" smtClean="0"/>
                <a:t>제</a:t>
              </a:r>
              <a:r>
                <a:rPr lang="en-US" altLang="ko-KR" sz="1600" dirty="0" smtClean="0"/>
                <a:t>62</a:t>
              </a:r>
              <a:r>
                <a:rPr lang="ko-KR" altLang="en-US" sz="1600" dirty="0" smtClean="0"/>
                <a:t>조에 따른 </a:t>
              </a:r>
              <a:r>
                <a:rPr lang="ko-KR" altLang="en-US" sz="1600" b="1" dirty="0" smtClean="0"/>
                <a:t>안전보건관리책임자</a:t>
              </a:r>
              <a:r>
                <a:rPr lang="en-US" altLang="ko-KR" sz="1600" b="1" dirty="0" smtClean="0"/>
                <a:t>, </a:t>
              </a:r>
              <a:r>
                <a:rPr lang="ko-KR" altLang="en-US" sz="1600" b="1" dirty="0" smtClean="0"/>
                <a:t>관리감독자 및</a:t>
              </a:r>
              <a:r>
                <a:rPr lang="en-US" altLang="ko-KR" sz="1600" b="1" dirty="0" smtClean="0"/>
                <a:t> </a:t>
              </a:r>
              <a:r>
                <a:rPr lang="ko-KR" altLang="en-US" sz="1600" b="1" dirty="0" smtClean="0"/>
                <a:t>안전보건</a:t>
              </a:r>
              <a:endParaRPr lang="en-US" altLang="ko-KR" sz="1600" b="1" dirty="0" smtClean="0"/>
            </a:p>
            <a:p>
              <a:pPr fontAlgn="base" latinLnBrk="1">
                <a:lnSpc>
                  <a:spcPct val="150000"/>
                </a:lnSpc>
              </a:pPr>
              <a:r>
                <a:rPr lang="en-US" altLang="ko-KR" sz="1600" b="1" dirty="0" smtClean="0"/>
                <a:t>    </a:t>
              </a:r>
              <a:r>
                <a:rPr lang="ko-KR" altLang="en-US" sz="1600" b="1" dirty="0" smtClean="0"/>
                <a:t>총괄책임자</a:t>
              </a:r>
              <a:r>
                <a:rPr lang="en-US" altLang="ko-KR" sz="1400" b="1" dirty="0" smtClean="0"/>
                <a:t>(=</a:t>
              </a:r>
              <a:r>
                <a:rPr lang="ko-KR" altLang="en-US" sz="1400" b="1" dirty="0" err="1" smtClean="0"/>
                <a:t>안전보건관리책임자등</a:t>
              </a:r>
              <a:r>
                <a:rPr lang="en-US" altLang="ko-KR" sz="1400" b="1" dirty="0" smtClean="0"/>
                <a:t>)</a:t>
              </a:r>
              <a:r>
                <a:rPr lang="ko-KR" altLang="en-US" sz="1600" b="1" dirty="0" smtClean="0"/>
                <a:t>가 각각의 업무를 충실히 수행</a:t>
              </a:r>
              <a:r>
                <a:rPr lang="ko-KR" altLang="en-US" sz="1600" dirty="0" smtClean="0"/>
                <a:t>할 수 있도록 조치</a:t>
              </a:r>
              <a:endParaRPr lang="en-US" altLang="ko-KR" sz="1600" dirty="0" smtClean="0"/>
            </a:p>
            <a:p>
              <a:pPr fontAlgn="base" latinLnBrk="1">
                <a:lnSpc>
                  <a:spcPct val="150000"/>
                </a:lnSpc>
              </a:pPr>
              <a:endParaRPr lang="en-US" altLang="ko-KR" sz="1600" dirty="0" smtClean="0"/>
            </a:p>
            <a:p>
              <a:pPr fontAlgn="base" latinLnBrk="1">
                <a:lnSpc>
                  <a:spcPct val="150000"/>
                </a:lnSpc>
              </a:pPr>
              <a:endParaRPr lang="en-US" altLang="ko-KR" sz="1600" dirty="0"/>
            </a:p>
          </p:txBody>
        </p:sp>
      </p:grpSp>
      <p:sp>
        <p:nvSpPr>
          <p:cNvPr id="14" name="모서리가 둥근 직사각형 13"/>
          <p:cNvSpPr/>
          <p:nvPr/>
        </p:nvSpPr>
        <p:spPr>
          <a:xfrm>
            <a:off x="1118153" y="2427165"/>
            <a:ext cx="7882972" cy="2515803"/>
          </a:xfrm>
          <a:prstGeom prst="roundRect">
            <a:avLst/>
          </a:prstGeom>
          <a:solidFill>
            <a:srgbClr val="FEF6F0"/>
          </a:solidFill>
        </p:spPr>
        <p:style>
          <a:lnRef idx="2">
            <a:schemeClr val="accent6"/>
          </a:lnRef>
          <a:fillRef idx="1">
            <a:schemeClr val="lt1"/>
          </a:fillRef>
          <a:effectRef idx="0">
            <a:schemeClr val="accent6"/>
          </a:effectRef>
          <a:fontRef idx="minor">
            <a:schemeClr val="dk1"/>
          </a:fontRef>
        </p:style>
        <p:txBody>
          <a:bodyPr rtlCol="0" anchor="ctr"/>
          <a:lstStyle/>
          <a:p>
            <a:pPr fontAlgn="base" latinLnBrk="1">
              <a:lnSpc>
                <a:spcPct val="150000"/>
              </a:lnSpc>
            </a:pPr>
            <a:r>
              <a:rPr lang="ko-KR" altLang="en-US" sz="1600" dirty="0" smtClean="0"/>
              <a:t> </a:t>
            </a:r>
            <a:r>
              <a:rPr lang="ko-KR" altLang="en-US" sz="1400" b="1" spc="-90" dirty="0" smtClean="0">
                <a:solidFill>
                  <a:schemeClr val="accent6">
                    <a:lumMod val="75000"/>
                  </a:schemeClr>
                </a:solidFill>
                <a:latin typeface="+mj-ea"/>
              </a:rPr>
              <a:t>▶ </a:t>
            </a:r>
            <a:r>
              <a:rPr lang="ko-KR" altLang="en-US" sz="1400" dirty="0" smtClean="0"/>
              <a:t>재해 예방을 위해 필요한 </a:t>
            </a:r>
            <a:r>
              <a:rPr lang="ko-KR" altLang="en-US" sz="1400" b="1" dirty="0" smtClean="0"/>
              <a:t>안전∙보건에 관한 인력</a:t>
            </a:r>
            <a:r>
              <a:rPr lang="en-US" altLang="ko-KR" sz="1400" b="1" dirty="0" smtClean="0"/>
              <a:t>, </a:t>
            </a:r>
            <a:r>
              <a:rPr lang="ko-KR" altLang="en-US" sz="1400" b="1" dirty="0" smtClean="0"/>
              <a:t>시설 및 장비의 구비</a:t>
            </a:r>
            <a:endParaRPr lang="en-US" altLang="ko-KR" sz="1400" b="1" dirty="0" smtClean="0"/>
          </a:p>
          <a:p>
            <a:pPr fontAlgn="base" latinLnBrk="1">
              <a:lnSpc>
                <a:spcPct val="150000"/>
              </a:lnSpc>
            </a:pPr>
            <a:r>
              <a:rPr lang="en-US" altLang="ko-KR" sz="1400" b="1" dirty="0" smtClean="0"/>
              <a:t>  → (</a:t>
            </a:r>
            <a:r>
              <a:rPr lang="ko-KR" altLang="en-US" sz="1400" b="1" dirty="0" smtClean="0"/>
              <a:t>인력</a:t>
            </a:r>
            <a:r>
              <a:rPr lang="en-US" altLang="ko-KR" sz="1400" b="1" dirty="0" smtClean="0"/>
              <a:t>) </a:t>
            </a:r>
            <a:r>
              <a:rPr lang="ko-KR" altLang="en-US" sz="1400" dirty="0" smtClean="0"/>
              <a:t>안전관리자 등 </a:t>
            </a:r>
            <a:r>
              <a:rPr lang="ko-KR" altLang="en-US" sz="1400" b="1" dirty="0" smtClean="0"/>
              <a:t>전문인력 뿐 아니라 안전보건 관계법령 등에 따른 </a:t>
            </a:r>
            <a:r>
              <a:rPr lang="en-US" altLang="ko-KR" sz="1400" b="1" dirty="0" smtClean="0"/>
              <a:t>‘</a:t>
            </a:r>
            <a:r>
              <a:rPr lang="ko-KR" altLang="en-US" sz="1400" b="1" dirty="0" smtClean="0"/>
              <a:t>필요</a:t>
            </a:r>
            <a:r>
              <a:rPr lang="en-US" altLang="ko-KR" sz="1400" b="1" dirty="0" smtClean="0"/>
              <a:t>’</a:t>
            </a:r>
            <a:r>
              <a:rPr lang="ko-KR" altLang="en-US" sz="1400" b="1" dirty="0" smtClean="0"/>
              <a:t>인력</a:t>
            </a:r>
            <a:r>
              <a:rPr lang="ko-KR" altLang="en-US" sz="1400" dirty="0" smtClean="0"/>
              <a:t> 포함</a:t>
            </a:r>
            <a:endParaRPr lang="en-US" altLang="ko-KR" sz="1400" dirty="0" smtClean="0"/>
          </a:p>
          <a:p>
            <a:pPr fontAlgn="base" latinLnBrk="1">
              <a:lnSpc>
                <a:spcPct val="150000"/>
              </a:lnSpc>
            </a:pPr>
            <a:r>
              <a:rPr lang="en-US" altLang="ko-KR" sz="1200" dirty="0" smtClean="0"/>
              <a:t>       </a:t>
            </a:r>
            <a:r>
              <a:rPr lang="en-US" altLang="ko-KR" sz="1200" b="1" dirty="0" smtClean="0">
                <a:solidFill>
                  <a:schemeClr val="accent6">
                    <a:lumMod val="50000"/>
                  </a:schemeClr>
                </a:solidFill>
              </a:rPr>
              <a:t>(</a:t>
            </a:r>
            <a:r>
              <a:rPr lang="ko-KR" altLang="en-US" sz="1200" b="1" dirty="0" smtClean="0">
                <a:solidFill>
                  <a:schemeClr val="accent6">
                    <a:lumMod val="50000"/>
                  </a:schemeClr>
                </a:solidFill>
              </a:rPr>
              <a:t>예</a:t>
            </a:r>
            <a:r>
              <a:rPr lang="en-US" altLang="ko-KR" sz="1200" b="1" dirty="0" smtClean="0">
                <a:solidFill>
                  <a:schemeClr val="accent6">
                    <a:lumMod val="50000"/>
                  </a:schemeClr>
                </a:solidFill>
              </a:rPr>
              <a:t>. </a:t>
            </a:r>
            <a:r>
              <a:rPr lang="ko-KR" altLang="en-US" sz="1200" b="1" dirty="0" smtClean="0">
                <a:solidFill>
                  <a:schemeClr val="accent6">
                    <a:lumMod val="50000"/>
                  </a:schemeClr>
                </a:solidFill>
              </a:rPr>
              <a:t>타워크레인 작업 신호수</a:t>
            </a:r>
            <a:r>
              <a:rPr lang="en-US" altLang="ko-KR" sz="1200" b="1" dirty="0" smtClean="0">
                <a:solidFill>
                  <a:schemeClr val="accent6">
                    <a:lumMod val="50000"/>
                  </a:schemeClr>
                </a:solidFill>
              </a:rPr>
              <a:t>, </a:t>
            </a:r>
            <a:r>
              <a:rPr lang="ko-KR" altLang="en-US" sz="1200" b="1" dirty="0" smtClean="0">
                <a:solidFill>
                  <a:schemeClr val="accent6">
                    <a:lumMod val="50000"/>
                  </a:schemeClr>
                </a:solidFill>
              </a:rPr>
              <a:t>스쿠버 잠수작업 </a:t>
            </a:r>
            <a:r>
              <a:rPr lang="en-US" altLang="ko-KR" sz="1200" b="1" dirty="0" smtClean="0">
                <a:solidFill>
                  <a:schemeClr val="accent6">
                    <a:lumMod val="50000"/>
                  </a:schemeClr>
                </a:solidFill>
              </a:rPr>
              <a:t>2</a:t>
            </a:r>
            <a:r>
              <a:rPr lang="ko-KR" altLang="en-US" sz="1200" b="1" dirty="0" smtClean="0">
                <a:solidFill>
                  <a:schemeClr val="accent6">
                    <a:lumMod val="50000"/>
                  </a:schemeClr>
                </a:solidFill>
              </a:rPr>
              <a:t>인</a:t>
            </a:r>
            <a:r>
              <a:rPr lang="en-US" altLang="ko-KR" sz="1200" b="1" dirty="0" smtClean="0">
                <a:solidFill>
                  <a:schemeClr val="accent6">
                    <a:lumMod val="50000"/>
                  </a:schemeClr>
                </a:solidFill>
              </a:rPr>
              <a:t>1</a:t>
            </a:r>
            <a:r>
              <a:rPr lang="ko-KR" altLang="en-US" sz="1200" b="1" dirty="0" smtClean="0">
                <a:solidFill>
                  <a:schemeClr val="accent6">
                    <a:lumMod val="50000"/>
                  </a:schemeClr>
                </a:solidFill>
              </a:rPr>
              <a:t>조 작업</a:t>
            </a:r>
            <a:r>
              <a:rPr lang="en-US" altLang="ko-KR" sz="1200" b="1" dirty="0" smtClean="0">
                <a:solidFill>
                  <a:schemeClr val="accent6">
                    <a:lumMod val="50000"/>
                  </a:schemeClr>
                </a:solidFill>
              </a:rPr>
              <a:t>, </a:t>
            </a:r>
            <a:r>
              <a:rPr lang="ko-KR" altLang="en-US" sz="1200" b="1" dirty="0" smtClean="0">
                <a:solidFill>
                  <a:schemeClr val="accent6">
                    <a:lumMod val="50000"/>
                  </a:schemeClr>
                </a:solidFill>
              </a:rPr>
              <a:t>생활폐기물 운반 </a:t>
            </a:r>
            <a:r>
              <a:rPr lang="en-US" altLang="ko-KR" sz="1200" b="1" dirty="0" smtClean="0">
                <a:solidFill>
                  <a:schemeClr val="accent6">
                    <a:lumMod val="50000"/>
                  </a:schemeClr>
                </a:solidFill>
              </a:rPr>
              <a:t>3</a:t>
            </a:r>
            <a:r>
              <a:rPr lang="ko-KR" altLang="en-US" sz="1200" b="1" dirty="0" smtClean="0">
                <a:solidFill>
                  <a:schemeClr val="accent6">
                    <a:lumMod val="50000"/>
                  </a:schemeClr>
                </a:solidFill>
              </a:rPr>
              <a:t>인</a:t>
            </a:r>
            <a:r>
              <a:rPr lang="en-US" altLang="ko-KR" sz="1200" b="1" dirty="0" smtClean="0">
                <a:solidFill>
                  <a:schemeClr val="accent6">
                    <a:lumMod val="50000"/>
                  </a:schemeClr>
                </a:solidFill>
              </a:rPr>
              <a:t>1</a:t>
            </a:r>
            <a:r>
              <a:rPr lang="ko-KR" altLang="en-US" sz="1200" b="1" dirty="0" smtClean="0">
                <a:solidFill>
                  <a:schemeClr val="accent6">
                    <a:lumMod val="50000"/>
                  </a:schemeClr>
                </a:solidFill>
              </a:rPr>
              <a:t>조 작업</a:t>
            </a:r>
            <a:r>
              <a:rPr lang="en-US" altLang="ko-KR" sz="1200" b="1" dirty="0" smtClean="0">
                <a:solidFill>
                  <a:schemeClr val="accent6">
                    <a:lumMod val="50000"/>
                  </a:schemeClr>
                </a:solidFill>
              </a:rPr>
              <a:t> </a:t>
            </a:r>
            <a:r>
              <a:rPr lang="ko-KR" altLang="en-US" sz="1200" b="1" dirty="0" smtClean="0">
                <a:solidFill>
                  <a:schemeClr val="accent6">
                    <a:lumMod val="50000"/>
                  </a:schemeClr>
                </a:solidFill>
              </a:rPr>
              <a:t>등</a:t>
            </a:r>
            <a:r>
              <a:rPr lang="en-US" altLang="ko-KR" sz="1200" b="1" dirty="0" smtClean="0">
                <a:solidFill>
                  <a:schemeClr val="accent6">
                    <a:lumMod val="50000"/>
                  </a:schemeClr>
                </a:solidFill>
              </a:rPr>
              <a:t>)</a:t>
            </a:r>
          </a:p>
          <a:p>
            <a:pPr fontAlgn="base" latinLnBrk="1">
              <a:lnSpc>
                <a:spcPct val="150000"/>
              </a:lnSpc>
            </a:pPr>
            <a:r>
              <a:rPr lang="en-US" altLang="ko-KR" sz="1400" b="1" dirty="0" smtClean="0"/>
              <a:t>  → (</a:t>
            </a:r>
            <a:r>
              <a:rPr lang="ko-KR" altLang="en-US" sz="1400" b="1" dirty="0" smtClean="0"/>
              <a:t>시설∙장비</a:t>
            </a:r>
            <a:r>
              <a:rPr lang="en-US" altLang="ko-KR" sz="1400" b="1" dirty="0" smtClean="0"/>
              <a:t>) </a:t>
            </a:r>
            <a:r>
              <a:rPr lang="ko-KR" altLang="en-US" sz="1400" dirty="0" smtClean="0"/>
              <a:t>산업안전보건법상 </a:t>
            </a:r>
            <a:r>
              <a:rPr lang="ko-KR" altLang="en-US" sz="1400" b="1" dirty="0" smtClean="0"/>
              <a:t>건설공사 발주자의 산업안전보건관리비 </a:t>
            </a:r>
            <a:r>
              <a:rPr lang="ko-KR" altLang="en-US" sz="1400" b="1" dirty="0" err="1" smtClean="0"/>
              <a:t>계상과는</a:t>
            </a:r>
            <a:r>
              <a:rPr lang="ko-KR" altLang="en-US" sz="1400" b="1" dirty="0" smtClean="0"/>
              <a:t> 별개로</a:t>
            </a:r>
            <a:endParaRPr lang="en-US" altLang="ko-KR" sz="1400" b="1" dirty="0" smtClean="0"/>
          </a:p>
          <a:p>
            <a:pPr fontAlgn="base" latinLnBrk="1">
              <a:lnSpc>
                <a:spcPct val="150000"/>
              </a:lnSpc>
            </a:pPr>
            <a:r>
              <a:rPr lang="en-US" altLang="ko-KR" sz="1400" b="1" dirty="0" smtClean="0"/>
              <a:t>      </a:t>
            </a:r>
            <a:r>
              <a:rPr lang="ko-KR" altLang="en-US" sz="1400" dirty="0" smtClean="0"/>
              <a:t>중대재해처벌법에 따라 </a:t>
            </a:r>
            <a:r>
              <a:rPr lang="ko-KR" altLang="en-US" sz="1400" b="1" dirty="0" smtClean="0"/>
              <a:t>재해 예방을 위한 예산 편성 및 집행 필요</a:t>
            </a:r>
            <a:endParaRPr lang="en-US" altLang="ko-KR" sz="1400" b="1" dirty="0" smtClean="0"/>
          </a:p>
          <a:p>
            <a:pPr fontAlgn="base" latinLnBrk="1">
              <a:lnSpc>
                <a:spcPct val="150000"/>
              </a:lnSpc>
            </a:pPr>
            <a:r>
              <a:rPr lang="ko-KR" altLang="en-US" sz="1400" dirty="0" smtClean="0"/>
              <a:t> </a:t>
            </a:r>
            <a:r>
              <a:rPr lang="ko-KR" altLang="en-US" sz="1400" b="1" spc="-90" dirty="0" smtClean="0">
                <a:solidFill>
                  <a:schemeClr val="accent6">
                    <a:lumMod val="75000"/>
                  </a:schemeClr>
                </a:solidFill>
                <a:latin typeface="+mj-ea"/>
              </a:rPr>
              <a:t>▶</a:t>
            </a:r>
            <a:r>
              <a:rPr lang="en-US" altLang="ko-KR" sz="1400" dirty="0" smtClean="0"/>
              <a:t> </a:t>
            </a:r>
            <a:r>
              <a:rPr lang="ko-KR" altLang="en-US" sz="1400" dirty="0" smtClean="0"/>
              <a:t>시행령 제</a:t>
            </a:r>
            <a:r>
              <a:rPr lang="en-US" altLang="ko-KR" sz="1400" dirty="0" smtClean="0"/>
              <a:t>4</a:t>
            </a:r>
            <a:r>
              <a:rPr lang="ko-KR" altLang="en-US" sz="1400" dirty="0" smtClean="0"/>
              <a:t>조제</a:t>
            </a:r>
            <a:r>
              <a:rPr lang="en-US" altLang="ko-KR" sz="1400" dirty="0" smtClean="0"/>
              <a:t>3</a:t>
            </a:r>
            <a:r>
              <a:rPr lang="ko-KR" altLang="en-US" sz="1400" dirty="0" err="1" smtClean="0"/>
              <a:t>호에서</a:t>
            </a:r>
            <a:r>
              <a:rPr lang="ko-KR" altLang="en-US" sz="1400" dirty="0" smtClean="0"/>
              <a:t> 정한 </a:t>
            </a:r>
            <a:r>
              <a:rPr lang="ko-KR" altLang="en-US" sz="1400" b="1" dirty="0" smtClean="0"/>
              <a:t>유해∙위험요인의 개선</a:t>
            </a:r>
          </a:p>
          <a:p>
            <a:pPr fontAlgn="base" latinLnBrk="1">
              <a:lnSpc>
                <a:spcPct val="150000"/>
              </a:lnSpc>
            </a:pPr>
            <a:r>
              <a:rPr lang="ko-KR" altLang="en-US" sz="1400" b="1" spc="-90" dirty="0" smtClean="0">
                <a:solidFill>
                  <a:schemeClr val="accent6">
                    <a:lumMod val="75000"/>
                  </a:schemeClr>
                </a:solidFill>
                <a:latin typeface="+mj-ea"/>
              </a:rPr>
              <a:t> ▶</a:t>
            </a:r>
            <a:r>
              <a:rPr lang="en-US" altLang="ko-KR" sz="1400" dirty="0" smtClean="0"/>
              <a:t> </a:t>
            </a:r>
            <a:r>
              <a:rPr lang="ko-KR" altLang="en-US" sz="1400" b="1" dirty="0" smtClean="0"/>
              <a:t>그 밖에</a:t>
            </a:r>
            <a:r>
              <a:rPr lang="ko-KR" altLang="en-US" sz="1400" dirty="0" smtClean="0"/>
              <a:t> 안전보건관리체계 구축 등을 위해 </a:t>
            </a:r>
            <a:r>
              <a:rPr lang="ko-KR" altLang="en-US" sz="1400" b="1" dirty="0" smtClean="0"/>
              <a:t>필요한 사항</a:t>
            </a:r>
            <a:endParaRPr lang="en-US" altLang="ko-KR" sz="1400" dirty="0"/>
          </a:p>
        </p:txBody>
      </p:sp>
      <p:sp>
        <p:nvSpPr>
          <p:cNvPr id="15" name="모서리가 둥근 직사각형 14"/>
          <p:cNvSpPr/>
          <p:nvPr/>
        </p:nvSpPr>
        <p:spPr>
          <a:xfrm>
            <a:off x="1118153" y="5753195"/>
            <a:ext cx="7882972" cy="1065097"/>
          </a:xfrm>
          <a:prstGeom prst="roundRect">
            <a:avLst/>
          </a:prstGeom>
          <a:solidFill>
            <a:srgbClr val="FEF6F0"/>
          </a:solidFill>
        </p:spPr>
        <p:style>
          <a:lnRef idx="2">
            <a:schemeClr val="accent6"/>
          </a:lnRef>
          <a:fillRef idx="1">
            <a:schemeClr val="lt1"/>
          </a:fillRef>
          <a:effectRef idx="0">
            <a:schemeClr val="accent6"/>
          </a:effectRef>
          <a:fontRef idx="minor">
            <a:schemeClr val="dk1"/>
          </a:fontRef>
        </p:style>
        <p:txBody>
          <a:bodyPr rtlCol="0" anchor="ctr"/>
          <a:lstStyle/>
          <a:p>
            <a:pPr fontAlgn="base" latinLnBrk="1">
              <a:lnSpc>
                <a:spcPct val="150000"/>
              </a:lnSpc>
            </a:pPr>
            <a:r>
              <a:rPr lang="ko-KR" altLang="en-US" sz="1600" dirty="0" smtClean="0"/>
              <a:t> </a:t>
            </a:r>
            <a:r>
              <a:rPr lang="ko-KR" altLang="en-US" sz="1400" b="1" spc="-90" dirty="0" smtClean="0">
                <a:solidFill>
                  <a:schemeClr val="accent6">
                    <a:lumMod val="75000"/>
                  </a:schemeClr>
                </a:solidFill>
                <a:latin typeface="+mj-ea"/>
              </a:rPr>
              <a:t>▶</a:t>
            </a:r>
            <a:r>
              <a:rPr lang="en-US" altLang="ko-KR" sz="1400" dirty="0" smtClean="0"/>
              <a:t> </a:t>
            </a:r>
            <a:r>
              <a:rPr lang="ko-KR" altLang="en-US" sz="1400" dirty="0" err="1" smtClean="0"/>
              <a:t>안전보건관리책임자등에게</a:t>
            </a:r>
            <a:r>
              <a:rPr lang="ko-KR" altLang="en-US" sz="1400" dirty="0" smtClean="0"/>
              <a:t> </a:t>
            </a:r>
            <a:r>
              <a:rPr lang="ko-KR" altLang="en-US" sz="1400" b="1" dirty="0" smtClean="0"/>
              <a:t>해당 업무 수행에 필요한 권한과 예산을 줄 것</a:t>
            </a:r>
            <a:endParaRPr lang="ko-KR" altLang="en-US" sz="1400" b="1" dirty="0"/>
          </a:p>
          <a:p>
            <a:pPr fontAlgn="base" latinLnBrk="1">
              <a:lnSpc>
                <a:spcPct val="150000"/>
              </a:lnSpc>
            </a:pPr>
            <a:r>
              <a:rPr lang="ko-KR" altLang="en-US" sz="1400" dirty="0" smtClean="0"/>
              <a:t> </a:t>
            </a:r>
            <a:r>
              <a:rPr lang="ko-KR" altLang="en-US" sz="1400" b="1" spc="-90" dirty="0" smtClean="0">
                <a:solidFill>
                  <a:schemeClr val="accent6">
                    <a:lumMod val="75000"/>
                  </a:schemeClr>
                </a:solidFill>
                <a:latin typeface="+mj-ea"/>
              </a:rPr>
              <a:t>▶</a:t>
            </a:r>
            <a:r>
              <a:rPr lang="en-US" altLang="ko-KR" sz="1400" dirty="0" smtClean="0"/>
              <a:t> </a:t>
            </a:r>
            <a:r>
              <a:rPr lang="ko-KR" altLang="en-US" sz="1400" dirty="0" err="1" smtClean="0"/>
              <a:t>안전보건관리책임자등이</a:t>
            </a:r>
            <a:r>
              <a:rPr lang="ko-KR" altLang="en-US" sz="1400" dirty="0" smtClean="0"/>
              <a:t> 해당 업무를 충실하게 수행하는지를 </a:t>
            </a:r>
            <a:r>
              <a:rPr lang="ko-KR" altLang="en-US" sz="1400" b="1" dirty="0" smtClean="0"/>
              <a:t>평가하는 기준을 마련</a:t>
            </a:r>
            <a:r>
              <a:rPr lang="ko-KR" altLang="en-US" sz="1400" dirty="0" smtClean="0"/>
              <a:t>하고</a:t>
            </a:r>
            <a:r>
              <a:rPr lang="en-US" altLang="ko-KR" sz="1400" dirty="0" smtClean="0"/>
              <a:t>, </a:t>
            </a:r>
          </a:p>
          <a:p>
            <a:pPr fontAlgn="base" latinLnBrk="1">
              <a:lnSpc>
                <a:spcPct val="150000"/>
              </a:lnSpc>
            </a:pPr>
            <a:r>
              <a:rPr lang="en-US" altLang="ko-KR" sz="1400" dirty="0" smtClean="0"/>
              <a:t>     </a:t>
            </a:r>
            <a:r>
              <a:rPr lang="ko-KR" altLang="en-US" sz="1400" dirty="0" smtClean="0"/>
              <a:t>그 기준에 따라 </a:t>
            </a:r>
            <a:r>
              <a:rPr lang="ko-KR" altLang="en-US" sz="1400" b="1" dirty="0" smtClean="0"/>
              <a:t>반기 </a:t>
            </a:r>
            <a:r>
              <a:rPr lang="en-US" altLang="ko-KR" sz="1400" b="1" dirty="0" smtClean="0"/>
              <a:t>1</a:t>
            </a:r>
            <a:r>
              <a:rPr lang="ko-KR" altLang="en-US" sz="1400" b="1" dirty="0" smtClean="0"/>
              <a:t>회 이상 평가∙관리</a:t>
            </a:r>
            <a:r>
              <a:rPr lang="ko-KR" altLang="en-US" sz="1400" dirty="0" smtClean="0"/>
              <a:t>할 것 </a:t>
            </a:r>
            <a:endParaRPr lang="en-US" altLang="ko-KR" sz="1400" spc="-90" dirty="0">
              <a:latin typeface="+mj-ea"/>
            </a:endParaRPr>
          </a:p>
        </p:txBody>
      </p:sp>
      <p:sp>
        <p:nvSpPr>
          <p:cNvPr id="18" name="TextBox 17">
            <a:extLst>
              <a:ext uri="{FF2B5EF4-FFF2-40B4-BE49-F238E27FC236}">
                <a16:creationId xmlns:a16="http://schemas.microsoft.com/office/drawing/2014/main" xmlns="" id="{A08E05A2-9AF7-9A40-BBCF-B70454BA3808}"/>
              </a:ext>
            </a:extLst>
          </p:cNvPr>
          <p:cNvSpPr txBox="1"/>
          <p:nvPr/>
        </p:nvSpPr>
        <p:spPr>
          <a:xfrm>
            <a:off x="687616" y="1117952"/>
            <a:ext cx="9052050" cy="674693"/>
          </a:xfrm>
          <a:prstGeom prst="rect">
            <a:avLst/>
          </a:prstGeom>
          <a:noFill/>
        </p:spPr>
        <p:txBody>
          <a:bodyPr wrap="square" lIns="104287" tIns="52144" rIns="104287" bIns="52144" rtlCol="0">
            <a:spAutoFit/>
          </a:bodyPr>
          <a:lstStyle/>
          <a:p>
            <a:pPr fontAlgn="base"/>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안전보건관리체계 구축 및 그 이행에 관한 조치</a:t>
            </a:r>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가 구체적으로 무엇일까</a:t>
            </a:r>
            <a:r>
              <a:rPr lang="en-US" altLang="ko-KR" sz="2000" b="1" spc="-200" dirty="0" smtClean="0">
                <a:solidFill>
                  <a:schemeClr val="accent6">
                    <a:lumMod val="75000"/>
                  </a:schemeClr>
                </a:solidFill>
                <a:latin typeface="+mj-ea"/>
                <a:ea typeface="+mj-ea"/>
              </a:rPr>
              <a:t>? </a:t>
            </a:r>
          </a:p>
          <a:p>
            <a:pPr fontAlgn="base"/>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시행령 제</a:t>
            </a:r>
            <a:r>
              <a:rPr lang="en-US" altLang="ko-KR" sz="1700" spc="-200" dirty="0">
                <a:solidFill>
                  <a:schemeClr val="accent6">
                    <a:lumMod val="75000"/>
                  </a:schemeClr>
                </a:solidFill>
                <a:latin typeface="+mj-ea"/>
                <a:ea typeface="+mj-ea"/>
              </a:rPr>
              <a:t>4</a:t>
            </a:r>
            <a:r>
              <a:rPr lang="ko-KR" altLang="en-US" sz="1700" spc="-200" dirty="0">
                <a:solidFill>
                  <a:schemeClr val="accent6">
                    <a:lumMod val="75000"/>
                  </a:schemeClr>
                </a:solidFill>
                <a:latin typeface="+mj-ea"/>
                <a:ea typeface="+mj-ea"/>
              </a:rPr>
              <a:t>조</a:t>
            </a:r>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안전보건관리체계의 구축 및 이행 조치</a:t>
            </a:r>
            <a:r>
              <a:rPr lang="en-US" altLang="ko-KR" sz="1700" spc="-200" dirty="0" smtClean="0">
                <a:solidFill>
                  <a:schemeClr val="accent6">
                    <a:lumMod val="75000"/>
                  </a:schemeClr>
                </a:solidFill>
                <a:latin typeface="+mj-ea"/>
                <a:ea typeface="+mj-ea"/>
              </a:rPr>
              <a:t>), </a:t>
            </a:r>
            <a:r>
              <a:rPr lang="ko-KR" altLang="en-US" sz="1700" spc="-200" dirty="0" smtClean="0">
                <a:solidFill>
                  <a:schemeClr val="accent6">
                    <a:lumMod val="75000"/>
                  </a:schemeClr>
                </a:solidFill>
                <a:latin typeface="+mj-ea"/>
                <a:ea typeface="+mj-ea"/>
              </a:rPr>
              <a:t>해설서</a:t>
            </a:r>
            <a:r>
              <a:rPr lang="en-US" altLang="ko-KR" sz="1700" spc="-200" dirty="0" smtClean="0">
                <a:solidFill>
                  <a:schemeClr val="accent6">
                    <a:lumMod val="75000"/>
                  </a:schemeClr>
                </a:solidFill>
                <a:latin typeface="+mj-ea"/>
                <a:ea typeface="+mj-ea"/>
              </a:rPr>
              <a:t>]</a:t>
            </a:r>
            <a:endParaRPr lang="ko-KR" altLang="en-US" sz="1700" spc="-200" dirty="0">
              <a:solidFill>
                <a:schemeClr val="accent6">
                  <a:lumMod val="75000"/>
                </a:schemeClr>
              </a:solidFill>
              <a:latin typeface="+mj-ea"/>
              <a:ea typeface="+mj-ea"/>
            </a:endParaRPr>
          </a:p>
        </p:txBody>
      </p:sp>
      <p:cxnSp>
        <p:nvCxnSpPr>
          <p:cNvPr id="19" name="직선 연결선[R] 35">
            <a:extLst>
              <a:ext uri="{FF2B5EF4-FFF2-40B4-BE49-F238E27FC236}">
                <a16:creationId xmlns:a16="http://schemas.microsoft.com/office/drawing/2014/main" xmlns="" id="{60A8B1D9-B688-0D44-999A-272BCE215D6C}"/>
              </a:ext>
            </a:extLst>
          </p:cNvPr>
          <p:cNvCxnSpPr>
            <a:cxnSpLocks/>
          </p:cNvCxnSpPr>
          <p:nvPr/>
        </p:nvCxnSpPr>
        <p:spPr>
          <a:xfrm>
            <a:off x="763438" y="1093568"/>
            <a:ext cx="7418537"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16" name="Picture 3" descr="D:\맥 공유\21-2-15\처벌법10.png">
            <a:extLst>
              <a:ext uri="{FF2B5EF4-FFF2-40B4-BE49-F238E27FC236}">
                <a16:creationId xmlns:a16="http://schemas.microsoft.com/office/drawing/2014/main" xmlns="" id="{BD30CAEE-DDE2-7F44-8D7B-5373D82ED552}"/>
              </a:ext>
            </a:extLst>
          </p:cNvPr>
          <p:cNvPicPr>
            <a:picLocks noChangeAspect="1" noChangeArrowheads="1"/>
          </p:cNvPicPr>
          <p:nvPr/>
        </p:nvPicPr>
        <p:blipFill>
          <a:blip r:embed="rId2"/>
          <a:srcRect/>
          <a:stretch>
            <a:fillRect/>
          </a:stretch>
        </p:blipFill>
        <p:spPr bwMode="auto">
          <a:xfrm>
            <a:off x="9147748" y="1117952"/>
            <a:ext cx="758252" cy="683557"/>
          </a:xfrm>
          <a:prstGeom prst="rect">
            <a:avLst/>
          </a:prstGeom>
          <a:noFill/>
        </p:spPr>
      </p:pic>
      <p:sp>
        <p:nvSpPr>
          <p:cNvPr id="17" name="TextBox 16">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
        <p:nvSpPr>
          <p:cNvPr id="20" name="직사각형 19">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21"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6429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45181" y="1291350"/>
            <a:ext cx="813043" cy="369332"/>
          </a:xfrm>
          <a:prstGeom prst="rect">
            <a:avLst/>
          </a:prstGeom>
          <a:noFill/>
        </p:spPr>
        <p:txBody>
          <a:bodyPr wrap="none" rtlCol="0">
            <a:spAutoFit/>
          </a:bodyPr>
          <a:lstStyle/>
          <a:p>
            <a:r>
              <a:rPr lang="en-US" altLang="ko-KR" sz="1800" b="1" dirty="0" smtClean="0"/>
              <a:t>[</a:t>
            </a:r>
            <a:r>
              <a:rPr lang="ko-KR" altLang="en-US" sz="1800" b="1" dirty="0" smtClean="0"/>
              <a:t>참고</a:t>
            </a:r>
            <a:r>
              <a:rPr lang="en-US" altLang="ko-KR" sz="1800" b="1" dirty="0" smtClean="0"/>
              <a:t>]</a:t>
            </a:r>
            <a:endParaRPr lang="ko-KR" altLang="en-US" sz="1800" b="1" dirty="0"/>
          </a:p>
        </p:txBody>
      </p:sp>
      <p:graphicFrame>
        <p:nvGraphicFramePr>
          <p:cNvPr id="10" name="표 9"/>
          <p:cNvGraphicFramePr>
            <a:graphicFrameLocks noGrp="1"/>
          </p:cNvGraphicFramePr>
          <p:nvPr>
            <p:extLst>
              <p:ext uri="{D42A27DB-BD31-4B8C-83A1-F6EECF244321}">
                <p14:modId xmlns:p14="http://schemas.microsoft.com/office/powerpoint/2010/main" val="2428797742"/>
              </p:ext>
            </p:extLst>
          </p:nvPr>
        </p:nvGraphicFramePr>
        <p:xfrm>
          <a:off x="545181" y="1864637"/>
          <a:ext cx="9556512" cy="4405336"/>
        </p:xfrm>
        <a:graphic>
          <a:graphicData uri="http://schemas.openxmlformats.org/drawingml/2006/table">
            <a:tbl>
              <a:tblPr firstRow="1" bandRow="1">
                <a:tableStyleId>{5C22544A-7EE6-4342-B048-85BDC9FD1C3A}</a:tableStyleId>
              </a:tblPr>
              <a:tblGrid>
                <a:gridCol w="2409392">
                  <a:extLst>
                    <a:ext uri="{9D8B030D-6E8A-4147-A177-3AD203B41FA5}">
                      <a16:colId xmlns:a16="http://schemas.microsoft.com/office/drawing/2014/main" xmlns="" val="20000"/>
                    </a:ext>
                  </a:extLst>
                </a:gridCol>
                <a:gridCol w="7147120">
                  <a:extLst>
                    <a:ext uri="{9D8B030D-6E8A-4147-A177-3AD203B41FA5}">
                      <a16:colId xmlns:a16="http://schemas.microsoft.com/office/drawing/2014/main" xmlns="" val="20001"/>
                    </a:ext>
                  </a:extLst>
                </a:gridCol>
              </a:tblGrid>
              <a:tr h="363238">
                <a:tc>
                  <a:txBody>
                    <a:bodyPr/>
                    <a:lstStyle/>
                    <a:p>
                      <a:pPr algn="ctr" latinLnBrk="1"/>
                      <a:r>
                        <a:rPr lang="ko-KR" altLang="en-US" dirty="0" smtClean="0"/>
                        <a:t>주체</a:t>
                      </a:r>
                      <a:endParaRPr lang="ko-KR" altLang="en-US" dirty="0"/>
                    </a:p>
                  </a:txBody>
                  <a:tcPr/>
                </a:tc>
                <a:tc>
                  <a:txBody>
                    <a:bodyPr/>
                    <a:lstStyle/>
                    <a:p>
                      <a:pPr algn="ctr" latinLnBrk="1"/>
                      <a:r>
                        <a:rPr lang="ko-KR" altLang="en-US" dirty="0" smtClean="0"/>
                        <a:t>업무내용</a:t>
                      </a:r>
                      <a:endParaRPr lang="ko-KR" altLang="en-US" dirty="0"/>
                    </a:p>
                  </a:txBody>
                  <a:tcPr/>
                </a:tc>
                <a:extLst>
                  <a:ext uri="{0D108BD9-81ED-4DB2-BD59-A6C34878D82A}">
                    <a16:rowId xmlns:a16="http://schemas.microsoft.com/office/drawing/2014/main" xmlns="" val="10000"/>
                  </a:ext>
                </a:extLst>
              </a:tr>
              <a:tr h="4039576">
                <a:tc>
                  <a:txBody>
                    <a:bodyPr/>
                    <a:lstStyle/>
                    <a:p>
                      <a:pPr latinLnBrk="1"/>
                      <a:r>
                        <a:rPr lang="ko-KR" altLang="en-US" b="1" dirty="0" smtClean="0"/>
                        <a:t>안전보건관리책임자</a:t>
                      </a:r>
                      <a:endParaRPr lang="en-US" altLang="ko-KR" b="1" dirty="0" smtClean="0"/>
                    </a:p>
                    <a:p>
                      <a:pPr latinLnBrk="1"/>
                      <a:r>
                        <a:rPr lang="en-US" altLang="ko-KR" sz="1600" dirty="0" smtClean="0"/>
                        <a:t>[</a:t>
                      </a:r>
                      <a:r>
                        <a:rPr lang="ko-KR" altLang="en-US" sz="1600" dirty="0" err="1" smtClean="0"/>
                        <a:t>산안법</a:t>
                      </a:r>
                      <a:r>
                        <a:rPr lang="ko-KR" altLang="en-US" sz="1600" dirty="0" smtClean="0"/>
                        <a:t> 제</a:t>
                      </a:r>
                      <a:r>
                        <a:rPr lang="en-US" altLang="ko-KR" sz="1600" dirty="0" smtClean="0"/>
                        <a:t>15</a:t>
                      </a:r>
                      <a:r>
                        <a:rPr lang="ko-KR" altLang="en-US" sz="1600" dirty="0" smtClean="0"/>
                        <a:t>조</a:t>
                      </a:r>
                      <a:r>
                        <a:rPr lang="en-US" altLang="ko-KR" sz="1600" dirty="0" smtClean="0"/>
                        <a:t>]</a:t>
                      </a:r>
                      <a:endParaRPr lang="ko-KR" altLang="en-US" sz="1600" dirty="0"/>
                    </a:p>
                  </a:txBody>
                  <a:tcPr anchor="ctr"/>
                </a:tc>
                <a:tc>
                  <a:txBody>
                    <a:bodyPr/>
                    <a:lstStyle/>
                    <a:p>
                      <a:pPr marL="0" indent="0" latinLnBrk="1">
                        <a:lnSpc>
                          <a:spcPct val="150000"/>
                        </a:lnSpc>
                        <a:buNone/>
                      </a:pPr>
                      <a:r>
                        <a:rPr lang="en-US" altLang="ko-KR" sz="1600" baseline="0" dirty="0" smtClean="0"/>
                        <a:t>1. </a:t>
                      </a:r>
                      <a:r>
                        <a:rPr lang="ko-KR" altLang="en-US" sz="1600" baseline="0" dirty="0" smtClean="0"/>
                        <a:t>사업장의 </a:t>
                      </a:r>
                      <a:r>
                        <a:rPr lang="ko-KR" altLang="en-US" sz="1600" u="sng" baseline="0" dirty="0" smtClean="0"/>
                        <a:t>산재예방계획 수립</a:t>
                      </a:r>
                      <a:r>
                        <a:rPr lang="ko-KR" altLang="en-US" sz="1600" baseline="0" dirty="0" smtClean="0"/>
                        <a:t>에 관한 사항</a:t>
                      </a:r>
                      <a:endParaRPr lang="en-US" altLang="ko-KR" sz="1600" baseline="0" dirty="0" smtClean="0"/>
                    </a:p>
                    <a:p>
                      <a:pPr marL="0" indent="0" latinLnBrk="1">
                        <a:lnSpc>
                          <a:spcPct val="150000"/>
                        </a:lnSpc>
                        <a:buNone/>
                      </a:pPr>
                      <a:r>
                        <a:rPr lang="en-US" altLang="ko-KR" sz="1600" baseline="0" dirty="0" smtClean="0"/>
                        <a:t>2. </a:t>
                      </a:r>
                      <a:r>
                        <a:rPr lang="ko-KR" altLang="en-US" sz="1600" u="sng" baseline="0" dirty="0" smtClean="0"/>
                        <a:t>안전보건관리규정의 작성 및 변경</a:t>
                      </a:r>
                      <a:r>
                        <a:rPr lang="ko-KR" altLang="en-US" sz="1600" baseline="0" dirty="0" smtClean="0"/>
                        <a:t>에 관한 사항</a:t>
                      </a:r>
                      <a:endParaRPr lang="en-US" altLang="ko-KR" sz="1600" baseline="0" dirty="0" smtClean="0"/>
                    </a:p>
                    <a:p>
                      <a:pPr marL="0" indent="0" latinLnBrk="1">
                        <a:lnSpc>
                          <a:spcPct val="150000"/>
                        </a:lnSpc>
                        <a:buNone/>
                      </a:pPr>
                      <a:r>
                        <a:rPr lang="en-US" altLang="ko-KR" sz="1600" baseline="0" dirty="0" smtClean="0"/>
                        <a:t>3. </a:t>
                      </a:r>
                      <a:r>
                        <a:rPr lang="ko-KR" altLang="en-US" sz="1600" baseline="0" dirty="0" smtClean="0"/>
                        <a:t>근로자에 대한 </a:t>
                      </a:r>
                      <a:r>
                        <a:rPr lang="ko-KR" altLang="en-US" sz="1600" u="sng" baseline="0" dirty="0" smtClean="0"/>
                        <a:t>안전보건교육</a:t>
                      </a:r>
                      <a:r>
                        <a:rPr lang="ko-KR" altLang="en-US" sz="1600" baseline="0" dirty="0" smtClean="0"/>
                        <a:t>에 관한 사항</a:t>
                      </a:r>
                      <a:endParaRPr lang="en-US" altLang="ko-KR" sz="1600" baseline="0" dirty="0" smtClean="0"/>
                    </a:p>
                    <a:p>
                      <a:pPr marL="0" indent="0" latinLnBrk="1">
                        <a:lnSpc>
                          <a:spcPct val="150000"/>
                        </a:lnSpc>
                        <a:buNone/>
                      </a:pPr>
                      <a:r>
                        <a:rPr lang="en-US" altLang="ko-KR" sz="1600" baseline="0" dirty="0" smtClean="0"/>
                        <a:t>4. </a:t>
                      </a:r>
                      <a:r>
                        <a:rPr lang="ko-KR" altLang="en-US" sz="1600" baseline="0" dirty="0" smtClean="0"/>
                        <a:t>작업환경측정 등 </a:t>
                      </a:r>
                      <a:r>
                        <a:rPr lang="ko-KR" altLang="en-US" sz="1600" u="sng" baseline="0" dirty="0" smtClean="0"/>
                        <a:t>작업환경의 점검 및 개선</a:t>
                      </a:r>
                      <a:r>
                        <a:rPr lang="ko-KR" altLang="en-US" sz="1600" baseline="0" dirty="0" smtClean="0"/>
                        <a:t>에 관한 사항</a:t>
                      </a:r>
                      <a:endParaRPr lang="en-US" altLang="ko-KR" sz="1600" baseline="0" dirty="0" smtClean="0"/>
                    </a:p>
                    <a:p>
                      <a:pPr marL="0" indent="0" latinLnBrk="1">
                        <a:lnSpc>
                          <a:spcPct val="150000"/>
                        </a:lnSpc>
                        <a:buNone/>
                      </a:pPr>
                      <a:r>
                        <a:rPr lang="en-US" altLang="ko-KR" sz="1600" baseline="0" dirty="0" smtClean="0"/>
                        <a:t>5. </a:t>
                      </a:r>
                      <a:r>
                        <a:rPr lang="ko-KR" altLang="en-US" sz="1600" baseline="0" dirty="0" smtClean="0"/>
                        <a:t>근로자의 건강진단 등 </a:t>
                      </a:r>
                      <a:r>
                        <a:rPr lang="ko-KR" altLang="en-US" sz="1600" u="sng" baseline="0" dirty="0" smtClean="0"/>
                        <a:t>건강관리</a:t>
                      </a:r>
                      <a:r>
                        <a:rPr lang="ko-KR" altLang="en-US" sz="1600" baseline="0" dirty="0" smtClean="0"/>
                        <a:t>에 관한 사항</a:t>
                      </a:r>
                      <a:endParaRPr lang="en-US" altLang="ko-KR" sz="1600" baseline="0" dirty="0" smtClean="0"/>
                    </a:p>
                    <a:p>
                      <a:pPr marL="0" indent="0" latinLnBrk="1">
                        <a:lnSpc>
                          <a:spcPct val="150000"/>
                        </a:lnSpc>
                        <a:buNone/>
                      </a:pPr>
                      <a:r>
                        <a:rPr lang="en-US" altLang="ko-KR" sz="1600" baseline="0" dirty="0" smtClean="0"/>
                        <a:t>6. </a:t>
                      </a:r>
                      <a:r>
                        <a:rPr lang="ko-KR" altLang="en-US" sz="1600" u="sng" baseline="0" dirty="0" smtClean="0"/>
                        <a:t>산업재해의 원인 조사 및 재발 방지대책 수립</a:t>
                      </a:r>
                      <a:r>
                        <a:rPr lang="ko-KR" altLang="en-US" sz="1600" baseline="0" dirty="0" smtClean="0"/>
                        <a:t>에 관한 사항</a:t>
                      </a:r>
                      <a:endParaRPr lang="en-US" altLang="ko-KR" sz="1600" baseline="0" dirty="0" smtClean="0"/>
                    </a:p>
                    <a:p>
                      <a:pPr marL="0" indent="0" latinLnBrk="1">
                        <a:lnSpc>
                          <a:spcPct val="150000"/>
                        </a:lnSpc>
                        <a:buNone/>
                      </a:pPr>
                      <a:r>
                        <a:rPr lang="en-US" altLang="ko-KR" sz="1600" baseline="0" dirty="0" smtClean="0"/>
                        <a:t>7. </a:t>
                      </a:r>
                      <a:r>
                        <a:rPr lang="ko-KR" altLang="en-US" sz="1600" baseline="0" dirty="0" smtClean="0"/>
                        <a:t>산업재해에 관한 </a:t>
                      </a:r>
                      <a:r>
                        <a:rPr lang="ko-KR" altLang="en-US" sz="1600" u="sng" baseline="0" dirty="0" smtClean="0"/>
                        <a:t>통계의 기록 및 유지</a:t>
                      </a:r>
                      <a:r>
                        <a:rPr lang="ko-KR" altLang="en-US" sz="1600" baseline="0" dirty="0" smtClean="0"/>
                        <a:t>에 관한 사항</a:t>
                      </a:r>
                      <a:endParaRPr lang="en-US" altLang="ko-KR" sz="1600" baseline="0" dirty="0" smtClean="0"/>
                    </a:p>
                    <a:p>
                      <a:pPr marL="0" indent="0" latinLnBrk="1">
                        <a:lnSpc>
                          <a:spcPct val="150000"/>
                        </a:lnSpc>
                        <a:buNone/>
                      </a:pPr>
                      <a:r>
                        <a:rPr lang="en-US" altLang="ko-KR" sz="1600" baseline="0" dirty="0" smtClean="0"/>
                        <a:t>8. </a:t>
                      </a:r>
                      <a:r>
                        <a:rPr lang="ko-KR" altLang="en-US" sz="1600" u="sng" baseline="0" dirty="0" smtClean="0"/>
                        <a:t>안전장치 및 보호구 구입 시 </a:t>
                      </a:r>
                      <a:r>
                        <a:rPr lang="ko-KR" altLang="en-US" sz="1600" u="sng" baseline="0" dirty="0" err="1" smtClean="0"/>
                        <a:t>적격품</a:t>
                      </a:r>
                      <a:r>
                        <a:rPr lang="ko-KR" altLang="en-US" sz="1600" u="sng" baseline="0" dirty="0" smtClean="0"/>
                        <a:t> 여부 확인</a:t>
                      </a:r>
                      <a:r>
                        <a:rPr lang="ko-KR" altLang="en-US" sz="1600" baseline="0" dirty="0" smtClean="0"/>
                        <a:t>에 관한 사항</a:t>
                      </a:r>
                      <a:endParaRPr lang="en-US" altLang="ko-KR" sz="1600" baseline="0" dirty="0" smtClean="0"/>
                    </a:p>
                    <a:p>
                      <a:pPr marL="0" indent="0" latinLnBrk="1">
                        <a:lnSpc>
                          <a:spcPct val="150000"/>
                        </a:lnSpc>
                        <a:buNone/>
                      </a:pPr>
                      <a:r>
                        <a:rPr lang="en-US" altLang="ko-KR" sz="1600" baseline="0" dirty="0" smtClean="0"/>
                        <a:t>9. </a:t>
                      </a:r>
                      <a:r>
                        <a:rPr lang="ko-KR" altLang="en-US" sz="1600" u="sng" baseline="0" dirty="0" smtClean="0"/>
                        <a:t>위험성평가의 실시</a:t>
                      </a:r>
                      <a:r>
                        <a:rPr lang="ko-KR" altLang="en-US" sz="1600" baseline="0" dirty="0" smtClean="0"/>
                        <a:t>에 관한 사항</a:t>
                      </a:r>
                      <a:endParaRPr lang="en-US" altLang="ko-KR" sz="1600" baseline="0" dirty="0" smtClean="0"/>
                    </a:p>
                    <a:p>
                      <a:pPr marL="0" indent="0" latinLnBrk="1">
                        <a:lnSpc>
                          <a:spcPct val="150000"/>
                        </a:lnSpc>
                        <a:buNone/>
                      </a:pPr>
                      <a:r>
                        <a:rPr lang="en-US" altLang="ko-KR" sz="1600" baseline="0" dirty="0" smtClean="0"/>
                        <a:t>10. </a:t>
                      </a:r>
                      <a:r>
                        <a:rPr lang="ko-KR" altLang="en-US" sz="1600" baseline="0" dirty="0" smtClean="0"/>
                        <a:t>안전보건규칙에서 정하는 </a:t>
                      </a:r>
                      <a:r>
                        <a:rPr lang="ko-KR" altLang="en-US" sz="1600" u="sng" baseline="0" dirty="0" smtClean="0"/>
                        <a:t>근로자 위험 또는 건강장해 방지</a:t>
                      </a:r>
                      <a:r>
                        <a:rPr lang="ko-KR" altLang="en-US" sz="1600" baseline="0" dirty="0" smtClean="0"/>
                        <a:t>에 관한 사항</a:t>
                      </a:r>
                      <a:endParaRPr lang="ko-KR" altLang="en-US" sz="1600" dirty="0"/>
                    </a:p>
                  </a:txBody>
                  <a:tcPr anchor="ctr"/>
                </a:tc>
                <a:extLst>
                  <a:ext uri="{0D108BD9-81ED-4DB2-BD59-A6C34878D82A}">
                    <a16:rowId xmlns:a16="http://schemas.microsoft.com/office/drawing/2014/main" xmlns="" val="10001"/>
                  </a:ext>
                </a:extLst>
              </a:tr>
            </a:tbl>
          </a:graphicData>
        </a:graphic>
      </p:graphicFrame>
      <p:sp>
        <p:nvSpPr>
          <p:cNvPr id="8" name="직사각형 7">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9"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Tree>
    <p:extLst>
      <p:ext uri="{BB962C8B-B14F-4D97-AF65-F5344CB8AC3E}">
        <p14:creationId xmlns:p14="http://schemas.microsoft.com/office/powerpoint/2010/main" val="10112762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45181" y="1034175"/>
            <a:ext cx="813043" cy="369332"/>
          </a:xfrm>
          <a:prstGeom prst="rect">
            <a:avLst/>
          </a:prstGeom>
          <a:noFill/>
        </p:spPr>
        <p:txBody>
          <a:bodyPr wrap="none" rtlCol="0">
            <a:spAutoFit/>
          </a:bodyPr>
          <a:lstStyle/>
          <a:p>
            <a:r>
              <a:rPr lang="en-US" altLang="ko-KR" sz="1800" b="1" dirty="0" smtClean="0"/>
              <a:t>[</a:t>
            </a:r>
            <a:r>
              <a:rPr lang="ko-KR" altLang="en-US" sz="1800" b="1" dirty="0" smtClean="0"/>
              <a:t>참고</a:t>
            </a:r>
            <a:r>
              <a:rPr lang="en-US" altLang="ko-KR" sz="1800" b="1" dirty="0" smtClean="0"/>
              <a:t>]</a:t>
            </a:r>
            <a:endParaRPr lang="ko-KR" altLang="en-US" sz="1800" b="1" dirty="0"/>
          </a:p>
        </p:txBody>
      </p:sp>
      <p:graphicFrame>
        <p:nvGraphicFramePr>
          <p:cNvPr id="10" name="표 9"/>
          <p:cNvGraphicFramePr>
            <a:graphicFrameLocks noGrp="1"/>
          </p:cNvGraphicFramePr>
          <p:nvPr>
            <p:extLst>
              <p:ext uri="{D42A27DB-BD31-4B8C-83A1-F6EECF244321}">
                <p14:modId xmlns:p14="http://schemas.microsoft.com/office/powerpoint/2010/main" val="1600682906"/>
              </p:ext>
            </p:extLst>
          </p:nvPr>
        </p:nvGraphicFramePr>
        <p:xfrm>
          <a:off x="730488" y="1502687"/>
          <a:ext cx="9175512" cy="5211802"/>
        </p:xfrm>
        <a:graphic>
          <a:graphicData uri="http://schemas.openxmlformats.org/drawingml/2006/table">
            <a:tbl>
              <a:tblPr firstRow="1" bandRow="1">
                <a:tableStyleId>{5C22544A-7EE6-4342-B048-85BDC9FD1C3A}</a:tableStyleId>
              </a:tblPr>
              <a:tblGrid>
                <a:gridCol w="2313334">
                  <a:extLst>
                    <a:ext uri="{9D8B030D-6E8A-4147-A177-3AD203B41FA5}">
                      <a16:colId xmlns:a16="http://schemas.microsoft.com/office/drawing/2014/main" xmlns="" val="20000"/>
                    </a:ext>
                  </a:extLst>
                </a:gridCol>
                <a:gridCol w="6862178">
                  <a:extLst>
                    <a:ext uri="{9D8B030D-6E8A-4147-A177-3AD203B41FA5}">
                      <a16:colId xmlns:a16="http://schemas.microsoft.com/office/drawing/2014/main" xmlns="" val="20001"/>
                    </a:ext>
                  </a:extLst>
                </a:gridCol>
              </a:tblGrid>
              <a:tr h="387460">
                <a:tc>
                  <a:txBody>
                    <a:bodyPr/>
                    <a:lstStyle/>
                    <a:p>
                      <a:pPr latinLnBrk="1"/>
                      <a:r>
                        <a:rPr lang="ko-KR" altLang="en-US" dirty="0" smtClean="0"/>
                        <a:t>주체</a:t>
                      </a:r>
                      <a:endParaRPr lang="ko-KR" altLang="en-US" dirty="0"/>
                    </a:p>
                  </a:txBody>
                  <a:tcPr/>
                </a:tc>
                <a:tc>
                  <a:txBody>
                    <a:bodyPr/>
                    <a:lstStyle/>
                    <a:p>
                      <a:pPr latinLnBrk="1"/>
                      <a:r>
                        <a:rPr lang="ko-KR" altLang="en-US" dirty="0" smtClean="0"/>
                        <a:t>업무내용</a:t>
                      </a:r>
                      <a:endParaRPr lang="ko-KR" altLang="en-US" dirty="0"/>
                    </a:p>
                  </a:txBody>
                  <a:tcPr/>
                </a:tc>
                <a:extLst>
                  <a:ext uri="{0D108BD9-81ED-4DB2-BD59-A6C34878D82A}">
                    <a16:rowId xmlns:a16="http://schemas.microsoft.com/office/drawing/2014/main" xmlns="" val="10000"/>
                  </a:ext>
                </a:extLst>
              </a:tr>
              <a:tr h="2958078">
                <a:tc>
                  <a:txBody>
                    <a:bodyPr/>
                    <a:lstStyle/>
                    <a:p>
                      <a:pPr latinLnBrk="1"/>
                      <a:r>
                        <a:rPr lang="ko-KR" altLang="en-US" b="1" dirty="0" smtClean="0"/>
                        <a:t>관리감독자</a:t>
                      </a:r>
                      <a:endParaRPr lang="en-US" altLang="ko-KR" b="1" dirty="0" smtClean="0"/>
                    </a:p>
                    <a:p>
                      <a:pPr latinLnBrk="1"/>
                      <a:r>
                        <a:rPr lang="en-US" altLang="ko-KR" sz="1600" dirty="0" smtClean="0"/>
                        <a:t>[</a:t>
                      </a:r>
                      <a:r>
                        <a:rPr lang="ko-KR" altLang="en-US" sz="1600" dirty="0" err="1" smtClean="0"/>
                        <a:t>산안법</a:t>
                      </a:r>
                      <a:r>
                        <a:rPr lang="ko-KR" altLang="en-US" sz="1600" dirty="0" smtClean="0"/>
                        <a:t> 시행령 제</a:t>
                      </a:r>
                      <a:r>
                        <a:rPr lang="en-US" altLang="ko-KR" sz="1600" dirty="0" smtClean="0"/>
                        <a:t>15</a:t>
                      </a:r>
                      <a:r>
                        <a:rPr lang="ko-KR" altLang="en-US" sz="1600" dirty="0" smtClean="0"/>
                        <a:t>조</a:t>
                      </a:r>
                      <a:r>
                        <a:rPr lang="en-US" altLang="ko-KR" sz="1600" dirty="0" smtClean="0"/>
                        <a:t>]</a:t>
                      </a:r>
                      <a:endParaRPr lang="ko-KR" altLang="en-US" sz="1600" dirty="0"/>
                    </a:p>
                  </a:txBody>
                  <a:tcPr anchor="ctr"/>
                </a:tc>
                <a:tc>
                  <a:txBody>
                    <a:bodyPr/>
                    <a:lstStyle/>
                    <a:p>
                      <a:pPr marL="0" indent="0" latinLnBrk="1">
                        <a:lnSpc>
                          <a:spcPct val="150000"/>
                        </a:lnSpc>
                        <a:buNone/>
                      </a:pPr>
                      <a:r>
                        <a:rPr lang="en-US" altLang="ko-KR" sz="1500" baseline="0" dirty="0" smtClean="0"/>
                        <a:t>1. </a:t>
                      </a:r>
                      <a:r>
                        <a:rPr lang="ko-KR" altLang="en-US" sz="1500" baseline="0" dirty="0" smtClean="0"/>
                        <a:t>사업장</a:t>
                      </a:r>
                      <a:r>
                        <a:rPr lang="en-US" altLang="ko-KR" sz="1500" baseline="0" dirty="0" smtClean="0"/>
                        <a:t> </a:t>
                      </a:r>
                      <a:r>
                        <a:rPr lang="ko-KR" altLang="en-US" sz="1500" baseline="0" dirty="0" smtClean="0"/>
                        <a:t>내 관리감독자가 지휘</a:t>
                      </a:r>
                      <a:r>
                        <a:rPr lang="en-US" altLang="ko-KR" sz="1500" baseline="0" dirty="0" smtClean="0"/>
                        <a:t>∙</a:t>
                      </a:r>
                      <a:r>
                        <a:rPr lang="ko-KR" altLang="en-US" sz="1500" baseline="0" dirty="0" smtClean="0"/>
                        <a:t>감독하는 작업과 관련된 </a:t>
                      </a:r>
                      <a:r>
                        <a:rPr lang="ko-KR" altLang="en-US" sz="1500" u="sng" baseline="0" dirty="0" smtClean="0"/>
                        <a:t>기계</a:t>
                      </a:r>
                      <a:r>
                        <a:rPr lang="en-US" altLang="ko-KR" sz="1500" u="sng" baseline="0" dirty="0" smtClean="0"/>
                        <a:t>∙</a:t>
                      </a:r>
                      <a:r>
                        <a:rPr lang="ko-KR" altLang="en-US" sz="1500" u="sng" baseline="0" dirty="0" smtClean="0"/>
                        <a:t>기구 또는 </a:t>
                      </a:r>
                      <a:endParaRPr lang="en-US" altLang="ko-KR" sz="1500" u="sng" baseline="0" dirty="0" smtClean="0"/>
                    </a:p>
                    <a:p>
                      <a:pPr marL="0" indent="0" latinLnBrk="1">
                        <a:lnSpc>
                          <a:spcPct val="150000"/>
                        </a:lnSpc>
                        <a:buNone/>
                      </a:pPr>
                      <a:r>
                        <a:rPr lang="ko-KR" altLang="en-US" sz="1500" u="none" baseline="0" dirty="0" smtClean="0"/>
                        <a:t>   </a:t>
                      </a:r>
                      <a:r>
                        <a:rPr lang="ko-KR" altLang="en-US" sz="1500" u="sng" baseline="0" dirty="0" smtClean="0"/>
                        <a:t>설비의 안전보건 점검 및 이상 유무의 확인</a:t>
                      </a:r>
                      <a:endParaRPr lang="en-US" altLang="ko-KR" sz="1500" u="sng" baseline="0" dirty="0" smtClean="0"/>
                    </a:p>
                    <a:p>
                      <a:pPr marL="0" indent="0" latinLnBrk="1">
                        <a:lnSpc>
                          <a:spcPct val="150000"/>
                        </a:lnSpc>
                        <a:buNone/>
                      </a:pPr>
                      <a:r>
                        <a:rPr lang="en-US" altLang="ko-KR" sz="1500" baseline="0" dirty="0" smtClean="0"/>
                        <a:t>2. </a:t>
                      </a:r>
                      <a:r>
                        <a:rPr lang="ko-KR" altLang="en-US" sz="1500" baseline="0" dirty="0" smtClean="0"/>
                        <a:t>관리감독자에게 소속된 </a:t>
                      </a:r>
                      <a:r>
                        <a:rPr lang="ko-KR" altLang="en-US" sz="1500" u="sng" baseline="0" dirty="0" smtClean="0"/>
                        <a:t>근로자의 작업복</a:t>
                      </a:r>
                      <a:r>
                        <a:rPr lang="en-US" altLang="ko-KR" sz="1500" u="sng" baseline="0" dirty="0" smtClean="0"/>
                        <a:t>∙</a:t>
                      </a:r>
                      <a:r>
                        <a:rPr lang="ko-KR" altLang="en-US" sz="1500" u="sng" baseline="0" dirty="0" smtClean="0"/>
                        <a:t>보호구 및 방호장치의 점검과    </a:t>
                      </a:r>
                      <a:endParaRPr lang="en-US" altLang="ko-KR" sz="1500" u="sng" baseline="0" dirty="0" smtClean="0"/>
                    </a:p>
                    <a:p>
                      <a:pPr marL="0" indent="0" latinLnBrk="1">
                        <a:lnSpc>
                          <a:spcPct val="150000"/>
                        </a:lnSpc>
                        <a:buNone/>
                      </a:pPr>
                      <a:r>
                        <a:rPr lang="en-US" altLang="ko-KR" sz="1500" u="none" baseline="0" dirty="0" smtClean="0"/>
                        <a:t>   </a:t>
                      </a:r>
                      <a:r>
                        <a:rPr lang="ko-KR" altLang="en-US" sz="1500" u="sng" baseline="0" dirty="0" smtClean="0"/>
                        <a:t>그 착용</a:t>
                      </a:r>
                      <a:r>
                        <a:rPr lang="en-US" altLang="ko-KR" sz="1500" u="sng" baseline="0" dirty="0" smtClean="0"/>
                        <a:t>∙</a:t>
                      </a:r>
                      <a:r>
                        <a:rPr lang="ko-KR" altLang="en-US" sz="1500" u="sng" baseline="0" dirty="0" smtClean="0"/>
                        <a:t>사용에 관한 교육</a:t>
                      </a:r>
                      <a:r>
                        <a:rPr lang="en-US" altLang="ko-KR" sz="1500" u="sng" baseline="0" dirty="0" smtClean="0"/>
                        <a:t>∙</a:t>
                      </a:r>
                      <a:r>
                        <a:rPr lang="ko-KR" altLang="en-US" sz="1500" u="sng" baseline="0" dirty="0" smtClean="0"/>
                        <a:t>지도</a:t>
                      </a:r>
                      <a:endParaRPr lang="en-US" altLang="ko-KR" sz="1500" u="sng" baseline="0" dirty="0" smtClean="0"/>
                    </a:p>
                    <a:p>
                      <a:pPr marL="0" indent="0" latinLnBrk="1">
                        <a:lnSpc>
                          <a:spcPct val="150000"/>
                        </a:lnSpc>
                        <a:buNone/>
                      </a:pPr>
                      <a:r>
                        <a:rPr lang="en-US" altLang="ko-KR" sz="1500" baseline="0" dirty="0" smtClean="0"/>
                        <a:t>3. </a:t>
                      </a:r>
                      <a:r>
                        <a:rPr lang="ko-KR" altLang="en-US" sz="1500" baseline="0" dirty="0" smtClean="0"/>
                        <a:t>해당 작업에서 발생한 </a:t>
                      </a:r>
                      <a:r>
                        <a:rPr lang="ko-KR" altLang="en-US" sz="1500" u="sng" baseline="0" dirty="0" smtClean="0"/>
                        <a:t>산업재해에 관한 보고</a:t>
                      </a:r>
                      <a:r>
                        <a:rPr lang="ko-KR" altLang="en-US" sz="1500" baseline="0" dirty="0" smtClean="0"/>
                        <a:t> 및 이에 대한 </a:t>
                      </a:r>
                      <a:r>
                        <a:rPr lang="ko-KR" altLang="en-US" sz="1500" u="sng" baseline="0" dirty="0" smtClean="0"/>
                        <a:t>응급조치</a:t>
                      </a:r>
                      <a:endParaRPr lang="en-US" altLang="ko-KR" sz="1500" u="sng" baseline="0" dirty="0" smtClean="0"/>
                    </a:p>
                    <a:p>
                      <a:pPr marL="0" indent="0" latinLnBrk="1">
                        <a:lnSpc>
                          <a:spcPct val="150000"/>
                        </a:lnSpc>
                        <a:buNone/>
                      </a:pPr>
                      <a:r>
                        <a:rPr lang="en-US" altLang="ko-KR" sz="1500" baseline="0" dirty="0" smtClean="0"/>
                        <a:t>4. </a:t>
                      </a:r>
                      <a:r>
                        <a:rPr lang="ko-KR" altLang="en-US" sz="1500" baseline="0" dirty="0" smtClean="0"/>
                        <a:t>해당 작업의 </a:t>
                      </a:r>
                      <a:r>
                        <a:rPr lang="ko-KR" altLang="en-US" sz="1500" u="sng" baseline="0" dirty="0" smtClean="0"/>
                        <a:t>작업장 정리정돈</a:t>
                      </a:r>
                      <a:r>
                        <a:rPr lang="ko-KR" altLang="en-US" sz="1500" baseline="0" dirty="0" smtClean="0"/>
                        <a:t> 및 </a:t>
                      </a:r>
                      <a:r>
                        <a:rPr lang="ko-KR" altLang="en-US" sz="1500" u="sng" baseline="0" dirty="0" smtClean="0"/>
                        <a:t>통로 확보</a:t>
                      </a:r>
                      <a:r>
                        <a:rPr lang="ko-KR" altLang="en-US" sz="1500" baseline="0" dirty="0" smtClean="0"/>
                        <a:t>에 대한 </a:t>
                      </a:r>
                      <a:r>
                        <a:rPr lang="ko-KR" altLang="en-US" sz="1500" u="sng" baseline="0" dirty="0" smtClean="0"/>
                        <a:t>확인</a:t>
                      </a:r>
                      <a:r>
                        <a:rPr lang="en-US" altLang="ko-KR" sz="1500" u="sng" baseline="0" dirty="0" smtClean="0"/>
                        <a:t>∙</a:t>
                      </a:r>
                      <a:r>
                        <a:rPr lang="ko-KR" altLang="en-US" sz="1500" u="sng" baseline="0" dirty="0" smtClean="0"/>
                        <a:t>감독</a:t>
                      </a:r>
                      <a:endParaRPr lang="en-US" altLang="ko-KR" sz="1500" u="sng" baseline="0" dirty="0" smtClean="0"/>
                    </a:p>
                    <a:p>
                      <a:pPr marL="0" indent="0" latinLnBrk="1">
                        <a:lnSpc>
                          <a:spcPct val="150000"/>
                        </a:lnSpc>
                        <a:buNone/>
                      </a:pPr>
                      <a:r>
                        <a:rPr lang="en-US" altLang="ko-KR" sz="1500" baseline="0" dirty="0" smtClean="0"/>
                        <a:t>5. </a:t>
                      </a:r>
                      <a:r>
                        <a:rPr lang="ko-KR" altLang="en-US" sz="1500" u="sng" baseline="0" dirty="0" smtClean="0"/>
                        <a:t>안전관리자</a:t>
                      </a:r>
                      <a:r>
                        <a:rPr lang="en-US" altLang="ko-KR" sz="1500" u="sng" baseline="0" dirty="0" smtClean="0"/>
                        <a:t>, </a:t>
                      </a:r>
                      <a:r>
                        <a:rPr lang="ko-KR" altLang="en-US" sz="1500" u="sng" baseline="0" dirty="0" smtClean="0"/>
                        <a:t>보건관리자</a:t>
                      </a:r>
                      <a:r>
                        <a:rPr lang="en-US" altLang="ko-KR" sz="1500" u="sng" baseline="0" dirty="0" smtClean="0"/>
                        <a:t>, </a:t>
                      </a:r>
                      <a:r>
                        <a:rPr lang="ko-KR" altLang="en-US" sz="1500" u="sng" baseline="0" dirty="0" smtClean="0"/>
                        <a:t>안전보건관리담당자</a:t>
                      </a:r>
                      <a:r>
                        <a:rPr lang="en-US" altLang="ko-KR" sz="1500" u="sng" baseline="0" dirty="0" smtClean="0"/>
                        <a:t>, </a:t>
                      </a:r>
                      <a:r>
                        <a:rPr lang="ko-KR" altLang="en-US" sz="1500" u="sng" baseline="0" dirty="0" smtClean="0"/>
                        <a:t>산업보건의 지도</a:t>
                      </a:r>
                      <a:r>
                        <a:rPr lang="en-US" altLang="ko-KR" sz="1500" u="sng" baseline="0" dirty="0" smtClean="0"/>
                        <a:t>∙</a:t>
                      </a:r>
                      <a:r>
                        <a:rPr lang="ko-KR" altLang="en-US" sz="1500" u="sng" baseline="0" dirty="0" smtClean="0"/>
                        <a:t>조언에 협조</a:t>
                      </a:r>
                      <a:endParaRPr lang="en-US" altLang="ko-KR" sz="1500" u="sng" baseline="0" dirty="0" smtClean="0"/>
                    </a:p>
                    <a:p>
                      <a:pPr marL="0" indent="0" latinLnBrk="1">
                        <a:lnSpc>
                          <a:spcPct val="150000"/>
                        </a:lnSpc>
                        <a:buNone/>
                      </a:pPr>
                      <a:r>
                        <a:rPr lang="en-US" altLang="ko-KR" sz="1500" baseline="0" dirty="0" smtClean="0"/>
                        <a:t>6.</a:t>
                      </a:r>
                      <a:r>
                        <a:rPr lang="ko-KR" altLang="en-US" sz="1500" baseline="0" dirty="0" smtClean="0"/>
                        <a:t> 위험성평가를 위한 </a:t>
                      </a:r>
                      <a:r>
                        <a:rPr lang="ko-KR" altLang="en-US" sz="1500" u="sng" baseline="0" dirty="0" smtClean="0"/>
                        <a:t>유해</a:t>
                      </a:r>
                      <a:r>
                        <a:rPr lang="en-US" altLang="ko-KR" sz="1500" u="sng" baseline="0" dirty="0" smtClean="0"/>
                        <a:t>∙</a:t>
                      </a:r>
                      <a:r>
                        <a:rPr lang="ko-KR" altLang="en-US" sz="1500" u="sng" baseline="0" dirty="0" smtClean="0"/>
                        <a:t>위험요인의 파악 및 개선조치 시행에 참여</a:t>
                      </a:r>
                      <a:endParaRPr lang="ko-KR" altLang="en-US" sz="1500" u="sng" dirty="0"/>
                    </a:p>
                  </a:txBody>
                  <a:tcPr anchor="ctr"/>
                </a:tc>
                <a:extLst>
                  <a:ext uri="{0D108BD9-81ED-4DB2-BD59-A6C34878D82A}">
                    <a16:rowId xmlns:a16="http://schemas.microsoft.com/office/drawing/2014/main" xmlns="" val="10001"/>
                  </a:ext>
                </a:extLst>
              </a:tr>
              <a:tr h="1866264">
                <a:tc>
                  <a:txBody>
                    <a:bodyPr/>
                    <a:lstStyle/>
                    <a:p>
                      <a:pPr latinLnBrk="1"/>
                      <a:r>
                        <a:rPr lang="ko-KR" altLang="en-US" b="1" dirty="0" smtClean="0"/>
                        <a:t>안전보건총괄책임자</a:t>
                      </a:r>
                      <a:endParaRPr lang="en-US" altLang="ko-KR" b="1" dirty="0" smtClean="0"/>
                    </a:p>
                    <a:p>
                      <a:pPr latinLnBrk="1"/>
                      <a:r>
                        <a:rPr lang="en-US" altLang="ko-KR" sz="1600" dirty="0" smtClean="0"/>
                        <a:t>[</a:t>
                      </a:r>
                      <a:r>
                        <a:rPr lang="ko-KR" altLang="en-US" sz="1600" dirty="0" err="1" smtClean="0"/>
                        <a:t>산안법</a:t>
                      </a:r>
                      <a:r>
                        <a:rPr lang="ko-KR" altLang="en-US" sz="1600" dirty="0" smtClean="0"/>
                        <a:t> 시행령 제</a:t>
                      </a:r>
                      <a:r>
                        <a:rPr lang="en-US" altLang="ko-KR" sz="1600" dirty="0" smtClean="0"/>
                        <a:t>53</a:t>
                      </a:r>
                      <a:r>
                        <a:rPr lang="ko-KR" altLang="en-US" sz="1600" dirty="0" smtClean="0"/>
                        <a:t>조</a:t>
                      </a:r>
                      <a:r>
                        <a:rPr lang="en-US" altLang="ko-KR" sz="1600" dirty="0" smtClean="0"/>
                        <a:t>]</a:t>
                      </a:r>
                      <a:endParaRPr lang="ko-KR" altLang="en-US" sz="1600" dirty="0"/>
                    </a:p>
                  </a:txBody>
                  <a:tcPr anchor="ctr"/>
                </a:tc>
                <a:tc>
                  <a:txBody>
                    <a:bodyPr/>
                    <a:lstStyle/>
                    <a:p>
                      <a:pPr marL="0" indent="0" latinLnBrk="1">
                        <a:lnSpc>
                          <a:spcPct val="150000"/>
                        </a:lnSpc>
                        <a:buNone/>
                      </a:pPr>
                      <a:r>
                        <a:rPr lang="en-US" altLang="ko-KR" sz="1500" baseline="0" dirty="0" smtClean="0"/>
                        <a:t>1. </a:t>
                      </a:r>
                      <a:r>
                        <a:rPr lang="ko-KR" altLang="en-US" sz="1500" u="sng" baseline="0" dirty="0" smtClean="0"/>
                        <a:t>위험성평가의 실시</a:t>
                      </a:r>
                      <a:r>
                        <a:rPr lang="ko-KR" altLang="en-US" sz="1500" baseline="0" dirty="0" smtClean="0"/>
                        <a:t>에 관한 사항</a:t>
                      </a:r>
                      <a:endParaRPr lang="en-US" altLang="ko-KR" sz="1500" baseline="0" dirty="0" smtClean="0"/>
                    </a:p>
                    <a:p>
                      <a:pPr marL="0" indent="0" latinLnBrk="1">
                        <a:lnSpc>
                          <a:spcPct val="150000"/>
                        </a:lnSpc>
                        <a:buNone/>
                      </a:pPr>
                      <a:r>
                        <a:rPr lang="en-US" altLang="ko-KR" sz="1500" baseline="0" dirty="0" smtClean="0"/>
                        <a:t>2. </a:t>
                      </a:r>
                      <a:r>
                        <a:rPr lang="ko-KR" altLang="en-US" sz="1500" u="sng" baseline="0" dirty="0" smtClean="0"/>
                        <a:t>산업재해가 발생할 급박한 위험</a:t>
                      </a:r>
                      <a:r>
                        <a:rPr lang="ko-KR" altLang="en-US" sz="1500" baseline="0" dirty="0" smtClean="0"/>
                        <a:t>이 있는 경우 및 </a:t>
                      </a:r>
                      <a:r>
                        <a:rPr lang="ko-KR" altLang="en-US" sz="1500" u="sng" baseline="0" dirty="0" smtClean="0"/>
                        <a:t>중대재해 발생 시 작업 중지</a:t>
                      </a:r>
                      <a:endParaRPr lang="en-US" altLang="ko-KR" sz="1500" u="sng" baseline="0" dirty="0" smtClean="0"/>
                    </a:p>
                    <a:p>
                      <a:pPr marL="0" indent="0" latinLnBrk="1">
                        <a:lnSpc>
                          <a:spcPct val="150000"/>
                        </a:lnSpc>
                        <a:buNone/>
                      </a:pPr>
                      <a:r>
                        <a:rPr lang="en-US" altLang="ko-KR" sz="1500" baseline="0" dirty="0" smtClean="0"/>
                        <a:t>3. </a:t>
                      </a:r>
                      <a:r>
                        <a:rPr lang="ko-KR" altLang="en-US" sz="1500" u="sng" baseline="0" dirty="0" smtClean="0"/>
                        <a:t>도급 시 산업재해 예방조치</a:t>
                      </a:r>
                      <a:endParaRPr lang="en-US" altLang="ko-KR" sz="1500" u="sng" baseline="0" dirty="0" smtClean="0"/>
                    </a:p>
                    <a:p>
                      <a:pPr marL="0" indent="0" latinLnBrk="1">
                        <a:lnSpc>
                          <a:spcPct val="150000"/>
                        </a:lnSpc>
                        <a:buNone/>
                      </a:pPr>
                      <a:r>
                        <a:rPr lang="en-US" altLang="ko-KR" sz="1500" baseline="0" dirty="0" smtClean="0"/>
                        <a:t>4. </a:t>
                      </a:r>
                      <a:r>
                        <a:rPr lang="ko-KR" altLang="en-US" sz="1500" u="sng" baseline="0" dirty="0" smtClean="0"/>
                        <a:t>산업안전보건관리비의</a:t>
                      </a:r>
                      <a:r>
                        <a:rPr lang="ko-KR" altLang="en-US" sz="1500" baseline="0" dirty="0" smtClean="0"/>
                        <a:t> 관계수급인 간의 사용에 관한 </a:t>
                      </a:r>
                      <a:r>
                        <a:rPr lang="ko-KR" altLang="en-US" sz="1500" u="sng" baseline="0" dirty="0" smtClean="0"/>
                        <a:t>협의</a:t>
                      </a:r>
                      <a:r>
                        <a:rPr lang="en-US" altLang="ko-KR" sz="1500" u="sng" baseline="0" dirty="0" smtClean="0"/>
                        <a:t>∙</a:t>
                      </a:r>
                      <a:r>
                        <a:rPr lang="ko-KR" altLang="en-US" sz="1500" u="sng" baseline="0" dirty="0" smtClean="0"/>
                        <a:t>조정 및 집행감독</a:t>
                      </a:r>
                      <a:endParaRPr lang="en-US" altLang="ko-KR" sz="1500" u="sng" baseline="0" dirty="0" smtClean="0"/>
                    </a:p>
                    <a:p>
                      <a:pPr marL="0" indent="0" latinLnBrk="1">
                        <a:lnSpc>
                          <a:spcPct val="150000"/>
                        </a:lnSpc>
                        <a:buNone/>
                      </a:pPr>
                      <a:r>
                        <a:rPr lang="en-US" altLang="ko-KR" sz="1500" baseline="0" dirty="0" smtClean="0"/>
                        <a:t>5. </a:t>
                      </a:r>
                      <a:r>
                        <a:rPr lang="ko-KR" altLang="en-US" sz="1500" u="sng" baseline="0" dirty="0" smtClean="0"/>
                        <a:t>안전인증대상기계 등과 자율안전확인대상기계 등의 사용 여부 확인</a:t>
                      </a:r>
                      <a:endParaRPr lang="ko-KR" altLang="en-US" sz="1500" u="sng" dirty="0"/>
                    </a:p>
                  </a:txBody>
                  <a:tcPr anchor="ctr"/>
                </a:tc>
                <a:extLst>
                  <a:ext uri="{0D108BD9-81ED-4DB2-BD59-A6C34878D82A}">
                    <a16:rowId xmlns:a16="http://schemas.microsoft.com/office/drawing/2014/main" xmlns="" val="10002"/>
                  </a:ext>
                </a:extLst>
              </a:tr>
            </a:tbl>
          </a:graphicData>
        </a:graphic>
      </p:graphicFrame>
      <p:sp>
        <p:nvSpPr>
          <p:cNvPr id="8" name="TextBox 7">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
        <p:nvSpPr>
          <p:cNvPr id="9" name="직사각형 8">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11"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36270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그룹 37">
            <a:extLst>
              <a:ext uri="{FF2B5EF4-FFF2-40B4-BE49-F238E27FC236}">
                <a16:creationId xmlns:a16="http://schemas.microsoft.com/office/drawing/2014/main" xmlns="" id="{AE3998C1-7FDC-D54C-B3B3-DC00154A12C9}"/>
              </a:ext>
            </a:extLst>
          </p:cNvPr>
          <p:cNvGrpSpPr/>
          <p:nvPr/>
        </p:nvGrpSpPr>
        <p:grpSpPr>
          <a:xfrm>
            <a:off x="775103" y="2125923"/>
            <a:ext cx="9157424" cy="4567920"/>
            <a:chOff x="1983383" y="2683483"/>
            <a:chExt cx="7998987" cy="4220502"/>
          </a:xfrm>
        </p:grpSpPr>
        <p:sp>
          <p:nvSpPr>
            <p:cNvPr id="39" name="모서리가 둥근 직사각형 38">
              <a:extLst>
                <a:ext uri="{FF2B5EF4-FFF2-40B4-BE49-F238E27FC236}">
                  <a16:creationId xmlns:a16="http://schemas.microsoft.com/office/drawing/2014/main" xmlns="" id="{DCBEA8E3-A471-A149-A195-3F53427870A3}"/>
                </a:ext>
              </a:extLst>
            </p:cNvPr>
            <p:cNvSpPr/>
            <p:nvPr/>
          </p:nvSpPr>
          <p:spPr>
            <a:xfrm>
              <a:off x="1983383" y="2683483"/>
              <a:ext cx="7998987" cy="4220501"/>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4" name="TextBox 43">
              <a:extLst>
                <a:ext uri="{FF2B5EF4-FFF2-40B4-BE49-F238E27FC236}">
                  <a16:creationId xmlns:a16="http://schemas.microsoft.com/office/drawing/2014/main" xmlns="" id="{CBEDCD81-7DAD-D848-BBA4-7EAC44173522}"/>
                </a:ext>
              </a:extLst>
            </p:cNvPr>
            <p:cNvSpPr txBox="1"/>
            <p:nvPr/>
          </p:nvSpPr>
          <p:spPr>
            <a:xfrm>
              <a:off x="2105120" y="2853968"/>
              <a:ext cx="7755513" cy="4050017"/>
            </a:xfrm>
            <a:prstGeom prst="rect">
              <a:avLst/>
            </a:prstGeom>
            <a:noFill/>
          </p:spPr>
          <p:txBody>
            <a:bodyPr wrap="square" lIns="104287" tIns="52144" rIns="104287" bIns="52144" rtlCol="0">
              <a:spAutoFit/>
            </a:bodyPr>
            <a:lstStyle/>
            <a:p>
              <a:pPr fontAlgn="base" latinLnBrk="1">
                <a:lnSpc>
                  <a:spcPct val="150000"/>
                </a:lnSpc>
              </a:pPr>
              <a:r>
                <a:rPr lang="ko-KR" altLang="en-US" sz="1600" spc="-90" dirty="0" smtClean="0">
                  <a:solidFill>
                    <a:schemeClr val="accent6">
                      <a:lumMod val="75000"/>
                    </a:schemeClr>
                  </a:solidFill>
                  <a:latin typeface="+mj-ea"/>
                </a:rPr>
                <a:t>➏ </a:t>
              </a:r>
              <a:r>
                <a:rPr lang="ko-KR" altLang="en-US" sz="1600" dirty="0" smtClean="0"/>
                <a:t>「</a:t>
              </a:r>
              <a:r>
                <a:rPr lang="ko-KR" altLang="en-US" sz="1600" dirty="0"/>
                <a:t>산업안전보건법</a:t>
              </a:r>
              <a:r>
                <a:rPr lang="ko-KR" altLang="en-US" sz="1600" dirty="0" smtClean="0"/>
                <a:t>」 제</a:t>
              </a:r>
              <a:r>
                <a:rPr lang="en-US" altLang="ko-KR" sz="1600" dirty="0" smtClean="0"/>
                <a:t>17~19</a:t>
              </a:r>
              <a:r>
                <a:rPr lang="ko-KR" altLang="en-US" sz="1600" dirty="0" smtClean="0"/>
                <a:t>조</a:t>
              </a:r>
              <a:r>
                <a:rPr lang="en-US" altLang="ko-KR" sz="1600" dirty="0" smtClean="0"/>
                <a:t>,</a:t>
              </a:r>
              <a:r>
                <a:rPr lang="ko-KR" altLang="en-US" sz="1600" dirty="0" smtClean="0"/>
                <a:t> 제</a:t>
              </a:r>
              <a:r>
                <a:rPr lang="en-US" altLang="ko-KR" sz="1600" dirty="0"/>
                <a:t>22</a:t>
              </a:r>
              <a:r>
                <a:rPr lang="ko-KR" altLang="en-US" sz="1600" dirty="0" smtClean="0"/>
                <a:t>조에 따라 </a:t>
              </a:r>
              <a:r>
                <a:rPr lang="ko-KR" altLang="en-US" sz="1600" b="1" dirty="0" smtClean="0"/>
                <a:t>정해진 수 이상의 안전관리자</a:t>
              </a:r>
              <a:r>
                <a:rPr lang="en-US" altLang="ko-KR" sz="1600" b="1" dirty="0" smtClean="0"/>
                <a:t>, </a:t>
              </a:r>
              <a:r>
                <a:rPr lang="ko-KR" altLang="en-US" sz="1600" b="1" dirty="0" smtClean="0"/>
                <a:t>보건관리자</a:t>
              </a:r>
              <a:r>
                <a:rPr lang="en-US" altLang="ko-KR" sz="1600" b="1" dirty="0" smtClean="0"/>
                <a:t>,</a:t>
              </a:r>
            </a:p>
            <a:p>
              <a:pPr fontAlgn="base" latinLnBrk="1">
                <a:lnSpc>
                  <a:spcPct val="150000"/>
                </a:lnSpc>
              </a:pPr>
              <a:r>
                <a:rPr lang="en-US" altLang="ko-KR" sz="1600" b="1" dirty="0" smtClean="0"/>
                <a:t>    </a:t>
              </a:r>
              <a:r>
                <a:rPr lang="ko-KR" altLang="en-US" sz="1600" b="1" dirty="0" smtClean="0"/>
                <a:t>안전보건관리담당자 및 산업보건의 배치</a:t>
              </a:r>
              <a:r>
                <a:rPr lang="en-US" altLang="ko-KR" sz="1400" b="1" dirty="0" smtClean="0"/>
                <a:t>[</a:t>
              </a:r>
              <a:r>
                <a:rPr lang="ko-KR" altLang="en-US" sz="1400" b="1" dirty="0" smtClean="0"/>
                <a:t>산업안전보건법 시행령 별표</a:t>
              </a:r>
              <a:r>
                <a:rPr lang="en-US" altLang="ko-KR" sz="1400" b="1" dirty="0" smtClean="0"/>
                <a:t>3,5, </a:t>
              </a:r>
              <a:r>
                <a:rPr lang="ko-KR" altLang="en-US" sz="1400" b="1" dirty="0" smtClean="0"/>
                <a:t>시행령 제</a:t>
              </a:r>
              <a:r>
                <a:rPr lang="en-US" altLang="ko-KR" sz="1400" b="1" dirty="0" smtClean="0"/>
                <a:t>24</a:t>
              </a:r>
              <a:r>
                <a:rPr lang="ko-KR" altLang="en-US" sz="1400" b="1" dirty="0" smtClean="0"/>
                <a:t>조</a:t>
              </a:r>
              <a:r>
                <a:rPr lang="en-US" altLang="ko-KR" sz="1400" b="1" dirty="0" smtClean="0"/>
                <a:t> </a:t>
              </a:r>
              <a:r>
                <a:rPr lang="ko-KR" altLang="en-US" sz="1400" b="1" dirty="0" smtClean="0"/>
                <a:t>및 제</a:t>
              </a:r>
              <a:r>
                <a:rPr lang="en-US" altLang="ko-KR" sz="1400" b="1" dirty="0" smtClean="0"/>
                <a:t>29</a:t>
              </a:r>
              <a:r>
                <a:rPr lang="ko-KR" altLang="en-US" sz="1400" b="1" dirty="0" smtClean="0"/>
                <a:t>조</a:t>
              </a:r>
              <a:r>
                <a:rPr lang="en-US" altLang="ko-KR" sz="1400" b="1" dirty="0" smtClean="0"/>
                <a:t>] </a:t>
              </a:r>
            </a:p>
            <a:p>
              <a:pPr fontAlgn="base" latinLnBrk="1">
                <a:lnSpc>
                  <a:spcPct val="150000"/>
                </a:lnSpc>
              </a:pPr>
              <a:r>
                <a:rPr lang="en-US" altLang="ko-KR" sz="1800" dirty="0" smtClean="0">
                  <a:solidFill>
                    <a:srgbClr val="E46C0A"/>
                  </a:solidFill>
                </a:rPr>
                <a:t>    </a:t>
              </a:r>
              <a:r>
                <a:rPr lang="en-US" altLang="ko-KR" sz="1400" b="1" dirty="0" smtClean="0">
                  <a:solidFill>
                    <a:schemeClr val="accent6">
                      <a:lumMod val="50000"/>
                    </a:schemeClr>
                  </a:solidFill>
                  <a:latin typeface="맑은 고딕" panose="020B0503020000020004" pitchFamily="50" charset="-127"/>
                  <a:ea typeface="맑은 고딕" panose="020B0503020000020004" pitchFamily="50" charset="-127"/>
                </a:rPr>
                <a:t>√ </a:t>
              </a:r>
              <a:r>
                <a:rPr lang="ko-KR" altLang="en-US" sz="1400" b="1" dirty="0" smtClean="0">
                  <a:solidFill>
                    <a:schemeClr val="accent6">
                      <a:lumMod val="50000"/>
                    </a:schemeClr>
                  </a:solidFill>
                </a:rPr>
                <a:t>다른 법령</a:t>
              </a:r>
              <a:r>
                <a:rPr lang="en-US" altLang="ko-KR" sz="1400" b="1" dirty="0" smtClean="0">
                  <a:solidFill>
                    <a:schemeClr val="accent6">
                      <a:lumMod val="50000"/>
                    </a:schemeClr>
                  </a:solidFill>
                </a:rPr>
                <a:t>(</a:t>
              </a:r>
              <a:r>
                <a:rPr lang="ko-KR" altLang="en-US" sz="1400" b="1" dirty="0" err="1" smtClean="0">
                  <a:solidFill>
                    <a:schemeClr val="accent6">
                      <a:lumMod val="50000"/>
                    </a:schemeClr>
                  </a:solidFill>
                </a:rPr>
                <a:t>기업규제완화법</a:t>
              </a:r>
              <a:r>
                <a:rPr lang="ko-KR" altLang="en-US" sz="1400" b="1" dirty="0" smtClean="0">
                  <a:solidFill>
                    <a:schemeClr val="accent6">
                      <a:lumMod val="50000"/>
                    </a:schemeClr>
                  </a:solidFill>
                </a:rPr>
                <a:t> 등</a:t>
              </a:r>
              <a:r>
                <a:rPr lang="en-US" altLang="ko-KR" sz="1400" b="1" dirty="0" smtClean="0">
                  <a:solidFill>
                    <a:schemeClr val="accent6">
                      <a:lumMod val="50000"/>
                    </a:schemeClr>
                  </a:solidFill>
                </a:rPr>
                <a:t>)</a:t>
              </a:r>
              <a:r>
                <a:rPr lang="ko-KR" altLang="en-US" sz="1400" b="1" dirty="0" smtClean="0">
                  <a:solidFill>
                    <a:schemeClr val="accent6">
                      <a:lumMod val="50000"/>
                    </a:schemeClr>
                  </a:solidFill>
                </a:rPr>
                <a:t>에서 해당 인력 배치에 대해 달리 정하고 있는 경우 → 해당 법령을 따름</a:t>
              </a:r>
              <a:endParaRPr lang="en-US" altLang="ko-KR" sz="1400" b="1" dirty="0" smtClean="0">
                <a:solidFill>
                  <a:schemeClr val="accent6">
                    <a:lumMod val="50000"/>
                  </a:schemeClr>
                </a:solidFill>
              </a:endParaRPr>
            </a:p>
            <a:p>
              <a:pPr fontAlgn="base" latinLnBrk="1">
                <a:lnSpc>
                  <a:spcPct val="150000"/>
                </a:lnSpc>
              </a:pPr>
              <a:r>
                <a:rPr lang="en-US" altLang="ko-KR" sz="1400" b="1" dirty="0" smtClean="0">
                  <a:solidFill>
                    <a:schemeClr val="accent6">
                      <a:lumMod val="50000"/>
                    </a:schemeClr>
                  </a:solidFill>
                </a:rPr>
                <a:t>     </a:t>
              </a:r>
              <a:r>
                <a:rPr lang="en-US" altLang="ko-KR" sz="1400" b="1" dirty="0" smtClean="0">
                  <a:solidFill>
                    <a:schemeClr val="accent6">
                      <a:lumMod val="50000"/>
                    </a:schemeClr>
                  </a:solidFill>
                  <a:latin typeface="맑은 고딕" panose="020B0503020000020004" pitchFamily="50" charset="-127"/>
                </a:rPr>
                <a:t>√ </a:t>
              </a:r>
              <a:r>
                <a:rPr lang="ko-KR" altLang="en-US" sz="1400" b="1" dirty="0" smtClean="0">
                  <a:solidFill>
                    <a:schemeClr val="accent6">
                      <a:lumMod val="50000"/>
                    </a:schemeClr>
                  </a:solidFill>
                </a:rPr>
                <a:t>배치해야 할 인력이 겸직하는 경우 → 고용노동부 고시에 따라 안전</a:t>
              </a:r>
              <a:r>
                <a:rPr lang="ko-KR" altLang="en-US" sz="1400" b="1" dirty="0" smtClean="0">
                  <a:solidFill>
                    <a:schemeClr val="accent6">
                      <a:lumMod val="50000"/>
                    </a:schemeClr>
                  </a:solidFill>
                  <a:latin typeface="맑은 고딕" panose="020B0503020000020004" pitchFamily="50" charset="-127"/>
                  <a:ea typeface="맑은 고딕" panose="020B0503020000020004" pitchFamily="50" charset="-127"/>
                </a:rPr>
                <a:t>〮</a:t>
              </a:r>
              <a:r>
                <a:rPr lang="ko-KR" altLang="en-US" sz="1400" b="1" dirty="0" smtClean="0">
                  <a:solidFill>
                    <a:schemeClr val="accent6">
                      <a:lumMod val="50000"/>
                    </a:schemeClr>
                  </a:solidFill>
                </a:rPr>
                <a:t>보건 관련 </a:t>
              </a:r>
              <a:r>
                <a:rPr lang="ko-KR" altLang="en-US" sz="1600" b="1" u="sng" dirty="0" smtClean="0">
                  <a:solidFill>
                    <a:schemeClr val="accent6">
                      <a:lumMod val="50000"/>
                    </a:schemeClr>
                  </a:solidFill>
                </a:rPr>
                <a:t>업무 수행시간 보장</a:t>
              </a:r>
              <a:endParaRPr lang="en-US" altLang="ko-KR" sz="1400" b="1" dirty="0" smtClean="0">
                <a:solidFill>
                  <a:schemeClr val="accent6">
                    <a:lumMod val="50000"/>
                  </a:schemeClr>
                </a:solidFill>
              </a:endParaRPr>
            </a:p>
            <a:p>
              <a:pPr fontAlgn="base" latinLnBrk="1"/>
              <a:endParaRPr lang="ko-KR" altLang="en-US" sz="2000" dirty="0"/>
            </a:p>
            <a:p>
              <a:pPr>
                <a:lnSpc>
                  <a:spcPct val="150000"/>
                </a:lnSpc>
              </a:pPr>
              <a:r>
                <a:rPr lang="ko-KR" altLang="en-US" sz="1600" spc="-90" dirty="0" smtClean="0">
                  <a:solidFill>
                    <a:schemeClr val="accent6">
                      <a:lumMod val="75000"/>
                    </a:schemeClr>
                  </a:solidFill>
                  <a:latin typeface="+mj-ea"/>
                </a:rPr>
                <a:t>➐ </a:t>
              </a:r>
              <a:r>
                <a:rPr lang="en-US" altLang="ko-KR" sz="1600" dirty="0" err="1" smtClean="0"/>
                <a:t>사업</a:t>
              </a:r>
              <a:r>
                <a:rPr lang="en-US" altLang="ko-KR" sz="1600" dirty="0" smtClean="0"/>
                <a:t> </a:t>
              </a:r>
              <a:r>
                <a:rPr lang="en-US" altLang="ko-KR" sz="1600" dirty="0" err="1" smtClean="0"/>
                <a:t>또는</a:t>
              </a:r>
              <a:r>
                <a:rPr lang="en-US" altLang="ko-KR" sz="1600" dirty="0" smtClean="0"/>
                <a:t> </a:t>
              </a:r>
              <a:r>
                <a:rPr lang="en-US" altLang="ko-KR" sz="1600" b="1" dirty="0" err="1" smtClean="0"/>
                <a:t>사업장의</a:t>
              </a:r>
              <a:r>
                <a:rPr lang="en-US" altLang="ko-KR" sz="1600" b="1" dirty="0" smtClean="0"/>
                <a:t> </a:t>
              </a:r>
              <a:r>
                <a:rPr lang="en-US" altLang="ko-KR" sz="1600" b="1" dirty="0" err="1" smtClean="0"/>
                <a:t>안전</a:t>
              </a:r>
              <a:r>
                <a:rPr lang="en-US" altLang="ko-KR" sz="1600" b="1" dirty="0" err="1" smtClean="0">
                  <a:latin typeface="맑은 고딕" panose="020B0503020000020004" pitchFamily="50" charset="-127"/>
                  <a:ea typeface="맑은 고딕" panose="020B0503020000020004" pitchFamily="50" charset="-127"/>
                </a:rPr>
                <a:t>〮</a:t>
              </a:r>
              <a:r>
                <a:rPr lang="en-US" altLang="ko-KR" sz="1600" b="1" dirty="0" err="1" smtClean="0"/>
                <a:t>보건에</a:t>
              </a:r>
              <a:r>
                <a:rPr lang="en-US" altLang="ko-KR" sz="1600" b="1" dirty="0" smtClean="0"/>
                <a:t> </a:t>
              </a:r>
              <a:r>
                <a:rPr lang="en-US" altLang="ko-KR" sz="1600" b="1" dirty="0" err="1" smtClean="0"/>
                <a:t>관한</a:t>
              </a:r>
              <a:r>
                <a:rPr lang="en-US" altLang="ko-KR" sz="1600" b="1" dirty="0" smtClean="0"/>
                <a:t> </a:t>
              </a:r>
              <a:r>
                <a:rPr lang="en-US" altLang="ko-KR" sz="1600" b="1" dirty="0" err="1" smtClean="0"/>
                <a:t>사항에</a:t>
              </a:r>
              <a:r>
                <a:rPr lang="en-US" altLang="ko-KR" sz="1600" b="1" dirty="0" smtClean="0"/>
                <a:t> </a:t>
              </a:r>
              <a:r>
                <a:rPr lang="en-US" altLang="ko-KR" sz="1600" b="1" dirty="0" err="1" smtClean="0"/>
                <a:t>대해</a:t>
              </a:r>
              <a:r>
                <a:rPr lang="en-US" altLang="ko-KR" sz="1600" b="1" dirty="0" smtClean="0"/>
                <a:t> </a:t>
              </a:r>
              <a:r>
                <a:rPr lang="en-US" altLang="ko-KR" sz="1600" b="1" dirty="0" err="1" smtClean="0"/>
                <a:t>종사자의</a:t>
              </a:r>
              <a:r>
                <a:rPr lang="en-US" altLang="ko-KR" sz="1600" b="1" dirty="0" smtClean="0"/>
                <a:t> </a:t>
              </a:r>
              <a:r>
                <a:rPr lang="en-US" altLang="ko-KR" sz="1600" b="1" dirty="0" err="1" smtClean="0"/>
                <a:t>의견을</a:t>
              </a:r>
              <a:r>
                <a:rPr lang="en-US" altLang="ko-KR" sz="1600" b="1" dirty="0" smtClean="0"/>
                <a:t> </a:t>
              </a:r>
              <a:r>
                <a:rPr lang="en-US" altLang="ko-KR" sz="1600" b="1" dirty="0" err="1" smtClean="0"/>
                <a:t>듣는</a:t>
              </a:r>
              <a:r>
                <a:rPr lang="en-US" altLang="ko-KR" sz="1600" b="1" dirty="0" smtClean="0"/>
                <a:t> </a:t>
              </a:r>
              <a:r>
                <a:rPr lang="en-US" altLang="ko-KR" sz="1600" b="1" dirty="0" err="1" smtClean="0"/>
                <a:t>절차</a:t>
              </a:r>
              <a:r>
                <a:rPr lang="en-US" altLang="ko-KR" sz="1600" b="1" dirty="0" smtClean="0"/>
                <a:t> </a:t>
              </a:r>
              <a:r>
                <a:rPr lang="en-US" altLang="ko-KR" sz="1600" b="1" dirty="0" err="1" smtClean="0"/>
                <a:t>마련</a:t>
              </a:r>
              <a:r>
                <a:rPr lang="en-US" altLang="ko-KR" sz="1600" dirty="0" smtClean="0"/>
                <a:t> </a:t>
              </a:r>
            </a:p>
            <a:p>
              <a:pPr>
                <a:lnSpc>
                  <a:spcPct val="150000"/>
                </a:lnSpc>
              </a:pPr>
              <a:r>
                <a:rPr lang="en-US" altLang="ko-KR" sz="1600" dirty="0" smtClean="0"/>
                <a:t>        </a:t>
              </a:r>
              <a:r>
                <a:rPr lang="ko-KR" altLang="en-US" sz="1600" dirty="0" smtClean="0"/>
                <a:t>해당작업 장소의 </a:t>
              </a:r>
              <a:r>
                <a:rPr lang="ko-KR" altLang="en-US" sz="1600" b="1" dirty="0" smtClean="0"/>
                <a:t>위험이나 개선사항을 가장 잘 알고 있는 사람</a:t>
              </a:r>
              <a:r>
                <a:rPr lang="ko-KR" altLang="en-US" sz="1600" dirty="0" smtClean="0"/>
                <a:t>은</a:t>
              </a:r>
              <a:r>
                <a:rPr lang="ko-KR" altLang="en-US" sz="1600" b="1" dirty="0" smtClean="0"/>
                <a:t> 현장작업자</a:t>
              </a:r>
              <a:r>
                <a:rPr lang="ko-KR" altLang="en-US" sz="1600" dirty="0" smtClean="0"/>
                <a:t>이기 때문</a:t>
              </a:r>
              <a:r>
                <a:rPr lang="en-US" altLang="ko-KR" sz="1600" dirty="0" smtClean="0"/>
                <a:t>!     </a:t>
              </a:r>
              <a:endParaRPr lang="en-US" altLang="ko-KR" sz="1600" dirty="0"/>
            </a:p>
            <a:p>
              <a:pPr>
                <a:lnSpc>
                  <a:spcPct val="150000"/>
                </a:lnSpc>
              </a:pPr>
              <a:r>
                <a:rPr lang="en-US" altLang="ko-KR" sz="1600" dirty="0" smtClean="0"/>
                <a:t>        </a:t>
              </a:r>
              <a:r>
                <a:rPr lang="ko-KR" altLang="en-US" sz="1600" dirty="0" smtClean="0"/>
                <a:t>종사자의 </a:t>
              </a:r>
              <a:r>
                <a:rPr lang="en-US" altLang="ko-KR" sz="1600" dirty="0" err="1" smtClean="0"/>
                <a:t>의견을</a:t>
              </a:r>
              <a:r>
                <a:rPr lang="en-US" altLang="ko-KR" sz="1600" dirty="0" smtClean="0"/>
                <a:t> </a:t>
              </a:r>
              <a:r>
                <a:rPr lang="en-US" altLang="ko-KR" sz="1600" dirty="0" err="1" smtClean="0"/>
                <a:t>들어</a:t>
              </a:r>
              <a:r>
                <a:rPr lang="en-US" altLang="ko-KR" sz="1600" dirty="0" smtClean="0"/>
                <a:t> </a:t>
              </a:r>
              <a:r>
                <a:rPr lang="en-US" altLang="ko-KR" sz="1600" dirty="0" err="1" smtClean="0"/>
                <a:t>재해</a:t>
              </a:r>
              <a:r>
                <a:rPr lang="en-US" altLang="ko-KR" sz="1600" dirty="0" smtClean="0"/>
                <a:t> </a:t>
              </a:r>
              <a:r>
                <a:rPr lang="en-US" altLang="ko-KR" sz="1600" dirty="0" err="1" smtClean="0"/>
                <a:t>예방에</a:t>
              </a:r>
              <a:r>
                <a:rPr lang="en-US" altLang="ko-KR" sz="1600" dirty="0" smtClean="0"/>
                <a:t> </a:t>
              </a:r>
              <a:r>
                <a:rPr lang="en-US" altLang="ko-KR" sz="1600" b="1" dirty="0" err="1" smtClean="0"/>
                <a:t>필요하다고</a:t>
              </a:r>
              <a:r>
                <a:rPr lang="en-US" altLang="ko-KR" sz="1600" b="1" dirty="0" smtClean="0"/>
                <a:t> </a:t>
              </a:r>
              <a:r>
                <a:rPr lang="en-US" altLang="ko-KR" sz="1600" b="1" dirty="0" err="1" smtClean="0"/>
                <a:t>인정하는</a:t>
              </a:r>
              <a:r>
                <a:rPr lang="en-US" altLang="ko-KR" sz="1600" b="1" dirty="0" smtClean="0"/>
                <a:t> </a:t>
              </a:r>
              <a:r>
                <a:rPr lang="en-US" altLang="ko-KR" sz="1600" b="1" dirty="0" err="1" smtClean="0"/>
                <a:t>경우에는</a:t>
              </a:r>
              <a:r>
                <a:rPr lang="en-US" altLang="ko-KR" sz="1600" b="1" dirty="0" smtClean="0"/>
                <a:t> </a:t>
              </a:r>
              <a:r>
                <a:rPr lang="en-US" altLang="ko-KR" sz="1600" b="1" dirty="0" err="1" smtClean="0"/>
                <a:t>개선방안</a:t>
              </a:r>
              <a:r>
                <a:rPr lang="en-US" altLang="ko-KR" sz="1600" b="1" dirty="0" smtClean="0"/>
                <a:t> </a:t>
              </a:r>
              <a:r>
                <a:rPr lang="en-US" altLang="ko-KR" sz="1600" b="1" dirty="0" err="1" smtClean="0"/>
                <a:t>마련</a:t>
              </a:r>
              <a:r>
                <a:rPr lang="en-US" altLang="ko-KR" sz="1600" dirty="0" smtClean="0"/>
                <a:t> </a:t>
              </a:r>
              <a:endParaRPr lang="en-US" altLang="ko-KR" sz="1600" dirty="0"/>
            </a:p>
            <a:p>
              <a:pPr>
                <a:lnSpc>
                  <a:spcPct val="150000"/>
                </a:lnSpc>
              </a:pPr>
              <a:r>
                <a:rPr lang="en-US" altLang="ko-KR" sz="1600" dirty="0" smtClean="0"/>
                <a:t>        </a:t>
              </a:r>
              <a:r>
                <a:rPr lang="ko-KR" altLang="en-US" sz="1600" b="1" dirty="0" smtClean="0"/>
                <a:t>개선방안 마련 및 </a:t>
              </a:r>
              <a:r>
                <a:rPr lang="en-US" altLang="ko-KR" sz="1600" b="1" dirty="0" err="1" smtClean="0"/>
                <a:t>이행</a:t>
              </a:r>
              <a:r>
                <a:rPr lang="ko-KR" altLang="en-US" sz="1600" b="1" dirty="0" smtClean="0"/>
                <a:t>여부</a:t>
              </a:r>
              <a:r>
                <a:rPr lang="en-US" altLang="ko-KR" sz="1600" dirty="0" smtClean="0"/>
                <a:t>를</a:t>
              </a:r>
              <a:r>
                <a:rPr lang="en-US" altLang="ko-KR" sz="1600" b="1" dirty="0" smtClean="0"/>
                <a:t> </a:t>
              </a:r>
              <a:r>
                <a:rPr lang="en-US" altLang="ko-KR" sz="1600" b="1" dirty="0" err="1" smtClean="0"/>
                <a:t>반기</a:t>
              </a:r>
              <a:r>
                <a:rPr lang="en-US" altLang="ko-KR" sz="1600" b="1" dirty="0" smtClean="0"/>
                <a:t> 1회 </a:t>
              </a:r>
              <a:r>
                <a:rPr lang="en-US" altLang="ko-KR" sz="1600" b="1" dirty="0" err="1" smtClean="0"/>
                <a:t>이상</a:t>
              </a:r>
              <a:r>
                <a:rPr lang="en-US" altLang="ko-KR" sz="1600" b="1" dirty="0" smtClean="0"/>
                <a:t> </a:t>
              </a:r>
              <a:r>
                <a:rPr lang="en-US" altLang="ko-KR" sz="1600" b="1" dirty="0" err="1" smtClean="0"/>
                <a:t>점검</a:t>
              </a:r>
              <a:r>
                <a:rPr lang="en-US" altLang="ko-KR" sz="1600" b="1" dirty="0" smtClean="0"/>
                <a:t> 후 </a:t>
              </a:r>
              <a:r>
                <a:rPr lang="en-US" altLang="ko-KR" sz="1600" b="1" dirty="0" err="1" smtClean="0"/>
                <a:t>필요한</a:t>
              </a:r>
              <a:r>
                <a:rPr lang="en-US" altLang="ko-KR" sz="1600" b="1" dirty="0" smtClean="0"/>
                <a:t> </a:t>
              </a:r>
              <a:r>
                <a:rPr lang="ko-KR" altLang="en-US" sz="1600" b="1" dirty="0" smtClean="0"/>
                <a:t>조치 </a:t>
              </a:r>
              <a:r>
                <a:rPr lang="ko-KR" altLang="en-US" sz="1600" dirty="0" smtClean="0"/>
                <a:t>실시</a:t>
              </a:r>
              <a:endParaRPr lang="en-US" altLang="ko-KR" sz="1600" dirty="0" smtClean="0"/>
            </a:p>
            <a:p>
              <a:pPr>
                <a:lnSpc>
                  <a:spcPct val="150000"/>
                </a:lnSpc>
              </a:pPr>
              <a:r>
                <a:rPr lang="en-US" altLang="ko-KR" sz="1400" b="1" dirty="0" smtClean="0">
                  <a:solidFill>
                    <a:srgbClr val="E46C0A"/>
                  </a:solidFill>
                </a:rPr>
                <a:t>     </a:t>
              </a:r>
              <a:r>
                <a:rPr lang="en-US" altLang="ko-KR" sz="1400" b="1" dirty="0" smtClean="0">
                  <a:solidFill>
                    <a:schemeClr val="accent6">
                      <a:lumMod val="50000"/>
                    </a:schemeClr>
                  </a:solidFill>
                  <a:latin typeface="맑은 고딕" panose="020B0503020000020004" pitchFamily="50" charset="-127"/>
                </a:rPr>
                <a:t>※ </a:t>
              </a:r>
              <a:r>
                <a:rPr lang="en-US" altLang="ko-KR" sz="1400" b="1" dirty="0" smtClean="0">
                  <a:solidFill>
                    <a:schemeClr val="accent6">
                      <a:lumMod val="50000"/>
                    </a:schemeClr>
                  </a:solidFill>
                </a:rPr>
                <a:t>「</a:t>
              </a:r>
              <a:r>
                <a:rPr lang="en-US" altLang="ko-KR" sz="1400" b="1" dirty="0" err="1">
                  <a:solidFill>
                    <a:schemeClr val="accent6">
                      <a:lumMod val="50000"/>
                    </a:schemeClr>
                  </a:solidFill>
                </a:rPr>
                <a:t>산업안전보건법</a:t>
              </a:r>
              <a:r>
                <a:rPr lang="en-US" altLang="ko-KR" sz="1400" b="1" dirty="0" smtClean="0">
                  <a:solidFill>
                    <a:schemeClr val="accent6">
                      <a:lumMod val="50000"/>
                    </a:schemeClr>
                  </a:solidFill>
                </a:rPr>
                <a:t>」</a:t>
              </a:r>
              <a:r>
                <a:rPr lang="ko-KR" altLang="en-US" sz="1400" b="1" dirty="0" smtClean="0">
                  <a:solidFill>
                    <a:schemeClr val="accent6">
                      <a:lumMod val="50000"/>
                    </a:schemeClr>
                  </a:solidFill>
                </a:rPr>
                <a:t>상</a:t>
              </a:r>
              <a:r>
                <a:rPr lang="en-US" altLang="ko-KR" sz="1400" b="1" dirty="0" smtClean="0">
                  <a:solidFill>
                    <a:schemeClr val="accent6">
                      <a:lumMod val="50000"/>
                    </a:schemeClr>
                  </a:solidFill>
                </a:rPr>
                <a:t> </a:t>
              </a:r>
              <a:r>
                <a:rPr lang="en-US" altLang="ko-KR" sz="1400" b="1" u="sng" dirty="0" err="1" smtClean="0">
                  <a:solidFill>
                    <a:schemeClr val="accent6">
                      <a:lumMod val="50000"/>
                    </a:schemeClr>
                  </a:solidFill>
                </a:rPr>
                <a:t>산업안전보건위원회</a:t>
              </a:r>
              <a:r>
                <a:rPr lang="en-US" altLang="ko-KR" sz="1400" b="1" u="sng" dirty="0" smtClean="0">
                  <a:solidFill>
                    <a:schemeClr val="accent6">
                      <a:lumMod val="50000"/>
                    </a:schemeClr>
                  </a:solidFill>
                </a:rPr>
                <a:t>(</a:t>
              </a:r>
              <a:r>
                <a:rPr lang="ko-KR" altLang="en-US" sz="1400" b="1" u="sng" dirty="0" smtClean="0">
                  <a:solidFill>
                    <a:schemeClr val="accent6">
                      <a:lumMod val="50000"/>
                    </a:schemeClr>
                  </a:solidFill>
                </a:rPr>
                <a:t>제</a:t>
              </a:r>
              <a:r>
                <a:rPr lang="en-US" altLang="ko-KR" sz="1400" b="1" u="sng" dirty="0" smtClean="0">
                  <a:solidFill>
                    <a:schemeClr val="accent6">
                      <a:lumMod val="50000"/>
                    </a:schemeClr>
                  </a:solidFill>
                </a:rPr>
                <a:t>24</a:t>
              </a:r>
              <a:r>
                <a:rPr lang="ko-KR" altLang="en-US" sz="1400" b="1" u="sng" dirty="0" smtClean="0">
                  <a:solidFill>
                    <a:schemeClr val="accent6">
                      <a:lumMod val="50000"/>
                    </a:schemeClr>
                  </a:solidFill>
                </a:rPr>
                <a:t>조</a:t>
              </a:r>
              <a:r>
                <a:rPr lang="en-US" altLang="ko-KR" sz="1400" b="1" u="sng" dirty="0" smtClean="0">
                  <a:solidFill>
                    <a:schemeClr val="accent6">
                      <a:lumMod val="50000"/>
                    </a:schemeClr>
                  </a:solidFill>
                </a:rPr>
                <a:t>)</a:t>
              </a:r>
              <a:r>
                <a:rPr lang="en-US" altLang="ko-KR" sz="1400" b="1" dirty="0" smtClean="0">
                  <a:solidFill>
                    <a:schemeClr val="accent6">
                      <a:lumMod val="50000"/>
                    </a:schemeClr>
                  </a:solidFill>
                </a:rPr>
                <a:t>, </a:t>
              </a:r>
              <a:r>
                <a:rPr lang="ko-KR" altLang="en-US" sz="1400" b="1" u="sng" dirty="0" smtClean="0">
                  <a:solidFill>
                    <a:schemeClr val="accent6">
                      <a:lumMod val="50000"/>
                    </a:schemeClr>
                  </a:solidFill>
                </a:rPr>
                <a:t>도급인의 안전보건협의체</a:t>
              </a:r>
              <a:r>
                <a:rPr lang="en-US" altLang="ko-KR" sz="1400" b="1" u="sng" dirty="0">
                  <a:solidFill>
                    <a:schemeClr val="accent6">
                      <a:lumMod val="50000"/>
                    </a:schemeClr>
                  </a:solidFill>
                </a:rPr>
                <a:t>(</a:t>
              </a:r>
              <a:r>
                <a:rPr lang="en-US" altLang="ko-KR" sz="1400" b="1" u="sng" dirty="0" smtClean="0">
                  <a:solidFill>
                    <a:schemeClr val="accent6">
                      <a:lumMod val="50000"/>
                    </a:schemeClr>
                  </a:solidFill>
                </a:rPr>
                <a:t>제</a:t>
              </a:r>
              <a:r>
                <a:rPr lang="en-US" altLang="ko-KR" sz="1400" b="1" u="sng" dirty="0">
                  <a:solidFill>
                    <a:schemeClr val="accent6">
                      <a:lumMod val="50000"/>
                    </a:schemeClr>
                  </a:solidFill>
                </a:rPr>
                <a:t>64</a:t>
              </a:r>
              <a:r>
                <a:rPr lang="en-US" altLang="ko-KR" sz="1400" b="1" u="sng" dirty="0" smtClean="0">
                  <a:solidFill>
                    <a:schemeClr val="accent6">
                      <a:lumMod val="50000"/>
                    </a:schemeClr>
                  </a:solidFill>
                </a:rPr>
                <a:t>조</a:t>
              </a:r>
              <a:r>
                <a:rPr lang="en-US" altLang="ko-KR" sz="1400" b="1" u="sng" dirty="0" smtClean="0">
                  <a:solidFill>
                    <a:schemeClr val="accent6">
                      <a:lumMod val="50000"/>
                    </a:schemeClr>
                  </a:solidFill>
                  <a:latin typeface="맑은 고딕" panose="020B0503020000020004" pitchFamily="50" charset="-127"/>
                  <a:ea typeface="맑은 고딕" panose="020B0503020000020004" pitchFamily="50" charset="-127"/>
                </a:rPr>
                <a:t>),</a:t>
              </a:r>
              <a:r>
                <a:rPr lang="en-US" altLang="ko-KR" sz="1400" b="1" dirty="0" smtClean="0">
                  <a:solidFill>
                    <a:schemeClr val="accent6">
                      <a:lumMod val="50000"/>
                    </a:schemeClr>
                  </a:solidFill>
                  <a:latin typeface="맑은 고딕" panose="020B0503020000020004" pitchFamily="50" charset="-127"/>
                  <a:ea typeface="맑은 고딕" panose="020B0503020000020004" pitchFamily="50" charset="-127"/>
                </a:rPr>
                <a:t> </a:t>
              </a:r>
              <a:r>
                <a:rPr lang="ko-KR" altLang="en-US" sz="1400" b="1" u="sng" dirty="0" smtClean="0">
                  <a:solidFill>
                    <a:schemeClr val="accent6">
                      <a:lumMod val="50000"/>
                    </a:schemeClr>
                  </a:solidFill>
                  <a:latin typeface="맑은 고딕" panose="020B0503020000020004" pitchFamily="50" charset="-127"/>
                  <a:ea typeface="맑은 고딕" panose="020B0503020000020004" pitchFamily="50" charset="-127"/>
                </a:rPr>
                <a:t>건설공사 </a:t>
              </a:r>
              <a:endParaRPr lang="en-US" altLang="ko-KR" sz="1400" b="1" u="sng" dirty="0" smtClean="0">
                <a:solidFill>
                  <a:schemeClr val="accent6">
                    <a:lumMod val="50000"/>
                  </a:schemeClr>
                </a:solidFill>
                <a:latin typeface="맑은 고딕" panose="020B0503020000020004" pitchFamily="50" charset="-127"/>
                <a:ea typeface="맑은 고딕" panose="020B0503020000020004" pitchFamily="50" charset="-127"/>
              </a:endParaRPr>
            </a:p>
            <a:p>
              <a:pPr>
                <a:lnSpc>
                  <a:spcPct val="150000"/>
                </a:lnSpc>
              </a:pPr>
              <a:r>
                <a:rPr lang="en-US" altLang="ko-KR" sz="1400" b="1" dirty="0" smtClean="0">
                  <a:solidFill>
                    <a:schemeClr val="accent6">
                      <a:lumMod val="50000"/>
                    </a:schemeClr>
                  </a:solidFill>
                  <a:latin typeface="맑은 고딕" panose="020B0503020000020004" pitchFamily="50" charset="-127"/>
                  <a:ea typeface="맑은 고딕" panose="020B0503020000020004" pitchFamily="50" charset="-127"/>
                </a:rPr>
                <a:t>         </a:t>
              </a:r>
              <a:r>
                <a:rPr lang="ko-KR" altLang="en-US" sz="1400" b="1" u="sng" dirty="0" smtClean="0">
                  <a:solidFill>
                    <a:schemeClr val="accent6">
                      <a:lumMod val="50000"/>
                    </a:schemeClr>
                  </a:solidFill>
                  <a:latin typeface="맑은 고딕" panose="020B0503020000020004" pitchFamily="50" charset="-127"/>
                  <a:ea typeface="맑은 고딕" panose="020B0503020000020004" pitchFamily="50" charset="-127"/>
                </a:rPr>
                <a:t>노사협의체</a:t>
              </a:r>
              <a:r>
                <a:rPr lang="en-US" altLang="ko-KR" sz="1400" b="1" u="sng" dirty="0" smtClean="0">
                  <a:solidFill>
                    <a:schemeClr val="accent6">
                      <a:lumMod val="50000"/>
                    </a:schemeClr>
                  </a:solidFill>
                  <a:latin typeface="맑은 고딕" panose="020B0503020000020004" pitchFamily="50" charset="-127"/>
                  <a:ea typeface="맑은 고딕" panose="020B0503020000020004" pitchFamily="50" charset="-127"/>
                </a:rPr>
                <a:t>(</a:t>
              </a:r>
              <a:r>
                <a:rPr lang="en-US" altLang="ko-KR" sz="1400" b="1" u="sng" dirty="0" smtClean="0">
                  <a:solidFill>
                    <a:schemeClr val="accent6">
                      <a:lumMod val="50000"/>
                    </a:schemeClr>
                  </a:solidFill>
                </a:rPr>
                <a:t>제</a:t>
              </a:r>
              <a:r>
                <a:rPr lang="en-US" altLang="ko-KR" sz="1400" b="1" u="sng" dirty="0">
                  <a:solidFill>
                    <a:schemeClr val="accent6">
                      <a:lumMod val="50000"/>
                    </a:schemeClr>
                  </a:solidFill>
                </a:rPr>
                <a:t>75</a:t>
              </a:r>
              <a:r>
                <a:rPr lang="en-US" altLang="ko-KR" sz="1400" b="1" u="sng" dirty="0" smtClean="0">
                  <a:solidFill>
                    <a:schemeClr val="accent6">
                      <a:lumMod val="50000"/>
                    </a:schemeClr>
                  </a:solidFill>
                </a:rPr>
                <a:t>조)</a:t>
              </a:r>
              <a:r>
                <a:rPr lang="en-US" altLang="ko-KR" sz="1400" b="1" dirty="0" smtClean="0">
                  <a:solidFill>
                    <a:schemeClr val="accent6">
                      <a:lumMod val="50000"/>
                    </a:schemeClr>
                  </a:solidFill>
                </a:rPr>
                <a:t>에 따</a:t>
              </a:r>
              <a:r>
                <a:rPr lang="ko-KR" altLang="en-US" sz="1400" b="1" dirty="0" smtClean="0">
                  <a:solidFill>
                    <a:schemeClr val="accent6">
                      <a:lumMod val="50000"/>
                    </a:schemeClr>
                  </a:solidFill>
                </a:rPr>
                <a:t>라</a:t>
              </a:r>
              <a:r>
                <a:rPr lang="en-US" altLang="ko-KR" sz="1400" b="1" dirty="0" smtClean="0">
                  <a:solidFill>
                    <a:schemeClr val="accent6">
                      <a:lumMod val="50000"/>
                    </a:schemeClr>
                  </a:solidFill>
                </a:rPr>
                <a:t> </a:t>
              </a:r>
              <a:r>
                <a:rPr lang="en-US" altLang="ko-KR" sz="1400" b="1" dirty="0" err="1" smtClean="0">
                  <a:solidFill>
                    <a:schemeClr val="accent6">
                      <a:lumMod val="50000"/>
                    </a:schemeClr>
                  </a:solidFill>
                </a:rPr>
                <a:t>안전</a:t>
              </a:r>
              <a:r>
                <a:rPr lang="en-US" altLang="ko-KR" sz="1400" b="1" dirty="0" err="1" smtClean="0">
                  <a:solidFill>
                    <a:schemeClr val="accent6">
                      <a:lumMod val="50000"/>
                    </a:schemeClr>
                  </a:solidFill>
                  <a:latin typeface="맑은 고딕" panose="020B0503020000020004" pitchFamily="50" charset="-127"/>
                </a:rPr>
                <a:t>〮</a:t>
              </a:r>
              <a:r>
                <a:rPr lang="en-US" altLang="ko-KR" sz="1400" b="1" dirty="0" err="1" smtClean="0">
                  <a:solidFill>
                    <a:schemeClr val="accent6">
                      <a:lumMod val="50000"/>
                    </a:schemeClr>
                  </a:solidFill>
                </a:rPr>
                <a:t>보건에</a:t>
              </a:r>
              <a:r>
                <a:rPr lang="en-US" altLang="ko-KR" sz="1400" b="1" dirty="0" smtClean="0">
                  <a:solidFill>
                    <a:schemeClr val="accent6">
                      <a:lumMod val="50000"/>
                    </a:schemeClr>
                  </a:solidFill>
                </a:rPr>
                <a:t> </a:t>
              </a:r>
              <a:r>
                <a:rPr lang="en-US" altLang="ko-KR" sz="1400" b="1" dirty="0" err="1" smtClean="0">
                  <a:solidFill>
                    <a:schemeClr val="accent6">
                      <a:lumMod val="50000"/>
                    </a:schemeClr>
                  </a:solidFill>
                </a:rPr>
                <a:t>관하여</a:t>
              </a:r>
              <a:r>
                <a:rPr lang="en-US" altLang="ko-KR" sz="1400" b="1" dirty="0" smtClean="0">
                  <a:solidFill>
                    <a:schemeClr val="accent6">
                      <a:lumMod val="50000"/>
                    </a:schemeClr>
                  </a:solidFill>
                </a:rPr>
                <a:t> </a:t>
              </a:r>
              <a:r>
                <a:rPr lang="en-US" altLang="ko-KR" sz="1400" b="1" u="sng" dirty="0" err="1" smtClean="0">
                  <a:solidFill>
                    <a:schemeClr val="accent6">
                      <a:lumMod val="50000"/>
                    </a:schemeClr>
                  </a:solidFill>
                </a:rPr>
                <a:t>논의하거나</a:t>
              </a:r>
              <a:r>
                <a:rPr lang="en-US" altLang="ko-KR" sz="1400" b="1" u="sng" dirty="0" smtClean="0">
                  <a:solidFill>
                    <a:schemeClr val="accent6">
                      <a:lumMod val="50000"/>
                    </a:schemeClr>
                  </a:solidFill>
                </a:rPr>
                <a:t> </a:t>
              </a:r>
              <a:r>
                <a:rPr lang="en-US" altLang="ko-KR" sz="1400" b="1" u="sng" dirty="0" err="1" smtClean="0">
                  <a:solidFill>
                    <a:schemeClr val="accent6">
                      <a:lumMod val="50000"/>
                    </a:schemeClr>
                  </a:solidFill>
                </a:rPr>
                <a:t>심의</a:t>
              </a:r>
              <a:r>
                <a:rPr lang="en-US" altLang="ko-KR" sz="1400" b="1" u="sng" dirty="0" err="1" smtClean="0">
                  <a:solidFill>
                    <a:schemeClr val="accent6">
                      <a:lumMod val="50000"/>
                    </a:schemeClr>
                  </a:solidFill>
                  <a:latin typeface="맑은 고딕" panose="020B0503020000020004" pitchFamily="50" charset="-127"/>
                </a:rPr>
                <a:t>〮</a:t>
              </a:r>
              <a:r>
                <a:rPr lang="en-US" altLang="ko-KR" sz="1400" b="1" u="sng" dirty="0" err="1" smtClean="0">
                  <a:solidFill>
                    <a:schemeClr val="accent6">
                      <a:lumMod val="50000"/>
                    </a:schemeClr>
                  </a:solidFill>
                </a:rPr>
                <a:t>의결한</a:t>
              </a:r>
              <a:r>
                <a:rPr lang="en-US" altLang="ko-KR" sz="1400" b="1" u="sng" dirty="0" smtClean="0">
                  <a:solidFill>
                    <a:schemeClr val="accent6">
                      <a:lumMod val="50000"/>
                    </a:schemeClr>
                  </a:solidFill>
                </a:rPr>
                <a:t> </a:t>
              </a:r>
              <a:r>
                <a:rPr lang="en-US" altLang="ko-KR" sz="1400" b="1" u="sng" dirty="0" err="1" smtClean="0">
                  <a:solidFill>
                    <a:schemeClr val="accent6">
                      <a:lumMod val="50000"/>
                    </a:schemeClr>
                  </a:solidFill>
                </a:rPr>
                <a:t>경우</a:t>
              </a:r>
              <a:endParaRPr lang="en-US" altLang="ko-KR" sz="1400" b="1" u="sng" dirty="0">
                <a:solidFill>
                  <a:schemeClr val="accent6">
                    <a:lumMod val="50000"/>
                  </a:schemeClr>
                </a:solidFill>
              </a:endParaRPr>
            </a:p>
            <a:p>
              <a:pPr>
                <a:lnSpc>
                  <a:spcPct val="150000"/>
                </a:lnSpc>
              </a:pPr>
              <a:r>
                <a:rPr lang="en-US" altLang="ko-KR" sz="1400" b="1" dirty="0" smtClean="0">
                  <a:solidFill>
                    <a:schemeClr val="accent6">
                      <a:lumMod val="50000"/>
                    </a:schemeClr>
                  </a:solidFill>
                </a:rPr>
                <a:t>         → </a:t>
              </a:r>
              <a:r>
                <a:rPr lang="en-US" altLang="ko-KR" sz="1400" b="1" dirty="0" err="1" smtClean="0">
                  <a:solidFill>
                    <a:schemeClr val="accent6">
                      <a:lumMod val="50000"/>
                    </a:schemeClr>
                  </a:solidFill>
                </a:rPr>
                <a:t>해당</a:t>
              </a:r>
              <a:r>
                <a:rPr lang="en-US" altLang="ko-KR" sz="1400" b="1" dirty="0" smtClean="0">
                  <a:solidFill>
                    <a:schemeClr val="accent6">
                      <a:lumMod val="50000"/>
                    </a:schemeClr>
                  </a:solidFill>
                </a:rPr>
                <a:t> </a:t>
              </a:r>
              <a:r>
                <a:rPr lang="en-US" altLang="ko-KR" sz="1400" b="1" dirty="0" err="1" smtClean="0">
                  <a:solidFill>
                    <a:schemeClr val="accent6">
                      <a:lumMod val="50000"/>
                    </a:schemeClr>
                  </a:solidFill>
                </a:rPr>
                <a:t>종사자의</a:t>
              </a:r>
              <a:r>
                <a:rPr lang="en-US" altLang="ko-KR" sz="1400" b="1" dirty="0" smtClean="0">
                  <a:solidFill>
                    <a:schemeClr val="accent6">
                      <a:lumMod val="50000"/>
                    </a:schemeClr>
                  </a:solidFill>
                </a:rPr>
                <a:t> </a:t>
              </a:r>
              <a:r>
                <a:rPr lang="en-US" altLang="ko-KR" sz="1400" b="1" u="sng" dirty="0" err="1" smtClean="0">
                  <a:solidFill>
                    <a:schemeClr val="accent6">
                      <a:lumMod val="50000"/>
                    </a:schemeClr>
                  </a:solidFill>
                </a:rPr>
                <a:t>의견을</a:t>
              </a:r>
              <a:r>
                <a:rPr lang="en-US" altLang="ko-KR" sz="1400" b="1" u="sng" dirty="0" smtClean="0">
                  <a:solidFill>
                    <a:schemeClr val="accent6">
                      <a:lumMod val="50000"/>
                    </a:schemeClr>
                  </a:solidFill>
                </a:rPr>
                <a:t> </a:t>
              </a:r>
              <a:r>
                <a:rPr lang="en-US" altLang="ko-KR" sz="1400" b="1" u="sng" dirty="0" err="1" smtClean="0">
                  <a:solidFill>
                    <a:schemeClr val="accent6">
                      <a:lumMod val="50000"/>
                    </a:schemeClr>
                  </a:solidFill>
                </a:rPr>
                <a:t>들은</a:t>
              </a:r>
              <a:r>
                <a:rPr lang="en-US" altLang="ko-KR" sz="1400" b="1" u="sng" dirty="0" smtClean="0">
                  <a:solidFill>
                    <a:schemeClr val="accent6">
                      <a:lumMod val="50000"/>
                    </a:schemeClr>
                  </a:solidFill>
                </a:rPr>
                <a:t> </a:t>
              </a:r>
              <a:r>
                <a:rPr lang="en-US" altLang="ko-KR" sz="1400" b="1" u="sng" dirty="0" err="1" smtClean="0">
                  <a:solidFill>
                    <a:schemeClr val="accent6">
                      <a:lumMod val="50000"/>
                    </a:schemeClr>
                  </a:solidFill>
                </a:rPr>
                <a:t>것으로</a:t>
              </a:r>
              <a:r>
                <a:rPr lang="en-US" altLang="ko-KR" sz="1400" b="1" u="sng" dirty="0" smtClean="0">
                  <a:solidFill>
                    <a:schemeClr val="accent6">
                      <a:lumMod val="50000"/>
                    </a:schemeClr>
                  </a:solidFill>
                </a:rPr>
                <a:t> </a:t>
              </a:r>
              <a:r>
                <a:rPr lang="ko-KR" altLang="en-US" sz="1400" b="1" u="sng" dirty="0" smtClean="0">
                  <a:solidFill>
                    <a:schemeClr val="accent6">
                      <a:lumMod val="50000"/>
                    </a:schemeClr>
                  </a:solidFill>
                </a:rPr>
                <a:t>봄</a:t>
              </a:r>
              <a:endParaRPr lang="en-US" altLang="ko-KR" sz="1400" b="1" u="sng" dirty="0">
                <a:solidFill>
                  <a:schemeClr val="accent6">
                    <a:lumMod val="50000"/>
                  </a:schemeClr>
                </a:solidFill>
              </a:endParaRPr>
            </a:p>
          </p:txBody>
        </p:sp>
      </p:grpSp>
      <p:sp>
        <p:nvSpPr>
          <p:cNvPr id="2" name="오른쪽 화살표 1"/>
          <p:cNvSpPr/>
          <p:nvPr/>
        </p:nvSpPr>
        <p:spPr>
          <a:xfrm>
            <a:off x="1295398" y="5039017"/>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5" name="오른쪽 화살표 14"/>
          <p:cNvSpPr/>
          <p:nvPr/>
        </p:nvSpPr>
        <p:spPr>
          <a:xfrm>
            <a:off x="1295400" y="5398442"/>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8" name="TextBox 17">
            <a:extLst>
              <a:ext uri="{FF2B5EF4-FFF2-40B4-BE49-F238E27FC236}">
                <a16:creationId xmlns:a16="http://schemas.microsoft.com/office/drawing/2014/main" xmlns="" id="{A08E05A2-9AF7-9A40-BBCF-B70454BA3808}"/>
              </a:ext>
            </a:extLst>
          </p:cNvPr>
          <p:cNvSpPr txBox="1"/>
          <p:nvPr/>
        </p:nvSpPr>
        <p:spPr>
          <a:xfrm>
            <a:off x="687616" y="1241777"/>
            <a:ext cx="9052050" cy="674693"/>
          </a:xfrm>
          <a:prstGeom prst="rect">
            <a:avLst/>
          </a:prstGeom>
          <a:noFill/>
        </p:spPr>
        <p:txBody>
          <a:bodyPr wrap="square" lIns="104287" tIns="52144" rIns="104287" bIns="52144" rtlCol="0">
            <a:spAutoFit/>
          </a:bodyPr>
          <a:lstStyle/>
          <a:p>
            <a:pPr fontAlgn="base"/>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안전보건관리체계 구축 및 그 이행에 관한 조치</a:t>
            </a:r>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가 구체적으로 무엇일까</a:t>
            </a:r>
            <a:r>
              <a:rPr lang="en-US" altLang="ko-KR" sz="2000" b="1" spc="-200" dirty="0" smtClean="0">
                <a:solidFill>
                  <a:schemeClr val="accent6">
                    <a:lumMod val="75000"/>
                  </a:schemeClr>
                </a:solidFill>
                <a:latin typeface="+mj-ea"/>
                <a:ea typeface="+mj-ea"/>
              </a:rPr>
              <a:t>? </a:t>
            </a:r>
          </a:p>
          <a:p>
            <a:pPr fontAlgn="base"/>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시행령 제</a:t>
            </a:r>
            <a:r>
              <a:rPr lang="en-US" altLang="ko-KR" sz="1700" spc="-200" dirty="0">
                <a:solidFill>
                  <a:schemeClr val="accent6">
                    <a:lumMod val="75000"/>
                  </a:schemeClr>
                </a:solidFill>
                <a:latin typeface="+mj-ea"/>
                <a:ea typeface="+mj-ea"/>
              </a:rPr>
              <a:t>4</a:t>
            </a:r>
            <a:r>
              <a:rPr lang="ko-KR" altLang="en-US" sz="1700" spc="-200" dirty="0">
                <a:solidFill>
                  <a:schemeClr val="accent6">
                    <a:lumMod val="75000"/>
                  </a:schemeClr>
                </a:solidFill>
                <a:latin typeface="+mj-ea"/>
                <a:ea typeface="+mj-ea"/>
              </a:rPr>
              <a:t>조</a:t>
            </a:r>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안전보건관리체계의 구축 및 이행 조치</a:t>
            </a:r>
            <a:r>
              <a:rPr lang="en-US" altLang="ko-KR" sz="1700" spc="-200" dirty="0" smtClean="0">
                <a:solidFill>
                  <a:schemeClr val="accent6">
                    <a:lumMod val="75000"/>
                  </a:schemeClr>
                </a:solidFill>
                <a:latin typeface="+mj-ea"/>
                <a:ea typeface="+mj-ea"/>
              </a:rPr>
              <a:t>), </a:t>
            </a:r>
            <a:r>
              <a:rPr lang="ko-KR" altLang="en-US" sz="1700" spc="-200" dirty="0" smtClean="0">
                <a:solidFill>
                  <a:schemeClr val="accent6">
                    <a:lumMod val="75000"/>
                  </a:schemeClr>
                </a:solidFill>
                <a:latin typeface="+mj-ea"/>
                <a:ea typeface="+mj-ea"/>
              </a:rPr>
              <a:t>해설서</a:t>
            </a:r>
            <a:r>
              <a:rPr lang="en-US" altLang="ko-KR" sz="1700" spc="-200" dirty="0" smtClean="0">
                <a:solidFill>
                  <a:schemeClr val="accent6">
                    <a:lumMod val="75000"/>
                  </a:schemeClr>
                </a:solidFill>
                <a:latin typeface="+mj-ea"/>
                <a:ea typeface="+mj-ea"/>
              </a:rPr>
              <a:t>]</a:t>
            </a:r>
            <a:endParaRPr lang="ko-KR" altLang="en-US" sz="1700" spc="-200" dirty="0">
              <a:solidFill>
                <a:schemeClr val="accent6">
                  <a:lumMod val="75000"/>
                </a:schemeClr>
              </a:solidFill>
              <a:latin typeface="+mj-ea"/>
              <a:ea typeface="+mj-ea"/>
            </a:endParaRPr>
          </a:p>
        </p:txBody>
      </p:sp>
      <p:cxnSp>
        <p:nvCxnSpPr>
          <p:cNvPr id="19" name="직선 연결선[R] 35">
            <a:extLst>
              <a:ext uri="{FF2B5EF4-FFF2-40B4-BE49-F238E27FC236}">
                <a16:creationId xmlns:a16="http://schemas.microsoft.com/office/drawing/2014/main" xmlns="" id="{60A8B1D9-B688-0D44-999A-272BCE215D6C}"/>
              </a:ext>
            </a:extLst>
          </p:cNvPr>
          <p:cNvCxnSpPr>
            <a:cxnSpLocks/>
          </p:cNvCxnSpPr>
          <p:nvPr/>
        </p:nvCxnSpPr>
        <p:spPr>
          <a:xfrm>
            <a:off x="763438" y="1217393"/>
            <a:ext cx="7418537"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14" name="Picture 3" descr="D:\맥 공유\21-2-15\처벌법10.png">
            <a:extLst>
              <a:ext uri="{FF2B5EF4-FFF2-40B4-BE49-F238E27FC236}">
                <a16:creationId xmlns:a16="http://schemas.microsoft.com/office/drawing/2014/main" xmlns="" id="{BD30CAEE-DDE2-7F44-8D7B-5373D82ED552}"/>
              </a:ext>
            </a:extLst>
          </p:cNvPr>
          <p:cNvPicPr>
            <a:picLocks noChangeAspect="1" noChangeArrowheads="1"/>
          </p:cNvPicPr>
          <p:nvPr/>
        </p:nvPicPr>
        <p:blipFill>
          <a:blip r:embed="rId2"/>
          <a:srcRect/>
          <a:stretch>
            <a:fillRect/>
          </a:stretch>
        </p:blipFill>
        <p:spPr bwMode="auto">
          <a:xfrm>
            <a:off x="9034907" y="1217393"/>
            <a:ext cx="758252" cy="683557"/>
          </a:xfrm>
          <a:prstGeom prst="rect">
            <a:avLst/>
          </a:prstGeom>
          <a:noFill/>
        </p:spPr>
      </p:pic>
      <p:sp>
        <p:nvSpPr>
          <p:cNvPr id="16" name="오른쪽 화살표 15"/>
          <p:cNvSpPr/>
          <p:nvPr/>
        </p:nvSpPr>
        <p:spPr>
          <a:xfrm>
            <a:off x="1295400" y="4679592"/>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1" name="직사각형 20">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24"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Tree>
    <p:extLst>
      <p:ext uri="{BB962C8B-B14F-4D97-AF65-F5344CB8AC3E}">
        <p14:creationId xmlns:p14="http://schemas.microsoft.com/office/powerpoint/2010/main" val="567634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그룹 37">
            <a:extLst>
              <a:ext uri="{FF2B5EF4-FFF2-40B4-BE49-F238E27FC236}">
                <a16:creationId xmlns:a16="http://schemas.microsoft.com/office/drawing/2014/main" xmlns="" id="{AE3998C1-7FDC-D54C-B3B3-DC00154A12C9}"/>
              </a:ext>
            </a:extLst>
          </p:cNvPr>
          <p:cNvGrpSpPr/>
          <p:nvPr/>
        </p:nvGrpSpPr>
        <p:grpSpPr>
          <a:xfrm>
            <a:off x="748576" y="2143124"/>
            <a:ext cx="9157424" cy="4714875"/>
            <a:chOff x="1960212" y="2461761"/>
            <a:chExt cx="7998987" cy="4356280"/>
          </a:xfrm>
        </p:grpSpPr>
        <p:sp>
          <p:nvSpPr>
            <p:cNvPr id="39" name="모서리가 둥근 직사각형 38">
              <a:extLst>
                <a:ext uri="{FF2B5EF4-FFF2-40B4-BE49-F238E27FC236}">
                  <a16:creationId xmlns:a16="http://schemas.microsoft.com/office/drawing/2014/main" xmlns="" id="{DCBEA8E3-A471-A149-A195-3F53427870A3}"/>
                </a:ext>
              </a:extLst>
            </p:cNvPr>
            <p:cNvSpPr/>
            <p:nvPr/>
          </p:nvSpPr>
          <p:spPr>
            <a:xfrm>
              <a:off x="1960212" y="2461761"/>
              <a:ext cx="7998987" cy="4356280"/>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4" name="TextBox 43">
              <a:extLst>
                <a:ext uri="{FF2B5EF4-FFF2-40B4-BE49-F238E27FC236}">
                  <a16:creationId xmlns:a16="http://schemas.microsoft.com/office/drawing/2014/main" xmlns="" id="{CBEDCD81-7DAD-D848-BBA4-7EAC44173522}"/>
                </a:ext>
              </a:extLst>
            </p:cNvPr>
            <p:cNvSpPr txBox="1"/>
            <p:nvPr/>
          </p:nvSpPr>
          <p:spPr>
            <a:xfrm>
              <a:off x="2081949" y="2550183"/>
              <a:ext cx="7755513" cy="779781"/>
            </a:xfrm>
            <a:prstGeom prst="rect">
              <a:avLst/>
            </a:prstGeom>
            <a:noFill/>
          </p:spPr>
          <p:txBody>
            <a:bodyPr wrap="square" lIns="104287" tIns="52144" rIns="104287" bIns="52144" rtlCol="0">
              <a:spAutoFit/>
            </a:bodyPr>
            <a:lstStyle/>
            <a:p>
              <a:pPr fontAlgn="base" latinLnBrk="1">
                <a:lnSpc>
                  <a:spcPct val="150000"/>
                </a:lnSpc>
              </a:pPr>
              <a:r>
                <a:rPr lang="ko-KR" altLang="en-US" sz="1600" spc="-90" dirty="0" smtClean="0">
                  <a:solidFill>
                    <a:schemeClr val="accent6">
                      <a:lumMod val="75000"/>
                    </a:schemeClr>
                  </a:solidFill>
                  <a:latin typeface="+mj-ea"/>
                </a:rPr>
                <a:t>➑</a:t>
              </a:r>
              <a:r>
                <a:rPr lang="en-US" altLang="ko-KR" sz="1600" dirty="0" smtClean="0"/>
                <a:t> </a:t>
              </a:r>
              <a:r>
                <a:rPr lang="ko-KR" altLang="en-US" sz="1600" dirty="0" smtClean="0"/>
                <a:t>중대산업재해가 발생 또는 발생할 급박한 위험이 있을 경우를 대비하여 다음 내용을 포함한 </a:t>
              </a:r>
              <a:endParaRPr lang="en-US" altLang="ko-KR" sz="1600" dirty="0" smtClean="0"/>
            </a:p>
            <a:p>
              <a:pPr fontAlgn="base" latinLnBrk="1">
                <a:lnSpc>
                  <a:spcPct val="150000"/>
                </a:lnSpc>
              </a:pPr>
              <a:r>
                <a:rPr lang="en-US" altLang="ko-KR" sz="1600" b="1" dirty="0" smtClean="0"/>
                <a:t>    </a:t>
              </a:r>
              <a:r>
                <a:rPr lang="ko-KR" altLang="en-US" sz="1600" b="1" dirty="0" smtClean="0"/>
                <a:t>매뉴얼 마련</a:t>
              </a:r>
              <a:r>
                <a:rPr lang="en-US" altLang="ko-KR" sz="1600" dirty="0" smtClean="0"/>
                <a:t> </a:t>
              </a:r>
              <a:r>
                <a:rPr lang="ko-KR" altLang="en-US" sz="1600" dirty="0" smtClean="0"/>
                <a:t>및 </a:t>
              </a:r>
              <a:r>
                <a:rPr lang="ko-KR" altLang="en-US" sz="1600" b="1" dirty="0" smtClean="0"/>
                <a:t>해당 매뉴얼에 따라 조치하는지</a:t>
              </a:r>
              <a:r>
                <a:rPr lang="ko-KR" altLang="en-US" sz="1600" dirty="0" smtClean="0"/>
                <a:t>를 </a:t>
              </a:r>
              <a:r>
                <a:rPr lang="ko-KR" altLang="en-US" sz="1600" b="1" dirty="0" smtClean="0"/>
                <a:t>반기 </a:t>
              </a:r>
              <a:r>
                <a:rPr lang="en-US" altLang="ko-KR" sz="1600" b="1" dirty="0" smtClean="0"/>
                <a:t>1</a:t>
              </a:r>
              <a:r>
                <a:rPr lang="ko-KR" altLang="en-US" sz="1600" b="1" dirty="0" smtClean="0"/>
                <a:t>회 이상 점검</a:t>
              </a:r>
              <a:r>
                <a:rPr lang="ko-KR" altLang="en-US" sz="1600" dirty="0" smtClean="0"/>
                <a:t>할 것</a:t>
              </a:r>
              <a:endParaRPr lang="en-US" altLang="ko-KR" sz="1600" dirty="0" smtClean="0"/>
            </a:p>
          </p:txBody>
        </p:sp>
      </p:grpSp>
      <p:sp>
        <p:nvSpPr>
          <p:cNvPr id="14" name="모서리가 둥근 직사각형 13"/>
          <p:cNvSpPr/>
          <p:nvPr/>
        </p:nvSpPr>
        <p:spPr>
          <a:xfrm>
            <a:off x="1090231" y="3080819"/>
            <a:ext cx="8562754" cy="1168415"/>
          </a:xfrm>
          <a:prstGeom prst="roundRect">
            <a:avLst/>
          </a:prstGeom>
          <a:solidFill>
            <a:srgbClr val="FEF6F0"/>
          </a:solidFill>
        </p:spPr>
        <p:style>
          <a:lnRef idx="2">
            <a:schemeClr val="accent6"/>
          </a:lnRef>
          <a:fillRef idx="1">
            <a:schemeClr val="lt1"/>
          </a:fillRef>
          <a:effectRef idx="0">
            <a:schemeClr val="accent6"/>
          </a:effectRef>
          <a:fontRef idx="minor">
            <a:schemeClr val="dk1"/>
          </a:fontRef>
        </p:style>
        <p:txBody>
          <a:bodyPr rtlCol="0" anchor="ctr"/>
          <a:lstStyle/>
          <a:p>
            <a:pPr fontAlgn="base" latinLnBrk="1">
              <a:lnSpc>
                <a:spcPct val="150000"/>
              </a:lnSpc>
            </a:pPr>
            <a:r>
              <a:rPr lang="ko-KR" altLang="en-US" sz="1400" b="1" spc="-90" dirty="0" smtClean="0">
                <a:solidFill>
                  <a:schemeClr val="accent6">
                    <a:lumMod val="75000"/>
                  </a:schemeClr>
                </a:solidFill>
                <a:latin typeface="+mj-ea"/>
              </a:rPr>
              <a:t> ▶ </a:t>
            </a:r>
            <a:r>
              <a:rPr lang="ko-KR" altLang="en-US" sz="1400" dirty="0" smtClean="0"/>
              <a:t>작업 중지</a:t>
            </a:r>
            <a:r>
              <a:rPr lang="en-US" altLang="ko-KR" sz="1400" dirty="0" smtClean="0"/>
              <a:t>, </a:t>
            </a:r>
            <a:r>
              <a:rPr lang="ko-KR" altLang="en-US" sz="1400" dirty="0" smtClean="0"/>
              <a:t>근로자 대피</a:t>
            </a:r>
            <a:r>
              <a:rPr lang="en-US" altLang="ko-KR" sz="1400" dirty="0" smtClean="0"/>
              <a:t>, </a:t>
            </a:r>
            <a:r>
              <a:rPr lang="ko-KR" altLang="en-US" sz="1400" dirty="0" smtClean="0"/>
              <a:t>위험요인 제거 등 </a:t>
            </a:r>
            <a:r>
              <a:rPr lang="ko-KR" altLang="en-US" sz="1400" b="1" dirty="0" smtClean="0"/>
              <a:t>대응조치     </a:t>
            </a:r>
            <a:r>
              <a:rPr lang="ko-KR" altLang="en-US" sz="1200" b="1" spc="-90" dirty="0" smtClean="0">
                <a:solidFill>
                  <a:schemeClr val="accent6">
                    <a:lumMod val="75000"/>
                  </a:schemeClr>
                </a:solidFill>
                <a:latin typeface="+mj-ea"/>
              </a:rPr>
              <a:t>※ 조치순서 </a:t>
            </a:r>
            <a:r>
              <a:rPr lang="en-US" altLang="ko-KR" sz="1200" b="1" spc="-90" dirty="0" smtClean="0">
                <a:solidFill>
                  <a:schemeClr val="accent6">
                    <a:lumMod val="75000"/>
                  </a:schemeClr>
                </a:solidFill>
                <a:latin typeface="+mj-ea"/>
              </a:rPr>
              <a:t>: </a:t>
            </a:r>
            <a:r>
              <a:rPr lang="ko-KR" altLang="en-US" sz="1200" b="1" spc="-90" dirty="0" smtClean="0">
                <a:solidFill>
                  <a:schemeClr val="accent6">
                    <a:lumMod val="75000"/>
                  </a:schemeClr>
                </a:solidFill>
                <a:latin typeface="+mj-ea"/>
              </a:rPr>
              <a:t>작업중지 → 근로자 대피 → 위험요인 제거</a:t>
            </a:r>
            <a:r>
              <a:rPr lang="ko-KR" altLang="en-US" sz="1200" b="1" dirty="0" smtClean="0"/>
              <a:t>  </a:t>
            </a:r>
            <a:endParaRPr lang="en-US" altLang="ko-KR" sz="1200" b="1" dirty="0" smtClean="0"/>
          </a:p>
          <a:p>
            <a:pPr fontAlgn="base" latinLnBrk="1">
              <a:lnSpc>
                <a:spcPct val="150000"/>
              </a:lnSpc>
            </a:pPr>
            <a:r>
              <a:rPr lang="en-US" altLang="ko-KR" sz="1400" b="1" spc="-90" dirty="0" smtClean="0">
                <a:solidFill>
                  <a:schemeClr val="accent6">
                    <a:lumMod val="75000"/>
                  </a:schemeClr>
                </a:solidFill>
                <a:latin typeface="+mj-ea"/>
              </a:rPr>
              <a:t> </a:t>
            </a:r>
            <a:r>
              <a:rPr lang="ko-KR" altLang="en-US" sz="1400" b="1" spc="-90" dirty="0" smtClean="0">
                <a:solidFill>
                  <a:schemeClr val="accent6">
                    <a:lumMod val="75000"/>
                  </a:schemeClr>
                </a:solidFill>
                <a:latin typeface="+mj-ea"/>
              </a:rPr>
              <a:t>▶</a:t>
            </a:r>
            <a:r>
              <a:rPr lang="en-US" altLang="ko-KR" sz="1400" dirty="0" smtClean="0"/>
              <a:t> </a:t>
            </a:r>
            <a:r>
              <a:rPr lang="ko-KR" altLang="en-US" sz="1400" dirty="0" smtClean="0"/>
              <a:t>중대산업재해를 입은 사람에 대한 </a:t>
            </a:r>
            <a:r>
              <a:rPr lang="ko-KR" altLang="en-US" sz="1400" b="1" dirty="0" smtClean="0"/>
              <a:t>구호조치</a:t>
            </a:r>
            <a:endParaRPr lang="ko-KR" altLang="en-US" sz="1400" b="1" dirty="0"/>
          </a:p>
          <a:p>
            <a:pPr fontAlgn="base" latinLnBrk="1">
              <a:lnSpc>
                <a:spcPct val="150000"/>
              </a:lnSpc>
            </a:pPr>
            <a:r>
              <a:rPr lang="ko-KR" altLang="en-US" sz="1400" b="1" spc="-90" dirty="0" smtClean="0">
                <a:solidFill>
                  <a:schemeClr val="accent6">
                    <a:lumMod val="75000"/>
                  </a:schemeClr>
                </a:solidFill>
                <a:latin typeface="+mj-ea"/>
              </a:rPr>
              <a:t> ▶</a:t>
            </a:r>
            <a:r>
              <a:rPr lang="en-US" altLang="ko-KR" sz="1400" dirty="0" smtClean="0"/>
              <a:t> </a:t>
            </a:r>
            <a:r>
              <a:rPr lang="ko-KR" altLang="en-US" sz="1400" b="1" dirty="0" smtClean="0"/>
              <a:t>추가 피해방지를 위한 조치</a:t>
            </a:r>
            <a:endParaRPr lang="en-US" altLang="ko-KR" sz="1400" b="1" dirty="0"/>
          </a:p>
        </p:txBody>
      </p:sp>
      <p:sp>
        <p:nvSpPr>
          <p:cNvPr id="15" name="TextBox 14">
            <a:extLst>
              <a:ext uri="{FF2B5EF4-FFF2-40B4-BE49-F238E27FC236}">
                <a16:creationId xmlns:a16="http://schemas.microsoft.com/office/drawing/2014/main" xmlns="" id="{A08E05A2-9AF7-9A40-BBCF-B70454BA3808}"/>
              </a:ext>
            </a:extLst>
          </p:cNvPr>
          <p:cNvSpPr txBox="1"/>
          <p:nvPr/>
        </p:nvSpPr>
        <p:spPr>
          <a:xfrm>
            <a:off x="687616" y="1327502"/>
            <a:ext cx="9052050" cy="674693"/>
          </a:xfrm>
          <a:prstGeom prst="rect">
            <a:avLst/>
          </a:prstGeom>
          <a:noFill/>
        </p:spPr>
        <p:txBody>
          <a:bodyPr wrap="square" lIns="104287" tIns="52144" rIns="104287" bIns="52144" rtlCol="0">
            <a:spAutoFit/>
          </a:bodyPr>
          <a:lstStyle/>
          <a:p>
            <a:pPr fontAlgn="base"/>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안전보건관리체계 구축 및 그 이행에 관한 조치</a:t>
            </a:r>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가 구체적으로 무엇일까</a:t>
            </a:r>
            <a:r>
              <a:rPr lang="en-US" altLang="ko-KR" sz="2000" b="1" spc="-200" dirty="0" smtClean="0">
                <a:solidFill>
                  <a:schemeClr val="accent6">
                    <a:lumMod val="75000"/>
                  </a:schemeClr>
                </a:solidFill>
                <a:latin typeface="+mj-ea"/>
                <a:ea typeface="+mj-ea"/>
              </a:rPr>
              <a:t>? </a:t>
            </a:r>
          </a:p>
          <a:p>
            <a:pPr fontAlgn="base"/>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시행령 제</a:t>
            </a:r>
            <a:r>
              <a:rPr lang="en-US" altLang="ko-KR" sz="1700" spc="-200" dirty="0">
                <a:solidFill>
                  <a:schemeClr val="accent6">
                    <a:lumMod val="75000"/>
                  </a:schemeClr>
                </a:solidFill>
                <a:latin typeface="+mj-ea"/>
                <a:ea typeface="+mj-ea"/>
              </a:rPr>
              <a:t>4</a:t>
            </a:r>
            <a:r>
              <a:rPr lang="ko-KR" altLang="en-US" sz="1700" spc="-200" dirty="0">
                <a:solidFill>
                  <a:schemeClr val="accent6">
                    <a:lumMod val="75000"/>
                  </a:schemeClr>
                </a:solidFill>
                <a:latin typeface="+mj-ea"/>
                <a:ea typeface="+mj-ea"/>
              </a:rPr>
              <a:t>조</a:t>
            </a:r>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안전보건관리체계의 구축 및 이행 조치</a:t>
            </a:r>
            <a:r>
              <a:rPr lang="en-US" altLang="ko-KR" sz="1700" spc="-200" dirty="0" smtClean="0">
                <a:solidFill>
                  <a:schemeClr val="accent6">
                    <a:lumMod val="75000"/>
                  </a:schemeClr>
                </a:solidFill>
                <a:latin typeface="+mj-ea"/>
                <a:ea typeface="+mj-ea"/>
              </a:rPr>
              <a:t>), </a:t>
            </a:r>
            <a:r>
              <a:rPr lang="ko-KR" altLang="en-US" sz="1700" spc="-200" dirty="0" smtClean="0">
                <a:solidFill>
                  <a:schemeClr val="accent6">
                    <a:lumMod val="75000"/>
                  </a:schemeClr>
                </a:solidFill>
                <a:latin typeface="+mj-ea"/>
                <a:ea typeface="+mj-ea"/>
              </a:rPr>
              <a:t>해설서</a:t>
            </a:r>
            <a:r>
              <a:rPr lang="en-US" altLang="ko-KR" sz="1700" spc="-200" dirty="0" smtClean="0">
                <a:solidFill>
                  <a:schemeClr val="accent6">
                    <a:lumMod val="75000"/>
                  </a:schemeClr>
                </a:solidFill>
                <a:latin typeface="+mj-ea"/>
                <a:ea typeface="+mj-ea"/>
              </a:rPr>
              <a:t>]</a:t>
            </a:r>
            <a:endParaRPr lang="ko-KR" altLang="en-US" sz="1700" spc="-200" dirty="0">
              <a:solidFill>
                <a:schemeClr val="accent6">
                  <a:lumMod val="75000"/>
                </a:schemeClr>
              </a:solidFill>
              <a:latin typeface="+mj-ea"/>
              <a:ea typeface="+mj-ea"/>
            </a:endParaRPr>
          </a:p>
        </p:txBody>
      </p:sp>
      <p:cxnSp>
        <p:nvCxnSpPr>
          <p:cNvPr id="16" name="직선 연결선[R] 35">
            <a:extLst>
              <a:ext uri="{FF2B5EF4-FFF2-40B4-BE49-F238E27FC236}">
                <a16:creationId xmlns:a16="http://schemas.microsoft.com/office/drawing/2014/main" xmlns="" id="{60A8B1D9-B688-0D44-999A-272BCE215D6C}"/>
              </a:ext>
            </a:extLst>
          </p:cNvPr>
          <p:cNvCxnSpPr>
            <a:cxnSpLocks/>
          </p:cNvCxnSpPr>
          <p:nvPr/>
        </p:nvCxnSpPr>
        <p:spPr>
          <a:xfrm>
            <a:off x="763438" y="1303118"/>
            <a:ext cx="7418537"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18" name="Picture 3" descr="D:\맥 공유\21-2-15\처벌법10.png">
            <a:extLst>
              <a:ext uri="{FF2B5EF4-FFF2-40B4-BE49-F238E27FC236}">
                <a16:creationId xmlns:a16="http://schemas.microsoft.com/office/drawing/2014/main" xmlns="" id="{BD30CAEE-DDE2-7F44-8D7B-5373D82ED552}"/>
              </a:ext>
            </a:extLst>
          </p:cNvPr>
          <p:cNvPicPr>
            <a:picLocks noChangeAspect="1" noChangeArrowheads="1"/>
          </p:cNvPicPr>
          <p:nvPr/>
        </p:nvPicPr>
        <p:blipFill>
          <a:blip r:embed="rId2"/>
          <a:srcRect/>
          <a:stretch>
            <a:fillRect/>
          </a:stretch>
        </p:blipFill>
        <p:spPr bwMode="auto">
          <a:xfrm>
            <a:off x="9147748" y="1298729"/>
            <a:ext cx="758252" cy="683557"/>
          </a:xfrm>
          <a:prstGeom prst="rect">
            <a:avLst/>
          </a:prstGeom>
          <a:noFill/>
        </p:spPr>
      </p:pic>
      <p:sp>
        <p:nvSpPr>
          <p:cNvPr id="19" name="모서리가 둥근 직사각형 18"/>
          <p:cNvSpPr/>
          <p:nvPr/>
        </p:nvSpPr>
        <p:spPr>
          <a:xfrm>
            <a:off x="887942" y="4410073"/>
            <a:ext cx="8878689" cy="2324101"/>
          </a:xfrm>
          <a:prstGeom prst="roundRect">
            <a:avLst/>
          </a:prstGeom>
          <a:solidFill>
            <a:schemeClr val="accent6">
              <a:lumMod val="20000"/>
              <a:lumOff val="80000"/>
            </a:schemeClr>
          </a:solidFill>
          <a:ln>
            <a:solidFill>
              <a:schemeClr val="accent6">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latinLnBrk="1">
              <a:lnSpc>
                <a:spcPct val="150000"/>
              </a:lnSpc>
            </a:pP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작업중지</a:t>
            </a: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의 주체</a:t>
            </a:r>
            <a:endParaRPr lang="en-US" altLang="ko-KR" sz="1600" b="1" spc="-90" dirty="0">
              <a:solidFill>
                <a:schemeClr val="accent6">
                  <a:lumMod val="50000"/>
                </a:schemeClr>
              </a:solidFill>
              <a:latin typeface="+mj-ea"/>
            </a:endParaRPr>
          </a:p>
          <a:p>
            <a:pPr fontAlgn="base" latinLnBrk="1">
              <a:lnSpc>
                <a:spcPct val="150000"/>
              </a:lnSpc>
            </a:pPr>
            <a:r>
              <a:rPr lang="ko-KR" altLang="en-US" sz="1600" spc="-90" dirty="0" smtClean="0">
                <a:solidFill>
                  <a:schemeClr val="tx1"/>
                </a:solidFill>
                <a:latin typeface="+mj-ea"/>
              </a:rPr>
              <a:t>사업주의 작업중지 외에 근로자 등 </a:t>
            </a:r>
            <a:r>
              <a:rPr lang="ko-KR" altLang="en-US" sz="1600" b="1" spc="-90" dirty="0" smtClean="0">
                <a:solidFill>
                  <a:schemeClr val="tx1"/>
                </a:solidFill>
                <a:latin typeface="+mj-ea"/>
              </a:rPr>
              <a:t>종사자의 </a:t>
            </a:r>
            <a:r>
              <a:rPr lang="ko-KR" altLang="en-US" sz="1600" b="1" spc="-90" dirty="0" err="1" smtClean="0">
                <a:solidFill>
                  <a:schemeClr val="tx1"/>
                </a:solidFill>
                <a:latin typeface="+mj-ea"/>
              </a:rPr>
              <a:t>작업중지권</a:t>
            </a:r>
            <a:r>
              <a:rPr lang="en-US" altLang="ko-KR" sz="1600" spc="-90" dirty="0" smtClean="0">
                <a:solidFill>
                  <a:schemeClr val="tx1"/>
                </a:solidFill>
                <a:latin typeface="+mj-ea"/>
              </a:rPr>
              <a:t>, </a:t>
            </a:r>
            <a:r>
              <a:rPr lang="ko-KR" altLang="en-US" sz="1600" b="1" spc="-90" dirty="0" smtClean="0">
                <a:solidFill>
                  <a:schemeClr val="tx1"/>
                </a:solidFill>
                <a:latin typeface="+mj-ea"/>
              </a:rPr>
              <a:t>관리감독자의 </a:t>
            </a:r>
            <a:r>
              <a:rPr lang="ko-KR" altLang="en-US" sz="1600" b="1" spc="-90" dirty="0" err="1" smtClean="0">
                <a:solidFill>
                  <a:schemeClr val="tx1"/>
                </a:solidFill>
                <a:latin typeface="+mj-ea"/>
              </a:rPr>
              <a:t>작업중지권</a:t>
            </a:r>
            <a:r>
              <a:rPr lang="ko-KR" altLang="en-US" sz="1600" b="1" spc="-90" dirty="0" smtClean="0">
                <a:solidFill>
                  <a:schemeClr val="tx1"/>
                </a:solidFill>
                <a:latin typeface="+mj-ea"/>
              </a:rPr>
              <a:t> 포함</a:t>
            </a:r>
            <a:endParaRPr lang="en-US" altLang="ko-KR" sz="1600" b="1" spc="-90" dirty="0" smtClean="0">
              <a:solidFill>
                <a:schemeClr val="tx1"/>
              </a:solidFill>
              <a:latin typeface="+mj-ea"/>
            </a:endParaRPr>
          </a:p>
          <a:p>
            <a:pPr fontAlgn="base" latinLnBrk="1">
              <a:lnSpc>
                <a:spcPct val="150000"/>
              </a:lnSpc>
            </a:pPr>
            <a:r>
              <a:rPr lang="en-US" altLang="ko-KR" sz="1400" b="1" spc="-90" dirty="0" smtClean="0">
                <a:solidFill>
                  <a:schemeClr val="accent6">
                    <a:lumMod val="75000"/>
                  </a:schemeClr>
                </a:solidFill>
                <a:latin typeface="+mj-ea"/>
              </a:rPr>
              <a:t>! </a:t>
            </a:r>
            <a:r>
              <a:rPr lang="ko-KR" altLang="en-US" sz="1400" b="1" spc="-90" dirty="0" smtClean="0">
                <a:solidFill>
                  <a:schemeClr val="accent6">
                    <a:lumMod val="75000"/>
                  </a:schemeClr>
                </a:solidFill>
                <a:latin typeface="+mj-ea"/>
              </a:rPr>
              <a:t>종사자가 안전보건 관련 의견을 제시하였다는 이유로 불이익 조치 금지</a:t>
            </a:r>
            <a:r>
              <a:rPr lang="en-US" altLang="ko-KR" sz="1400" b="1" spc="-90" dirty="0" smtClean="0">
                <a:solidFill>
                  <a:schemeClr val="accent6">
                    <a:lumMod val="75000"/>
                  </a:schemeClr>
                </a:solidFill>
                <a:latin typeface="+mj-ea"/>
              </a:rPr>
              <a:t>, </a:t>
            </a:r>
            <a:r>
              <a:rPr lang="ko-KR" altLang="en-US" sz="1400" b="1" spc="-90" dirty="0" smtClean="0">
                <a:solidFill>
                  <a:schemeClr val="accent6">
                    <a:lumMod val="75000"/>
                  </a:schemeClr>
                </a:solidFill>
                <a:latin typeface="+mj-ea"/>
              </a:rPr>
              <a:t>적극적 의견 개진을 촉진하는 절차 필요</a:t>
            </a:r>
            <a:endParaRPr lang="en-US" altLang="ko-KR" sz="1400" b="1" spc="-90" dirty="0" smtClean="0">
              <a:solidFill>
                <a:schemeClr val="accent6">
                  <a:lumMod val="75000"/>
                </a:schemeClr>
              </a:solidFill>
              <a:latin typeface="+mj-ea"/>
            </a:endParaRPr>
          </a:p>
          <a:p>
            <a:pPr fontAlgn="base" latinLnBrk="1">
              <a:lnSpc>
                <a:spcPct val="150000"/>
              </a:lnSpc>
            </a:pPr>
            <a:endParaRPr lang="en-US" altLang="ko-KR" sz="500" b="1" spc="-90" dirty="0" smtClean="0">
              <a:solidFill>
                <a:schemeClr val="accent6">
                  <a:lumMod val="75000"/>
                </a:schemeClr>
              </a:solidFill>
              <a:latin typeface="+mj-ea"/>
            </a:endParaRPr>
          </a:p>
          <a:p>
            <a:pPr fontAlgn="base" latinLnBrk="1">
              <a:lnSpc>
                <a:spcPct val="150000"/>
              </a:lnSpc>
            </a:pP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추가 피해방지 조치</a:t>
            </a:r>
            <a:r>
              <a:rPr lang="en-US" altLang="ko-KR" sz="1600" b="1" spc="-90" dirty="0" smtClean="0">
                <a:solidFill>
                  <a:schemeClr val="accent6">
                    <a:lumMod val="50000"/>
                  </a:schemeClr>
                </a:solidFill>
                <a:latin typeface="+mj-ea"/>
              </a:rPr>
              <a:t>” </a:t>
            </a:r>
            <a:r>
              <a:rPr lang="ko-KR" altLang="en-US" sz="1600" b="1" spc="-90" dirty="0" smtClean="0">
                <a:solidFill>
                  <a:schemeClr val="accent6">
                    <a:lumMod val="50000"/>
                  </a:schemeClr>
                </a:solidFill>
                <a:latin typeface="+mj-ea"/>
              </a:rPr>
              <a:t>에 포함되어야 하는 내용은</a:t>
            </a:r>
            <a:r>
              <a:rPr lang="en-US" altLang="ko-KR" sz="1600" b="1" spc="-90" dirty="0" smtClean="0">
                <a:solidFill>
                  <a:schemeClr val="accent6">
                    <a:lumMod val="50000"/>
                  </a:schemeClr>
                </a:solidFill>
                <a:latin typeface="+mj-ea"/>
              </a:rPr>
              <a:t>?</a:t>
            </a:r>
            <a:endParaRPr lang="en-US" altLang="ko-KR" sz="1600" spc="-90" dirty="0">
              <a:solidFill>
                <a:schemeClr val="accent6">
                  <a:lumMod val="50000"/>
                </a:schemeClr>
              </a:solidFill>
              <a:latin typeface="+mj-ea"/>
            </a:endParaRPr>
          </a:p>
          <a:p>
            <a:pPr fontAlgn="base" latinLnBrk="1">
              <a:lnSpc>
                <a:spcPct val="150000"/>
              </a:lnSpc>
            </a:pPr>
            <a:r>
              <a:rPr lang="ko-KR" altLang="en-US" sz="1600" spc="-90" dirty="0" smtClean="0">
                <a:solidFill>
                  <a:schemeClr val="tx1"/>
                </a:solidFill>
              </a:rPr>
              <a:t>① </a:t>
            </a:r>
            <a:r>
              <a:rPr lang="ko-KR" altLang="en-US" sz="1600" spc="-90" dirty="0" smtClean="0">
                <a:solidFill>
                  <a:schemeClr val="tx1"/>
                </a:solidFill>
                <a:latin typeface="+mj-ea"/>
              </a:rPr>
              <a:t>현장 출입통제</a:t>
            </a:r>
            <a:r>
              <a:rPr lang="en-US" altLang="ko-KR" sz="1600" spc="-90" dirty="0" smtClean="0">
                <a:solidFill>
                  <a:schemeClr val="tx1"/>
                </a:solidFill>
                <a:latin typeface="+mj-ea"/>
              </a:rPr>
              <a:t>, ② </a:t>
            </a:r>
            <a:r>
              <a:rPr lang="ko-KR" altLang="en-US" sz="1600" spc="-90" dirty="0" smtClean="0">
                <a:solidFill>
                  <a:schemeClr val="tx1"/>
                </a:solidFill>
                <a:latin typeface="+mj-ea"/>
              </a:rPr>
              <a:t>유사작업 사업장 등에 해당사항 공유</a:t>
            </a:r>
            <a:r>
              <a:rPr lang="en-US" altLang="ko-KR" sz="1600" spc="-90" dirty="0" smtClean="0">
                <a:solidFill>
                  <a:schemeClr val="tx1"/>
                </a:solidFill>
                <a:latin typeface="+mj-ea"/>
              </a:rPr>
              <a:t>, ③ </a:t>
            </a:r>
            <a:r>
              <a:rPr lang="ko-KR" altLang="en-US" sz="1600" spc="-90" dirty="0" smtClean="0">
                <a:solidFill>
                  <a:schemeClr val="tx1"/>
                </a:solidFill>
                <a:latin typeface="+mj-ea"/>
              </a:rPr>
              <a:t>원인분석 및 재발 방지 대책 마련</a:t>
            </a:r>
            <a:endParaRPr lang="en-US" altLang="ko-KR" sz="1600" spc="-90" dirty="0" smtClean="0">
              <a:solidFill>
                <a:schemeClr val="tx1"/>
              </a:solidFill>
              <a:latin typeface="+mj-ea"/>
            </a:endParaRPr>
          </a:p>
          <a:p>
            <a:pPr fontAlgn="base" latinLnBrk="1">
              <a:lnSpc>
                <a:spcPct val="150000"/>
              </a:lnSpc>
            </a:pPr>
            <a:r>
              <a:rPr lang="ko-KR" altLang="en-US" sz="1600" spc="-90" dirty="0" smtClean="0">
                <a:solidFill>
                  <a:schemeClr val="tx1"/>
                </a:solidFill>
                <a:latin typeface="+mj-ea"/>
              </a:rPr>
              <a:t>      </a:t>
            </a:r>
            <a:r>
              <a:rPr lang="ko-KR" altLang="en-US" sz="1600" b="1" spc="-90" dirty="0" smtClean="0">
                <a:solidFill>
                  <a:schemeClr val="tx1"/>
                </a:solidFill>
                <a:latin typeface="+mj-ea"/>
              </a:rPr>
              <a:t>상기 조치가 완료되기 전까지는 작업중지 조치가 유지</a:t>
            </a:r>
            <a:r>
              <a:rPr lang="ko-KR" altLang="en-US" sz="1600" spc="-90" dirty="0" smtClean="0">
                <a:solidFill>
                  <a:schemeClr val="tx1"/>
                </a:solidFill>
                <a:latin typeface="+mj-ea"/>
              </a:rPr>
              <a:t>되어야 함</a:t>
            </a:r>
            <a:endParaRPr lang="en-US" altLang="ko-KR" sz="1200" spc="-90" dirty="0">
              <a:solidFill>
                <a:srgbClr val="E46C0A"/>
              </a:solidFill>
              <a:latin typeface="+mj-ea"/>
            </a:endParaRPr>
          </a:p>
        </p:txBody>
      </p:sp>
      <p:sp>
        <p:nvSpPr>
          <p:cNvPr id="20" name="오른쪽 화살표 19"/>
          <p:cNvSpPr/>
          <p:nvPr/>
        </p:nvSpPr>
        <p:spPr>
          <a:xfrm>
            <a:off x="1141022" y="6469947"/>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TextBox 16">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
        <p:nvSpPr>
          <p:cNvPr id="21" name="직사각형 20">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24"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30866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그룹 37">
            <a:extLst>
              <a:ext uri="{FF2B5EF4-FFF2-40B4-BE49-F238E27FC236}">
                <a16:creationId xmlns:a16="http://schemas.microsoft.com/office/drawing/2014/main" xmlns="" id="{AE3998C1-7FDC-D54C-B3B3-DC00154A12C9}"/>
              </a:ext>
            </a:extLst>
          </p:cNvPr>
          <p:cNvGrpSpPr/>
          <p:nvPr/>
        </p:nvGrpSpPr>
        <p:grpSpPr>
          <a:xfrm>
            <a:off x="748576" y="2143124"/>
            <a:ext cx="9157424" cy="4714875"/>
            <a:chOff x="1960212" y="2461761"/>
            <a:chExt cx="7998987" cy="4356280"/>
          </a:xfrm>
        </p:grpSpPr>
        <p:sp>
          <p:nvSpPr>
            <p:cNvPr id="39" name="모서리가 둥근 직사각형 38">
              <a:extLst>
                <a:ext uri="{FF2B5EF4-FFF2-40B4-BE49-F238E27FC236}">
                  <a16:creationId xmlns:a16="http://schemas.microsoft.com/office/drawing/2014/main" xmlns="" id="{DCBEA8E3-A471-A149-A195-3F53427870A3}"/>
                </a:ext>
              </a:extLst>
            </p:cNvPr>
            <p:cNvSpPr/>
            <p:nvPr/>
          </p:nvSpPr>
          <p:spPr>
            <a:xfrm>
              <a:off x="1960212" y="2461761"/>
              <a:ext cx="7998987" cy="4356280"/>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4" name="TextBox 43">
              <a:extLst>
                <a:ext uri="{FF2B5EF4-FFF2-40B4-BE49-F238E27FC236}">
                  <a16:creationId xmlns:a16="http://schemas.microsoft.com/office/drawing/2014/main" xmlns="" id="{CBEDCD81-7DAD-D848-BBA4-7EAC44173522}"/>
                </a:ext>
              </a:extLst>
            </p:cNvPr>
            <p:cNvSpPr txBox="1"/>
            <p:nvPr/>
          </p:nvSpPr>
          <p:spPr>
            <a:xfrm>
              <a:off x="2081949" y="2550183"/>
              <a:ext cx="7755513" cy="779781"/>
            </a:xfrm>
            <a:prstGeom prst="rect">
              <a:avLst/>
            </a:prstGeom>
            <a:noFill/>
          </p:spPr>
          <p:txBody>
            <a:bodyPr wrap="square" lIns="104287" tIns="52144" rIns="104287" bIns="52144" rtlCol="0">
              <a:spAutoFit/>
            </a:bodyPr>
            <a:lstStyle/>
            <a:p>
              <a:pPr fontAlgn="base" latinLnBrk="1">
                <a:lnSpc>
                  <a:spcPct val="150000"/>
                </a:lnSpc>
              </a:pPr>
              <a:r>
                <a:rPr lang="ko-KR" altLang="en-US" sz="1600" spc="-90" dirty="0" smtClean="0">
                  <a:solidFill>
                    <a:schemeClr val="accent6">
                      <a:lumMod val="75000"/>
                    </a:schemeClr>
                  </a:solidFill>
                  <a:latin typeface="+mj-ea"/>
                </a:rPr>
                <a:t>➒</a:t>
              </a:r>
              <a:r>
                <a:rPr lang="en-US" altLang="ko-KR" sz="1600" dirty="0" smtClean="0"/>
                <a:t> </a:t>
              </a:r>
              <a:r>
                <a:rPr lang="ko-KR" altLang="en-US" sz="1600" b="1" dirty="0" smtClean="0"/>
                <a:t>제</a:t>
              </a:r>
              <a:r>
                <a:rPr lang="en-US" altLang="ko-KR" sz="1600" b="1" dirty="0"/>
                <a:t>3</a:t>
              </a:r>
              <a:r>
                <a:rPr lang="ko-KR" altLang="en-US" sz="1600" b="1" dirty="0" smtClean="0"/>
                <a:t>자에게 업무의 도급</a:t>
              </a:r>
              <a:r>
                <a:rPr lang="en-US" altLang="ko-KR" sz="1600" b="1" dirty="0" smtClean="0"/>
                <a:t>, </a:t>
              </a:r>
              <a:r>
                <a:rPr lang="ko-KR" altLang="en-US" sz="1600" b="1" dirty="0" smtClean="0"/>
                <a:t>용역</a:t>
              </a:r>
              <a:r>
                <a:rPr lang="en-US" altLang="ko-KR" sz="1600" b="1" dirty="0" smtClean="0"/>
                <a:t>, </a:t>
              </a:r>
              <a:r>
                <a:rPr lang="ko-KR" altLang="en-US" sz="1600" b="1" dirty="0" smtClean="0"/>
                <a:t>위탁</a:t>
              </a:r>
              <a:r>
                <a:rPr lang="ko-KR" altLang="en-US" sz="1600" dirty="0" smtClean="0"/>
                <a:t> 등을 하는 경우</a:t>
              </a:r>
              <a:r>
                <a:rPr lang="en-US" altLang="ko-KR" sz="1600" dirty="0" smtClean="0"/>
                <a:t> </a:t>
              </a:r>
              <a:r>
                <a:rPr lang="ko-KR" altLang="en-US" sz="1600" dirty="0" smtClean="0"/>
                <a:t>종사자의 안전∙보건을 확보하기 위해</a:t>
              </a:r>
              <a:endParaRPr lang="en-US" altLang="ko-KR" sz="1600" dirty="0" smtClean="0"/>
            </a:p>
            <a:p>
              <a:pPr fontAlgn="base" latinLnBrk="1">
                <a:lnSpc>
                  <a:spcPct val="150000"/>
                </a:lnSpc>
              </a:pPr>
              <a:r>
                <a:rPr lang="en-US" altLang="ko-KR" sz="1600" dirty="0" smtClean="0"/>
                <a:t>   </a:t>
              </a:r>
              <a:r>
                <a:rPr lang="ko-KR" altLang="en-US" sz="1600" dirty="0" smtClean="0"/>
                <a:t>다음과 같은 </a:t>
              </a:r>
              <a:r>
                <a:rPr lang="ko-KR" altLang="en-US" sz="1600" b="1" dirty="0" smtClean="0"/>
                <a:t>기준과 절차를 마련</a:t>
              </a:r>
              <a:r>
                <a:rPr lang="ko-KR" altLang="en-US" sz="1600" dirty="0" smtClean="0"/>
                <a:t>하고</a:t>
              </a:r>
              <a:r>
                <a:rPr lang="en-US" altLang="ko-KR" sz="1600" dirty="0" smtClean="0"/>
                <a:t> </a:t>
              </a:r>
              <a:r>
                <a:rPr lang="ko-KR" altLang="en-US" sz="1600" dirty="0" smtClean="0"/>
                <a:t>그에 따라 이루어지는지를 </a:t>
              </a:r>
              <a:r>
                <a:rPr lang="ko-KR" altLang="en-US" sz="1600" b="1" dirty="0" smtClean="0"/>
                <a:t>반기 </a:t>
              </a:r>
              <a:r>
                <a:rPr lang="en-US" altLang="ko-KR" sz="1600" b="1" dirty="0" smtClean="0"/>
                <a:t>1</a:t>
              </a:r>
              <a:r>
                <a:rPr lang="ko-KR" altLang="en-US" sz="1600" b="1" dirty="0" smtClean="0"/>
                <a:t>회 이상 점검</a:t>
              </a:r>
              <a:r>
                <a:rPr lang="ko-KR" altLang="en-US" sz="1600" dirty="0" smtClean="0"/>
                <a:t>할 것</a:t>
              </a:r>
              <a:endParaRPr lang="ko-KR" altLang="en-US" sz="1400" dirty="0"/>
            </a:p>
          </p:txBody>
        </p:sp>
      </p:grpSp>
      <p:sp>
        <p:nvSpPr>
          <p:cNvPr id="15" name="TextBox 14">
            <a:extLst>
              <a:ext uri="{FF2B5EF4-FFF2-40B4-BE49-F238E27FC236}">
                <a16:creationId xmlns:a16="http://schemas.microsoft.com/office/drawing/2014/main" xmlns="" id="{A08E05A2-9AF7-9A40-BBCF-B70454BA3808}"/>
              </a:ext>
            </a:extLst>
          </p:cNvPr>
          <p:cNvSpPr txBox="1"/>
          <p:nvPr/>
        </p:nvSpPr>
        <p:spPr>
          <a:xfrm>
            <a:off x="687616" y="1327502"/>
            <a:ext cx="9052050" cy="674693"/>
          </a:xfrm>
          <a:prstGeom prst="rect">
            <a:avLst/>
          </a:prstGeom>
          <a:noFill/>
        </p:spPr>
        <p:txBody>
          <a:bodyPr wrap="square" lIns="104287" tIns="52144" rIns="104287" bIns="52144" rtlCol="0">
            <a:spAutoFit/>
          </a:bodyPr>
          <a:lstStyle/>
          <a:p>
            <a:pPr fontAlgn="base"/>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안전보건관리체계 구축 및 그 이행에 관한 조치</a:t>
            </a:r>
            <a:r>
              <a:rPr lang="en-US" altLang="ko-KR" sz="2000" b="1" spc="-200" dirty="0" smtClean="0">
                <a:solidFill>
                  <a:schemeClr val="accent6">
                    <a:lumMod val="75000"/>
                  </a:schemeClr>
                </a:solidFill>
                <a:latin typeface="+mj-ea"/>
                <a:ea typeface="+mj-ea"/>
              </a:rPr>
              <a:t>’</a:t>
            </a:r>
            <a:r>
              <a:rPr lang="ko-KR" altLang="en-US" sz="2000" b="1" spc="-200" dirty="0" smtClean="0">
                <a:solidFill>
                  <a:schemeClr val="accent6">
                    <a:lumMod val="75000"/>
                  </a:schemeClr>
                </a:solidFill>
                <a:latin typeface="+mj-ea"/>
                <a:ea typeface="+mj-ea"/>
              </a:rPr>
              <a:t>가 구체적으로 무엇일까</a:t>
            </a:r>
            <a:r>
              <a:rPr lang="en-US" altLang="ko-KR" sz="2000" b="1" spc="-200" dirty="0" smtClean="0">
                <a:solidFill>
                  <a:schemeClr val="accent6">
                    <a:lumMod val="75000"/>
                  </a:schemeClr>
                </a:solidFill>
                <a:latin typeface="+mj-ea"/>
                <a:ea typeface="+mj-ea"/>
              </a:rPr>
              <a:t>? </a:t>
            </a:r>
          </a:p>
          <a:p>
            <a:pPr fontAlgn="base"/>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시행령 제</a:t>
            </a:r>
            <a:r>
              <a:rPr lang="en-US" altLang="ko-KR" sz="1700" spc="-200" dirty="0">
                <a:solidFill>
                  <a:schemeClr val="accent6">
                    <a:lumMod val="75000"/>
                  </a:schemeClr>
                </a:solidFill>
                <a:latin typeface="+mj-ea"/>
                <a:ea typeface="+mj-ea"/>
              </a:rPr>
              <a:t>4</a:t>
            </a:r>
            <a:r>
              <a:rPr lang="ko-KR" altLang="en-US" sz="1700" spc="-200" dirty="0">
                <a:solidFill>
                  <a:schemeClr val="accent6">
                    <a:lumMod val="75000"/>
                  </a:schemeClr>
                </a:solidFill>
                <a:latin typeface="+mj-ea"/>
                <a:ea typeface="+mj-ea"/>
              </a:rPr>
              <a:t>조</a:t>
            </a:r>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안전보건관리체계의 구축 및 이행 조치</a:t>
            </a:r>
            <a:r>
              <a:rPr lang="en-US" altLang="ko-KR" sz="1700" spc="-200" dirty="0" smtClean="0">
                <a:solidFill>
                  <a:schemeClr val="accent6">
                    <a:lumMod val="75000"/>
                  </a:schemeClr>
                </a:solidFill>
                <a:latin typeface="+mj-ea"/>
                <a:ea typeface="+mj-ea"/>
              </a:rPr>
              <a:t>), </a:t>
            </a:r>
            <a:r>
              <a:rPr lang="ko-KR" altLang="en-US" sz="1700" spc="-200" dirty="0" smtClean="0">
                <a:solidFill>
                  <a:schemeClr val="accent6">
                    <a:lumMod val="75000"/>
                  </a:schemeClr>
                </a:solidFill>
                <a:latin typeface="+mj-ea"/>
                <a:ea typeface="+mj-ea"/>
              </a:rPr>
              <a:t>해설서</a:t>
            </a:r>
            <a:r>
              <a:rPr lang="en-US" altLang="ko-KR" sz="1700" spc="-200" dirty="0" smtClean="0">
                <a:solidFill>
                  <a:schemeClr val="accent6">
                    <a:lumMod val="75000"/>
                  </a:schemeClr>
                </a:solidFill>
                <a:latin typeface="+mj-ea"/>
                <a:ea typeface="+mj-ea"/>
              </a:rPr>
              <a:t>]</a:t>
            </a:r>
            <a:endParaRPr lang="ko-KR" altLang="en-US" sz="1700" spc="-200" dirty="0">
              <a:solidFill>
                <a:schemeClr val="accent6">
                  <a:lumMod val="75000"/>
                </a:schemeClr>
              </a:solidFill>
              <a:latin typeface="+mj-ea"/>
              <a:ea typeface="+mj-ea"/>
            </a:endParaRPr>
          </a:p>
        </p:txBody>
      </p:sp>
      <p:cxnSp>
        <p:nvCxnSpPr>
          <p:cNvPr id="16" name="직선 연결선[R] 35">
            <a:extLst>
              <a:ext uri="{FF2B5EF4-FFF2-40B4-BE49-F238E27FC236}">
                <a16:creationId xmlns:a16="http://schemas.microsoft.com/office/drawing/2014/main" xmlns="" id="{60A8B1D9-B688-0D44-999A-272BCE215D6C}"/>
              </a:ext>
            </a:extLst>
          </p:cNvPr>
          <p:cNvCxnSpPr>
            <a:cxnSpLocks/>
          </p:cNvCxnSpPr>
          <p:nvPr/>
        </p:nvCxnSpPr>
        <p:spPr>
          <a:xfrm>
            <a:off x="763438" y="1303118"/>
            <a:ext cx="7418537"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17" name="모서리가 둥근 직사각형 16"/>
          <p:cNvSpPr/>
          <p:nvPr/>
        </p:nvSpPr>
        <p:spPr>
          <a:xfrm>
            <a:off x="989086" y="3061545"/>
            <a:ext cx="8676401" cy="3663106"/>
          </a:xfrm>
          <a:prstGeom prst="roundRect">
            <a:avLst/>
          </a:prstGeom>
          <a:solidFill>
            <a:srgbClr val="FEF6F0"/>
          </a:solidFill>
        </p:spPr>
        <p:style>
          <a:lnRef idx="2">
            <a:schemeClr val="accent6"/>
          </a:lnRef>
          <a:fillRef idx="1">
            <a:schemeClr val="lt1"/>
          </a:fillRef>
          <a:effectRef idx="0">
            <a:schemeClr val="accent6"/>
          </a:effectRef>
          <a:fontRef idx="minor">
            <a:schemeClr val="dk1"/>
          </a:fontRef>
        </p:style>
        <p:txBody>
          <a:bodyPr rtlCol="0" anchor="ctr"/>
          <a:lstStyle/>
          <a:p>
            <a:pPr fontAlgn="base" latinLnBrk="1">
              <a:lnSpc>
                <a:spcPct val="150000"/>
              </a:lnSpc>
            </a:pPr>
            <a:r>
              <a:rPr lang="ko-KR" altLang="en-US" sz="1400" b="1" spc="-90" dirty="0" smtClean="0">
                <a:solidFill>
                  <a:schemeClr val="accent6">
                    <a:lumMod val="75000"/>
                  </a:schemeClr>
                </a:solidFill>
                <a:latin typeface="+mj-ea"/>
              </a:rPr>
              <a:t> ▶ </a:t>
            </a:r>
            <a:r>
              <a:rPr lang="ko-KR" altLang="en-US" sz="1400" dirty="0" smtClean="0"/>
              <a:t>도급</a:t>
            </a:r>
            <a:r>
              <a:rPr lang="en-US" altLang="ko-KR" sz="1400" dirty="0" smtClean="0"/>
              <a:t>, </a:t>
            </a:r>
            <a:r>
              <a:rPr lang="ko-KR" altLang="en-US" sz="1400" dirty="0" smtClean="0"/>
              <a:t>용역</a:t>
            </a:r>
            <a:r>
              <a:rPr lang="en-US" altLang="ko-KR" sz="1400" dirty="0" smtClean="0"/>
              <a:t>, </a:t>
            </a:r>
            <a:r>
              <a:rPr lang="ko-KR" altLang="en-US" sz="1400" dirty="0" smtClean="0"/>
              <a:t>위탁 등을 받는 자의 </a:t>
            </a:r>
            <a:r>
              <a:rPr lang="ko-KR" altLang="en-US" sz="1400" b="1" dirty="0" smtClean="0"/>
              <a:t>산업재해 예방을 위한 조치 능력과 기술에 관한 평가기준∙절차</a:t>
            </a:r>
            <a:endParaRPr lang="en-US" altLang="ko-KR" sz="1400" b="1" dirty="0" smtClean="0"/>
          </a:p>
          <a:p>
            <a:pPr fontAlgn="base" latinLnBrk="1">
              <a:lnSpc>
                <a:spcPct val="150000"/>
              </a:lnSpc>
            </a:pPr>
            <a:r>
              <a:rPr lang="ko-KR" altLang="en-US" sz="1400" b="1" dirty="0" smtClean="0"/>
              <a:t> → 평가기준 </a:t>
            </a:r>
            <a:r>
              <a:rPr lang="ko-KR" altLang="en-US" sz="1400" dirty="0" smtClean="0"/>
              <a:t>① </a:t>
            </a:r>
            <a:r>
              <a:rPr lang="ko-KR" altLang="en-US" sz="1400" u="sng" dirty="0" smtClean="0"/>
              <a:t>안전보건관리체계 구축여부</a:t>
            </a:r>
            <a:r>
              <a:rPr lang="en-US" altLang="ko-KR" sz="1400" dirty="0" smtClean="0"/>
              <a:t>, </a:t>
            </a:r>
            <a:r>
              <a:rPr lang="ko-KR" altLang="en-US" sz="1400" dirty="0" smtClean="0"/>
              <a:t>② </a:t>
            </a:r>
            <a:r>
              <a:rPr lang="ko-KR" altLang="en-US" sz="1400" u="sng" dirty="0" err="1" smtClean="0"/>
              <a:t>산안법</a:t>
            </a:r>
            <a:r>
              <a:rPr lang="ko-KR" altLang="en-US" sz="1400" u="sng" dirty="0" smtClean="0"/>
              <a:t> 기본사항 준수여부</a:t>
            </a:r>
            <a:r>
              <a:rPr lang="en-US" altLang="ko-KR" sz="1400" dirty="0" smtClean="0"/>
              <a:t>, </a:t>
            </a:r>
            <a:r>
              <a:rPr lang="ko-KR" altLang="en-US" sz="1400" dirty="0" smtClean="0"/>
              <a:t>③ </a:t>
            </a:r>
            <a:r>
              <a:rPr lang="ko-KR" altLang="en-US" sz="1400" u="sng" dirty="0" smtClean="0"/>
              <a:t>중대산업재해 발생여부</a:t>
            </a:r>
            <a:r>
              <a:rPr lang="en-US" altLang="ko-KR" sz="1400" dirty="0" smtClean="0"/>
              <a:t>, </a:t>
            </a:r>
          </a:p>
          <a:p>
            <a:pPr fontAlgn="base" latinLnBrk="1">
              <a:lnSpc>
                <a:spcPct val="150000"/>
              </a:lnSpc>
            </a:pPr>
            <a:r>
              <a:rPr lang="en-US" altLang="ko-KR" sz="1400" dirty="0" smtClean="0"/>
              <a:t>     ④ </a:t>
            </a:r>
            <a:r>
              <a:rPr lang="ko-KR" altLang="en-US" sz="1400" dirty="0" err="1" smtClean="0"/>
              <a:t>도급받은</a:t>
            </a:r>
            <a:r>
              <a:rPr lang="ko-KR" altLang="en-US" sz="1400" dirty="0" smtClean="0"/>
              <a:t> 업무와 관련된 </a:t>
            </a:r>
            <a:r>
              <a:rPr lang="ko-KR" altLang="en-US" sz="1400" u="sng" dirty="0" smtClean="0"/>
              <a:t>안전보건조치를 위한 능력∙기술역량</a:t>
            </a:r>
            <a:r>
              <a:rPr lang="ko-KR" altLang="en-US" sz="1400" dirty="0" smtClean="0"/>
              <a:t> 등 포함</a:t>
            </a:r>
            <a:endParaRPr lang="en-US" altLang="ko-KR" sz="1400" b="1" dirty="0" smtClean="0"/>
          </a:p>
          <a:p>
            <a:pPr fontAlgn="base" latinLnBrk="1">
              <a:lnSpc>
                <a:spcPct val="150000"/>
              </a:lnSpc>
            </a:pPr>
            <a:r>
              <a:rPr lang="en-US" altLang="ko-KR" sz="1300" b="1" dirty="0" smtClean="0">
                <a:solidFill>
                  <a:srgbClr val="E46C0A"/>
                </a:solidFill>
                <a:latin typeface="맑은 고딕" panose="020B0503020000020004" pitchFamily="50" charset="-127"/>
              </a:rPr>
              <a:t>     ※ </a:t>
            </a:r>
            <a:r>
              <a:rPr lang="ko-KR" altLang="en-US" sz="1300" b="1" dirty="0" smtClean="0">
                <a:solidFill>
                  <a:srgbClr val="E46C0A"/>
                </a:solidFill>
              </a:rPr>
              <a:t>업체 선정 시 안전보건 확보 수준을 평가하여 </a:t>
            </a:r>
            <a:r>
              <a:rPr lang="ko-KR" altLang="en-US" sz="1400" b="1" u="sng" dirty="0" smtClean="0">
                <a:solidFill>
                  <a:srgbClr val="E46C0A"/>
                </a:solidFill>
              </a:rPr>
              <a:t>적정 수준에 미달하는 경우 계약하지 않도록 함</a:t>
            </a:r>
            <a:endParaRPr lang="en-US" altLang="ko-KR" sz="1300" b="1" u="sng" dirty="0" smtClean="0">
              <a:solidFill>
                <a:srgbClr val="E46C0A"/>
              </a:solidFill>
            </a:endParaRPr>
          </a:p>
          <a:p>
            <a:pPr fontAlgn="base" latinLnBrk="1">
              <a:lnSpc>
                <a:spcPct val="150000"/>
              </a:lnSpc>
            </a:pPr>
            <a:endParaRPr lang="en-US" altLang="ko-KR" sz="500" u="sng" dirty="0" smtClean="0">
              <a:solidFill>
                <a:srgbClr val="E46C0A"/>
              </a:solidFill>
            </a:endParaRPr>
          </a:p>
          <a:p>
            <a:pPr fontAlgn="base" latinLnBrk="1">
              <a:lnSpc>
                <a:spcPct val="150000"/>
              </a:lnSpc>
            </a:pPr>
            <a:r>
              <a:rPr lang="ko-KR" altLang="en-US" sz="1400" b="1" dirty="0" smtClean="0"/>
              <a:t> </a:t>
            </a:r>
            <a:r>
              <a:rPr lang="ko-KR" altLang="en-US" sz="1400" b="1" spc="-90" dirty="0" smtClean="0">
                <a:solidFill>
                  <a:schemeClr val="accent6">
                    <a:lumMod val="75000"/>
                  </a:schemeClr>
                </a:solidFill>
                <a:latin typeface="+mj-ea"/>
              </a:rPr>
              <a:t>▶</a:t>
            </a:r>
            <a:r>
              <a:rPr lang="en-US" altLang="ko-KR" sz="1400" dirty="0" smtClean="0"/>
              <a:t> </a:t>
            </a:r>
            <a:r>
              <a:rPr lang="ko-KR" altLang="en-US" sz="1400" dirty="0" smtClean="0"/>
              <a:t>도급</a:t>
            </a:r>
            <a:r>
              <a:rPr lang="en-US" altLang="ko-KR" sz="1400" dirty="0" smtClean="0"/>
              <a:t>, </a:t>
            </a:r>
            <a:r>
              <a:rPr lang="ko-KR" altLang="en-US" sz="1400" dirty="0" smtClean="0"/>
              <a:t>용역</a:t>
            </a:r>
            <a:r>
              <a:rPr lang="en-US" altLang="ko-KR" sz="1400" dirty="0" smtClean="0"/>
              <a:t>, </a:t>
            </a:r>
            <a:r>
              <a:rPr lang="ko-KR" altLang="en-US" sz="1400" dirty="0" smtClean="0"/>
              <a:t>위탁 등을 받는 자의 </a:t>
            </a:r>
            <a:r>
              <a:rPr lang="ko-KR" altLang="en-US" sz="1400" b="1" dirty="0" smtClean="0"/>
              <a:t>안전∙보건을 위한 관리비용에 관한 기준</a:t>
            </a:r>
            <a:endParaRPr lang="en-US" altLang="ko-KR" sz="1400" b="1" dirty="0" smtClean="0"/>
          </a:p>
          <a:p>
            <a:pPr fontAlgn="base" latinLnBrk="1">
              <a:lnSpc>
                <a:spcPct val="150000"/>
              </a:lnSpc>
            </a:pPr>
            <a:r>
              <a:rPr lang="ko-KR" altLang="en-US" sz="1400" dirty="0" smtClean="0"/>
              <a:t> </a:t>
            </a:r>
            <a:r>
              <a:rPr lang="ko-KR" altLang="en-US" sz="1400" b="1" dirty="0" smtClean="0"/>
              <a:t>→</a:t>
            </a:r>
            <a:r>
              <a:rPr lang="ko-KR" altLang="en-US" sz="1400" dirty="0" smtClean="0"/>
              <a:t> ① </a:t>
            </a:r>
            <a:r>
              <a:rPr lang="ko-KR" altLang="en-US" sz="1400" dirty="0" err="1" smtClean="0"/>
              <a:t>수급인이</a:t>
            </a:r>
            <a:r>
              <a:rPr lang="ko-KR" altLang="en-US" sz="1400" dirty="0" smtClean="0"/>
              <a:t> 사용하는 </a:t>
            </a:r>
            <a:r>
              <a:rPr lang="ko-KR" altLang="en-US" sz="1400" u="sng" dirty="0" smtClean="0"/>
              <a:t>시설</a:t>
            </a:r>
            <a:r>
              <a:rPr lang="en-US" altLang="ko-KR" sz="1400" u="sng" dirty="0" smtClean="0"/>
              <a:t>, </a:t>
            </a:r>
            <a:r>
              <a:rPr lang="ko-KR" altLang="en-US" sz="1400" u="sng" dirty="0" smtClean="0"/>
              <a:t>설비</a:t>
            </a:r>
            <a:r>
              <a:rPr lang="en-US" altLang="ko-KR" sz="1400" u="sng" dirty="0" smtClean="0"/>
              <a:t>, </a:t>
            </a:r>
            <a:r>
              <a:rPr lang="ko-KR" altLang="en-US" sz="1400" u="sng" dirty="0" smtClean="0"/>
              <a:t>장비 등에 대한 안전보건조치에 필요한 비용</a:t>
            </a:r>
            <a:r>
              <a:rPr lang="en-US" altLang="ko-KR" sz="1400" dirty="0" smtClean="0"/>
              <a:t>, </a:t>
            </a:r>
            <a:r>
              <a:rPr lang="ko-KR" altLang="en-US" sz="1400" dirty="0" smtClean="0"/>
              <a:t>② 개인보호구 등 </a:t>
            </a:r>
            <a:endParaRPr lang="en-US" altLang="ko-KR" sz="1400" dirty="0" smtClean="0"/>
          </a:p>
          <a:p>
            <a:pPr fontAlgn="base" latinLnBrk="1">
              <a:lnSpc>
                <a:spcPct val="150000"/>
              </a:lnSpc>
            </a:pPr>
            <a:r>
              <a:rPr lang="en-US" altLang="ko-KR" sz="1400" dirty="0" smtClean="0"/>
              <a:t>     </a:t>
            </a:r>
            <a:r>
              <a:rPr lang="ko-KR" altLang="en-US" sz="1400" u="sng" dirty="0" smtClean="0"/>
              <a:t>안전보건 확보를 위한 비용</a:t>
            </a:r>
            <a:r>
              <a:rPr lang="ko-KR" altLang="en-US" sz="1400" dirty="0" smtClean="0"/>
              <a:t>을 포함하여야 함</a:t>
            </a:r>
            <a:endParaRPr lang="en-US" altLang="ko-KR" sz="1400" dirty="0" smtClean="0"/>
          </a:p>
          <a:p>
            <a:pPr fontAlgn="base" latinLnBrk="1">
              <a:lnSpc>
                <a:spcPct val="150000"/>
              </a:lnSpc>
            </a:pPr>
            <a:r>
              <a:rPr lang="en-US" altLang="ko-KR" sz="1300" b="1" dirty="0" smtClean="0">
                <a:solidFill>
                  <a:srgbClr val="E46C0A"/>
                </a:solidFill>
                <a:latin typeface="맑은 고딕" panose="020B0503020000020004" pitchFamily="50" charset="-127"/>
              </a:rPr>
              <a:t>     ※ </a:t>
            </a:r>
            <a:r>
              <a:rPr lang="ko-KR" altLang="en-US" sz="1300" b="1" dirty="0" smtClean="0">
                <a:solidFill>
                  <a:srgbClr val="E46C0A"/>
                </a:solidFill>
              </a:rPr>
              <a:t>총 금액이 아닌 항목별로 구체적인 기준을 제시하여야 함</a:t>
            </a:r>
            <a:endParaRPr lang="en-US" altLang="ko-KR" sz="1300" b="1" dirty="0" smtClean="0">
              <a:solidFill>
                <a:srgbClr val="E46C0A"/>
              </a:solidFill>
            </a:endParaRPr>
          </a:p>
          <a:p>
            <a:pPr fontAlgn="base" latinLnBrk="1">
              <a:lnSpc>
                <a:spcPct val="150000"/>
              </a:lnSpc>
            </a:pPr>
            <a:endParaRPr lang="ko-KR" altLang="en-US" sz="500" b="1" dirty="0"/>
          </a:p>
          <a:p>
            <a:pPr fontAlgn="base" latinLnBrk="1">
              <a:lnSpc>
                <a:spcPct val="150000"/>
              </a:lnSpc>
            </a:pPr>
            <a:r>
              <a:rPr lang="ko-KR" altLang="en-US" sz="1400" b="1" spc="-90" dirty="0" smtClean="0">
                <a:solidFill>
                  <a:schemeClr val="accent6">
                    <a:lumMod val="75000"/>
                  </a:schemeClr>
                </a:solidFill>
                <a:latin typeface="+mj-ea"/>
              </a:rPr>
              <a:t> ▶</a:t>
            </a:r>
            <a:r>
              <a:rPr lang="en-US" altLang="ko-KR" sz="1400" dirty="0" smtClean="0"/>
              <a:t> </a:t>
            </a:r>
            <a:r>
              <a:rPr lang="en-US" altLang="ko-KR" sz="1400" b="1" dirty="0" smtClean="0"/>
              <a:t>&lt;</a:t>
            </a:r>
            <a:r>
              <a:rPr lang="ko-KR" altLang="en-US" sz="1400" b="1" dirty="0" smtClean="0"/>
              <a:t>건설업 및 조선업</a:t>
            </a:r>
            <a:r>
              <a:rPr lang="en-US" altLang="ko-KR" sz="1400" b="1" dirty="0" smtClean="0"/>
              <a:t>&gt;</a:t>
            </a:r>
            <a:r>
              <a:rPr lang="ko-KR" altLang="en-US" sz="1400" b="1" dirty="0" smtClean="0"/>
              <a:t> </a:t>
            </a:r>
            <a:r>
              <a:rPr lang="ko-KR" altLang="en-US" sz="1400" dirty="0" smtClean="0"/>
              <a:t>도급</a:t>
            </a:r>
            <a:r>
              <a:rPr lang="en-US" altLang="ko-KR" sz="1400" dirty="0" smtClean="0"/>
              <a:t>, </a:t>
            </a:r>
            <a:r>
              <a:rPr lang="ko-KR" altLang="en-US" sz="1400" dirty="0" smtClean="0"/>
              <a:t>용역</a:t>
            </a:r>
            <a:r>
              <a:rPr lang="en-US" altLang="ko-KR" sz="1400" dirty="0" smtClean="0"/>
              <a:t>, </a:t>
            </a:r>
            <a:r>
              <a:rPr lang="ko-KR" altLang="en-US" sz="1400" dirty="0" smtClean="0"/>
              <a:t>위탁 등을 받는 자의 안전보건을 위한 </a:t>
            </a:r>
            <a:r>
              <a:rPr lang="ko-KR" altLang="en-US" sz="1400" b="1" dirty="0" smtClean="0"/>
              <a:t>공사기간 또는 건조기간에 </a:t>
            </a:r>
            <a:endParaRPr lang="en-US" altLang="ko-KR" sz="1400" b="1" dirty="0" smtClean="0"/>
          </a:p>
          <a:p>
            <a:pPr fontAlgn="base" latinLnBrk="1">
              <a:lnSpc>
                <a:spcPct val="150000"/>
              </a:lnSpc>
            </a:pPr>
            <a:r>
              <a:rPr lang="en-US" altLang="ko-KR" sz="1400" b="1" dirty="0" smtClean="0"/>
              <a:t>     </a:t>
            </a:r>
            <a:r>
              <a:rPr lang="ko-KR" altLang="en-US" sz="1400" b="1" dirty="0" smtClean="0"/>
              <a:t>관한 기준 </a:t>
            </a:r>
            <a:r>
              <a:rPr lang="ko-KR" altLang="en-US" sz="1400" dirty="0" smtClean="0"/>
              <a:t> </a:t>
            </a:r>
            <a:r>
              <a:rPr lang="ko-KR" altLang="en-US" sz="1400" b="1" dirty="0" smtClean="0"/>
              <a:t>→</a:t>
            </a:r>
            <a:r>
              <a:rPr lang="ko-KR" altLang="en-US" sz="1400" dirty="0" smtClean="0"/>
              <a:t> 수급인 종사자가 </a:t>
            </a:r>
            <a:r>
              <a:rPr lang="ko-KR" altLang="en-US" sz="1400" u="sng" dirty="0" smtClean="0"/>
              <a:t>안전하게 작업할 수 있는 충분한 작업기간을 고려한 계약기간</a:t>
            </a:r>
            <a:endParaRPr lang="ko-KR" altLang="en-US" sz="1400" b="1" u="sng" dirty="0"/>
          </a:p>
        </p:txBody>
      </p:sp>
      <p:pic>
        <p:nvPicPr>
          <p:cNvPr id="18" name="Picture 3" descr="D:\맥 공유\21-2-15\처벌법10.png">
            <a:extLst>
              <a:ext uri="{FF2B5EF4-FFF2-40B4-BE49-F238E27FC236}">
                <a16:creationId xmlns:a16="http://schemas.microsoft.com/office/drawing/2014/main" xmlns="" id="{BD30CAEE-DDE2-7F44-8D7B-5373D82ED552}"/>
              </a:ext>
            </a:extLst>
          </p:cNvPr>
          <p:cNvPicPr>
            <a:picLocks noChangeAspect="1" noChangeArrowheads="1"/>
          </p:cNvPicPr>
          <p:nvPr/>
        </p:nvPicPr>
        <p:blipFill>
          <a:blip r:embed="rId2"/>
          <a:srcRect/>
          <a:stretch>
            <a:fillRect/>
          </a:stretch>
        </p:blipFill>
        <p:spPr bwMode="auto">
          <a:xfrm>
            <a:off x="9147748" y="1298729"/>
            <a:ext cx="758252" cy="683557"/>
          </a:xfrm>
          <a:prstGeom prst="rect">
            <a:avLst/>
          </a:prstGeom>
          <a:noFill/>
        </p:spPr>
      </p:pic>
      <p:sp>
        <p:nvSpPr>
          <p:cNvPr id="13" name="직사각형 12">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14"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Tree>
    <p:extLst>
      <p:ext uri="{BB962C8B-B14F-4D97-AF65-F5344CB8AC3E}">
        <p14:creationId xmlns:p14="http://schemas.microsoft.com/office/powerpoint/2010/main" val="418276486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그림 10"/>
          <p:cNvPicPr>
            <a:picLocks noChangeAspect="1"/>
          </p:cNvPicPr>
          <p:nvPr/>
        </p:nvPicPr>
        <p:blipFill>
          <a:blip r:embed="rId2"/>
          <a:stretch>
            <a:fillRect/>
          </a:stretch>
        </p:blipFill>
        <p:spPr>
          <a:xfrm>
            <a:off x="463196" y="1660682"/>
            <a:ext cx="5528029" cy="5124943"/>
          </a:xfrm>
          <a:prstGeom prst="rect">
            <a:avLst/>
          </a:prstGeom>
        </p:spPr>
      </p:pic>
      <p:grpSp>
        <p:nvGrpSpPr>
          <p:cNvPr id="27" name="그룹 26"/>
          <p:cNvGrpSpPr/>
          <p:nvPr/>
        </p:nvGrpSpPr>
        <p:grpSpPr>
          <a:xfrm>
            <a:off x="5389775" y="2276817"/>
            <a:ext cx="608930" cy="4408452"/>
            <a:chOff x="5513600" y="2038692"/>
            <a:chExt cx="608930" cy="4408452"/>
          </a:xfrm>
        </p:grpSpPr>
        <p:sp>
          <p:nvSpPr>
            <p:cNvPr id="13" name="TextBox 12"/>
            <p:cNvSpPr txBox="1"/>
            <p:nvPr/>
          </p:nvSpPr>
          <p:spPr>
            <a:xfrm>
              <a:off x="5632226" y="2038692"/>
              <a:ext cx="489236" cy="323165"/>
            </a:xfrm>
            <a:prstGeom prst="rect">
              <a:avLst/>
            </a:prstGeom>
            <a:noFill/>
          </p:spPr>
          <p:txBody>
            <a:bodyPr wrap="none" rtlCol="0">
              <a:spAutoFit/>
            </a:bodyPr>
            <a:lstStyle/>
            <a:p>
              <a:r>
                <a:rPr lang="en-US" altLang="ko-KR" sz="1500" b="1" dirty="0" smtClean="0"/>
                <a:t>5</a:t>
              </a:r>
              <a:r>
                <a:rPr lang="ko-KR" altLang="en-US" sz="1500" b="1" dirty="0" smtClean="0"/>
                <a:t>점</a:t>
              </a:r>
              <a:endParaRPr lang="ko-KR" altLang="en-US" sz="1500" b="1" dirty="0"/>
            </a:p>
          </p:txBody>
        </p:sp>
        <p:sp>
          <p:nvSpPr>
            <p:cNvPr id="16" name="TextBox 15"/>
            <p:cNvSpPr txBox="1"/>
            <p:nvPr/>
          </p:nvSpPr>
          <p:spPr>
            <a:xfrm>
              <a:off x="5513603" y="2314232"/>
              <a:ext cx="601447" cy="323165"/>
            </a:xfrm>
            <a:prstGeom prst="rect">
              <a:avLst/>
            </a:prstGeom>
            <a:noFill/>
          </p:spPr>
          <p:txBody>
            <a:bodyPr wrap="none" rtlCol="0">
              <a:spAutoFit/>
            </a:bodyPr>
            <a:lstStyle/>
            <a:p>
              <a:r>
                <a:rPr lang="en-US" altLang="ko-KR" sz="1500" b="1" dirty="0" smtClean="0"/>
                <a:t>10</a:t>
              </a:r>
              <a:r>
                <a:rPr lang="ko-KR" altLang="en-US" sz="1500" b="1" dirty="0" smtClean="0"/>
                <a:t>점</a:t>
              </a:r>
              <a:endParaRPr lang="ko-KR" altLang="en-US" sz="1500" b="1" dirty="0"/>
            </a:p>
          </p:txBody>
        </p:sp>
        <p:sp>
          <p:nvSpPr>
            <p:cNvPr id="17" name="TextBox 16"/>
            <p:cNvSpPr txBox="1"/>
            <p:nvPr/>
          </p:nvSpPr>
          <p:spPr>
            <a:xfrm>
              <a:off x="5632226" y="2608282"/>
              <a:ext cx="489236" cy="323165"/>
            </a:xfrm>
            <a:prstGeom prst="rect">
              <a:avLst/>
            </a:prstGeom>
            <a:noFill/>
          </p:spPr>
          <p:txBody>
            <a:bodyPr wrap="none" rtlCol="0">
              <a:spAutoFit/>
            </a:bodyPr>
            <a:lstStyle/>
            <a:p>
              <a:r>
                <a:rPr lang="en-US" altLang="ko-KR" sz="1500" b="1" dirty="0" smtClean="0"/>
                <a:t>5</a:t>
              </a:r>
              <a:r>
                <a:rPr lang="ko-KR" altLang="en-US" sz="1500" b="1" dirty="0" smtClean="0"/>
                <a:t>점</a:t>
              </a:r>
              <a:endParaRPr lang="ko-KR" altLang="en-US" sz="1500" b="1" dirty="0"/>
            </a:p>
          </p:txBody>
        </p:sp>
        <p:sp>
          <p:nvSpPr>
            <p:cNvPr id="18" name="TextBox 17"/>
            <p:cNvSpPr txBox="1"/>
            <p:nvPr/>
          </p:nvSpPr>
          <p:spPr>
            <a:xfrm>
              <a:off x="5625814" y="3244007"/>
              <a:ext cx="489236" cy="323165"/>
            </a:xfrm>
            <a:prstGeom prst="rect">
              <a:avLst/>
            </a:prstGeom>
            <a:noFill/>
          </p:spPr>
          <p:txBody>
            <a:bodyPr wrap="none" rtlCol="0">
              <a:spAutoFit/>
            </a:bodyPr>
            <a:lstStyle/>
            <a:p>
              <a:r>
                <a:rPr lang="en-US" altLang="ko-KR" sz="1500" b="1" dirty="0" smtClean="0"/>
                <a:t>5</a:t>
              </a:r>
              <a:r>
                <a:rPr lang="ko-KR" altLang="en-US" sz="1500" b="1" dirty="0" smtClean="0"/>
                <a:t>점</a:t>
              </a:r>
              <a:endParaRPr lang="ko-KR" altLang="en-US" sz="1500" b="1" dirty="0"/>
            </a:p>
          </p:txBody>
        </p:sp>
        <p:sp>
          <p:nvSpPr>
            <p:cNvPr id="19" name="TextBox 18"/>
            <p:cNvSpPr txBox="1"/>
            <p:nvPr/>
          </p:nvSpPr>
          <p:spPr>
            <a:xfrm>
              <a:off x="5520015" y="3556567"/>
              <a:ext cx="601447" cy="323165"/>
            </a:xfrm>
            <a:prstGeom prst="rect">
              <a:avLst/>
            </a:prstGeom>
            <a:noFill/>
          </p:spPr>
          <p:txBody>
            <a:bodyPr wrap="none" rtlCol="0">
              <a:spAutoFit/>
            </a:bodyPr>
            <a:lstStyle/>
            <a:p>
              <a:r>
                <a:rPr lang="en-US" altLang="ko-KR" sz="1500" b="1" dirty="0" smtClean="0"/>
                <a:t>10</a:t>
              </a:r>
              <a:r>
                <a:rPr lang="ko-KR" altLang="en-US" sz="1500" b="1" dirty="0" smtClean="0"/>
                <a:t>점</a:t>
              </a:r>
              <a:endParaRPr lang="ko-KR" altLang="en-US" sz="1500" b="1" dirty="0"/>
            </a:p>
          </p:txBody>
        </p:sp>
        <p:sp>
          <p:nvSpPr>
            <p:cNvPr id="20" name="TextBox 19"/>
            <p:cNvSpPr txBox="1"/>
            <p:nvPr/>
          </p:nvSpPr>
          <p:spPr>
            <a:xfrm>
              <a:off x="5513602" y="3849734"/>
              <a:ext cx="601447" cy="323165"/>
            </a:xfrm>
            <a:prstGeom prst="rect">
              <a:avLst/>
            </a:prstGeom>
            <a:noFill/>
          </p:spPr>
          <p:txBody>
            <a:bodyPr wrap="none" rtlCol="0">
              <a:spAutoFit/>
            </a:bodyPr>
            <a:lstStyle/>
            <a:p>
              <a:r>
                <a:rPr lang="en-US" altLang="ko-KR" sz="1500" b="1" dirty="0" smtClean="0"/>
                <a:t>10</a:t>
              </a:r>
              <a:r>
                <a:rPr lang="ko-KR" altLang="en-US" sz="1500" b="1" dirty="0" smtClean="0"/>
                <a:t>점</a:t>
              </a:r>
              <a:endParaRPr lang="ko-KR" altLang="en-US" sz="1500" b="1" dirty="0"/>
            </a:p>
          </p:txBody>
        </p:sp>
        <p:sp>
          <p:nvSpPr>
            <p:cNvPr id="21" name="TextBox 20"/>
            <p:cNvSpPr txBox="1"/>
            <p:nvPr/>
          </p:nvSpPr>
          <p:spPr>
            <a:xfrm>
              <a:off x="5625813" y="4130800"/>
              <a:ext cx="489236" cy="323165"/>
            </a:xfrm>
            <a:prstGeom prst="rect">
              <a:avLst/>
            </a:prstGeom>
            <a:noFill/>
          </p:spPr>
          <p:txBody>
            <a:bodyPr wrap="none" rtlCol="0">
              <a:spAutoFit/>
            </a:bodyPr>
            <a:lstStyle/>
            <a:p>
              <a:r>
                <a:rPr lang="en-US" altLang="ko-KR" sz="1500" b="1" dirty="0" smtClean="0"/>
                <a:t>5</a:t>
              </a:r>
              <a:r>
                <a:rPr lang="ko-KR" altLang="en-US" sz="1500" b="1" dirty="0" smtClean="0"/>
                <a:t>점</a:t>
              </a:r>
              <a:endParaRPr lang="ko-KR" altLang="en-US" sz="1500" b="1" dirty="0"/>
            </a:p>
          </p:txBody>
        </p:sp>
        <p:sp>
          <p:nvSpPr>
            <p:cNvPr id="22" name="TextBox 21"/>
            <p:cNvSpPr txBox="1"/>
            <p:nvPr/>
          </p:nvSpPr>
          <p:spPr>
            <a:xfrm>
              <a:off x="5625813" y="5006460"/>
              <a:ext cx="489236" cy="323165"/>
            </a:xfrm>
            <a:prstGeom prst="rect">
              <a:avLst/>
            </a:prstGeom>
            <a:noFill/>
          </p:spPr>
          <p:txBody>
            <a:bodyPr wrap="none" rtlCol="0">
              <a:spAutoFit/>
            </a:bodyPr>
            <a:lstStyle/>
            <a:p>
              <a:r>
                <a:rPr lang="en-US" altLang="ko-KR" sz="1500" b="1" dirty="0" smtClean="0"/>
                <a:t>5</a:t>
              </a:r>
              <a:r>
                <a:rPr lang="ko-KR" altLang="en-US" sz="1500" b="1" dirty="0" smtClean="0"/>
                <a:t>점</a:t>
              </a:r>
              <a:endParaRPr lang="ko-KR" altLang="en-US" sz="1500" b="1" dirty="0"/>
            </a:p>
          </p:txBody>
        </p:sp>
        <p:sp>
          <p:nvSpPr>
            <p:cNvPr id="23" name="TextBox 22"/>
            <p:cNvSpPr txBox="1"/>
            <p:nvPr/>
          </p:nvSpPr>
          <p:spPr>
            <a:xfrm>
              <a:off x="5625813" y="5537374"/>
              <a:ext cx="489236" cy="323165"/>
            </a:xfrm>
            <a:prstGeom prst="rect">
              <a:avLst/>
            </a:prstGeom>
            <a:noFill/>
          </p:spPr>
          <p:txBody>
            <a:bodyPr wrap="none" rtlCol="0">
              <a:spAutoFit/>
            </a:bodyPr>
            <a:lstStyle/>
            <a:p>
              <a:r>
                <a:rPr lang="en-US" altLang="ko-KR" sz="1500" b="1" dirty="0" smtClean="0"/>
                <a:t>5</a:t>
              </a:r>
              <a:r>
                <a:rPr lang="ko-KR" altLang="en-US" sz="1500" b="1" dirty="0" smtClean="0"/>
                <a:t>점</a:t>
              </a:r>
              <a:endParaRPr lang="ko-KR" altLang="en-US" sz="1500" b="1" dirty="0"/>
            </a:p>
          </p:txBody>
        </p:sp>
        <p:sp>
          <p:nvSpPr>
            <p:cNvPr id="24" name="TextBox 23"/>
            <p:cNvSpPr txBox="1"/>
            <p:nvPr/>
          </p:nvSpPr>
          <p:spPr>
            <a:xfrm>
              <a:off x="5521083" y="6123979"/>
              <a:ext cx="601447" cy="323165"/>
            </a:xfrm>
            <a:prstGeom prst="rect">
              <a:avLst/>
            </a:prstGeom>
            <a:noFill/>
          </p:spPr>
          <p:txBody>
            <a:bodyPr wrap="none" rtlCol="0">
              <a:spAutoFit/>
            </a:bodyPr>
            <a:lstStyle/>
            <a:p>
              <a:r>
                <a:rPr lang="en-US" altLang="ko-KR" sz="1500" b="1" dirty="0" smtClean="0"/>
                <a:t>20</a:t>
              </a:r>
              <a:r>
                <a:rPr lang="ko-KR" altLang="en-US" sz="1500" b="1" dirty="0" smtClean="0"/>
                <a:t>점</a:t>
              </a:r>
              <a:endParaRPr lang="ko-KR" altLang="en-US" sz="1500" b="1" dirty="0"/>
            </a:p>
          </p:txBody>
        </p:sp>
        <p:sp>
          <p:nvSpPr>
            <p:cNvPr id="25" name="TextBox 24"/>
            <p:cNvSpPr txBox="1"/>
            <p:nvPr/>
          </p:nvSpPr>
          <p:spPr>
            <a:xfrm>
              <a:off x="5513601" y="4389993"/>
              <a:ext cx="601447" cy="323165"/>
            </a:xfrm>
            <a:prstGeom prst="rect">
              <a:avLst/>
            </a:prstGeom>
            <a:noFill/>
          </p:spPr>
          <p:txBody>
            <a:bodyPr wrap="none" rtlCol="0">
              <a:spAutoFit/>
            </a:bodyPr>
            <a:lstStyle/>
            <a:p>
              <a:r>
                <a:rPr lang="en-US" altLang="ko-KR" sz="1500" b="1" dirty="0" smtClean="0"/>
                <a:t>10</a:t>
              </a:r>
              <a:r>
                <a:rPr lang="ko-KR" altLang="en-US" sz="1500" b="1" dirty="0" smtClean="0"/>
                <a:t>점</a:t>
              </a:r>
              <a:endParaRPr lang="ko-KR" altLang="en-US" sz="1500" b="1" dirty="0"/>
            </a:p>
          </p:txBody>
        </p:sp>
        <p:sp>
          <p:nvSpPr>
            <p:cNvPr id="26" name="TextBox 25"/>
            <p:cNvSpPr txBox="1"/>
            <p:nvPr/>
          </p:nvSpPr>
          <p:spPr>
            <a:xfrm>
              <a:off x="5513600" y="5260555"/>
              <a:ext cx="601447" cy="323165"/>
            </a:xfrm>
            <a:prstGeom prst="rect">
              <a:avLst/>
            </a:prstGeom>
            <a:noFill/>
          </p:spPr>
          <p:txBody>
            <a:bodyPr wrap="none" rtlCol="0">
              <a:spAutoFit/>
            </a:bodyPr>
            <a:lstStyle/>
            <a:p>
              <a:r>
                <a:rPr lang="en-US" altLang="ko-KR" sz="1500" b="1" dirty="0" smtClean="0"/>
                <a:t>10</a:t>
              </a:r>
              <a:r>
                <a:rPr lang="ko-KR" altLang="en-US" sz="1500" b="1" dirty="0" smtClean="0"/>
                <a:t>점</a:t>
              </a:r>
              <a:endParaRPr lang="ko-KR" altLang="en-US" sz="1500" b="1" dirty="0"/>
            </a:p>
          </p:txBody>
        </p:sp>
      </p:grpSp>
      <p:sp>
        <p:nvSpPr>
          <p:cNvPr id="29" name="오른쪽 화살표 28"/>
          <p:cNvSpPr/>
          <p:nvPr/>
        </p:nvSpPr>
        <p:spPr>
          <a:xfrm>
            <a:off x="5991222" y="3921147"/>
            <a:ext cx="377797" cy="237489"/>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모서리가 둥근 직사각형 30"/>
          <p:cNvSpPr/>
          <p:nvPr/>
        </p:nvSpPr>
        <p:spPr>
          <a:xfrm>
            <a:off x="6451882" y="3010222"/>
            <a:ext cx="3714926" cy="1953434"/>
          </a:xfrm>
          <a:prstGeom prst="roundRect">
            <a:avLst>
              <a:gd name="adj" fmla="val 6042"/>
            </a:avLst>
          </a:prstGeom>
          <a:solidFill>
            <a:schemeClr val="accent6">
              <a:lumMod val="20000"/>
              <a:lumOff val="80000"/>
            </a:schemeClr>
          </a:solidFill>
          <a:ln>
            <a:solidFill>
              <a:schemeClr val="accent6">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latinLnBrk="1">
              <a:lnSpc>
                <a:spcPct val="150000"/>
              </a:lnSpc>
            </a:pPr>
            <a:r>
              <a:rPr lang="ko-KR" altLang="en-US" sz="1600" b="1" spc="-90" dirty="0" smtClean="0">
                <a:solidFill>
                  <a:schemeClr val="tx1"/>
                </a:solidFill>
                <a:latin typeface="맑은 고딕" panose="020B0503020000020004" pitchFamily="50" charset="-127"/>
              </a:rPr>
              <a:t>중대재해처벌법에서 요구하는</a:t>
            </a:r>
            <a:endParaRPr lang="en-US" altLang="ko-KR" sz="1600" b="1" spc="-90" dirty="0">
              <a:solidFill>
                <a:schemeClr val="tx1"/>
              </a:solidFill>
              <a:latin typeface="맑은 고딕" panose="020B0503020000020004" pitchFamily="50" charset="-127"/>
            </a:endParaRPr>
          </a:p>
          <a:p>
            <a:pPr algn="ctr" fontAlgn="base" latinLnBrk="1">
              <a:lnSpc>
                <a:spcPct val="150000"/>
              </a:lnSpc>
            </a:pPr>
            <a:r>
              <a:rPr lang="en-US" altLang="ko-KR" sz="1600" b="1" spc="-90" dirty="0">
                <a:solidFill>
                  <a:schemeClr val="tx1"/>
                </a:solidFill>
                <a:latin typeface="맑은 고딕" panose="020B0503020000020004" pitchFamily="50" charset="-127"/>
              </a:rPr>
              <a:t>‘</a:t>
            </a:r>
            <a:r>
              <a:rPr lang="ko-KR" altLang="en-US" sz="1600" b="1" spc="-90" dirty="0">
                <a:solidFill>
                  <a:schemeClr val="tx1"/>
                </a:solidFill>
                <a:latin typeface="+mj-ea"/>
              </a:rPr>
              <a:t>도급</a:t>
            </a:r>
            <a:r>
              <a:rPr lang="en-US" altLang="ko-KR" sz="1600" b="1" spc="-90" dirty="0" smtClean="0">
                <a:solidFill>
                  <a:schemeClr val="tx1"/>
                </a:solidFill>
                <a:latin typeface="+mj-ea"/>
              </a:rPr>
              <a:t>, </a:t>
            </a:r>
            <a:r>
              <a:rPr lang="ko-KR" altLang="en-US" sz="1600" b="1" spc="-90" dirty="0" smtClean="0">
                <a:solidFill>
                  <a:schemeClr val="tx1"/>
                </a:solidFill>
                <a:latin typeface="+mj-ea"/>
              </a:rPr>
              <a:t>용역</a:t>
            </a:r>
            <a:r>
              <a:rPr lang="en-US" altLang="ko-KR" sz="1600" b="1" spc="-90" dirty="0" smtClean="0">
                <a:solidFill>
                  <a:schemeClr val="tx1"/>
                </a:solidFill>
                <a:latin typeface="+mj-ea"/>
              </a:rPr>
              <a:t>, </a:t>
            </a:r>
            <a:r>
              <a:rPr lang="ko-KR" altLang="en-US" sz="1600" b="1" spc="-90" dirty="0" smtClean="0">
                <a:solidFill>
                  <a:schemeClr val="tx1"/>
                </a:solidFill>
                <a:latin typeface="+mj-ea"/>
              </a:rPr>
              <a:t>위탁 등을 받는 자의</a:t>
            </a:r>
            <a:endParaRPr lang="en-US" altLang="ko-KR" sz="1600" b="1" spc="-90" dirty="0" smtClean="0">
              <a:solidFill>
                <a:schemeClr val="tx1"/>
              </a:solidFill>
              <a:latin typeface="+mj-ea"/>
            </a:endParaRPr>
          </a:p>
          <a:p>
            <a:pPr algn="ctr" fontAlgn="base" latinLnBrk="1">
              <a:lnSpc>
                <a:spcPct val="150000"/>
              </a:lnSpc>
            </a:pPr>
            <a:r>
              <a:rPr lang="ko-KR" altLang="en-US" sz="1600" b="1" spc="-90" dirty="0" smtClean="0">
                <a:solidFill>
                  <a:schemeClr val="tx1"/>
                </a:solidFill>
                <a:latin typeface="+mj-ea"/>
              </a:rPr>
              <a:t>산재예방 조치능력 및 기술 평가</a:t>
            </a:r>
            <a:r>
              <a:rPr lang="en-US" altLang="ko-KR" sz="1600" b="1" spc="-90" dirty="0" smtClean="0">
                <a:solidFill>
                  <a:schemeClr val="tx1"/>
                </a:solidFill>
                <a:latin typeface="+mj-ea"/>
              </a:rPr>
              <a:t>’ </a:t>
            </a:r>
            <a:r>
              <a:rPr lang="ko-KR" altLang="en-US" sz="1600" b="1" spc="-90" dirty="0" smtClean="0">
                <a:solidFill>
                  <a:schemeClr val="tx1"/>
                </a:solidFill>
                <a:latin typeface="+mj-ea"/>
              </a:rPr>
              <a:t>와 </a:t>
            </a:r>
            <a:endParaRPr lang="en-US" altLang="ko-KR" sz="1600" b="1" spc="-90" dirty="0">
              <a:solidFill>
                <a:schemeClr val="tx1"/>
              </a:solidFill>
              <a:latin typeface="+mj-ea"/>
            </a:endParaRPr>
          </a:p>
          <a:p>
            <a:pPr algn="ctr" fontAlgn="base" latinLnBrk="1">
              <a:lnSpc>
                <a:spcPct val="150000"/>
              </a:lnSpc>
            </a:pPr>
            <a:r>
              <a:rPr lang="ko-KR" altLang="en-US" sz="1600" b="1" u="sng" spc="-90" dirty="0" smtClean="0">
                <a:solidFill>
                  <a:schemeClr val="accent6">
                    <a:lumMod val="50000"/>
                  </a:schemeClr>
                </a:solidFill>
                <a:latin typeface="+mj-ea"/>
              </a:rPr>
              <a:t>평가항목이 다르므로 참고용으로 활용</a:t>
            </a:r>
            <a:endParaRPr lang="en-US" altLang="ko-KR" sz="1600" b="1" u="sng" spc="-90" dirty="0">
              <a:solidFill>
                <a:schemeClr val="accent6">
                  <a:lumMod val="50000"/>
                </a:schemeClr>
              </a:solidFill>
              <a:latin typeface="+mj-ea"/>
            </a:endParaRPr>
          </a:p>
        </p:txBody>
      </p:sp>
      <p:sp>
        <p:nvSpPr>
          <p:cNvPr id="10" name="TextBox 9"/>
          <p:cNvSpPr txBox="1"/>
          <p:nvPr/>
        </p:nvSpPr>
        <p:spPr>
          <a:xfrm>
            <a:off x="545181" y="948603"/>
            <a:ext cx="8885766" cy="369332"/>
          </a:xfrm>
          <a:prstGeom prst="rect">
            <a:avLst/>
          </a:prstGeom>
          <a:noFill/>
        </p:spPr>
        <p:txBody>
          <a:bodyPr wrap="none" rtlCol="0">
            <a:spAutoFit/>
          </a:bodyPr>
          <a:lstStyle/>
          <a:p>
            <a:r>
              <a:rPr lang="en-US" altLang="ko-KR" sz="1800" b="1" dirty="0" smtClean="0"/>
              <a:t>[</a:t>
            </a:r>
            <a:r>
              <a:rPr lang="ko-KR" altLang="en-US" sz="1800" b="1" dirty="0" smtClean="0"/>
              <a:t>참고</a:t>
            </a:r>
            <a:r>
              <a:rPr lang="en-US" altLang="ko-KR" sz="1800" b="1" dirty="0" smtClean="0"/>
              <a:t>] 2020 </a:t>
            </a:r>
            <a:r>
              <a:rPr lang="ko-KR" altLang="en-US" sz="1800" b="1" dirty="0" smtClean="0"/>
              <a:t>도급사업 안전보건관리 운영 매뉴얼</a:t>
            </a:r>
            <a:r>
              <a:rPr lang="en-US" altLang="ko-KR" sz="1400" b="1" dirty="0" smtClean="0"/>
              <a:t>(</a:t>
            </a:r>
            <a:r>
              <a:rPr lang="ko-KR" altLang="en-US" sz="1400" b="1" dirty="0" smtClean="0"/>
              <a:t>수급업체 안전보건수준평가 주요항목</a:t>
            </a:r>
            <a:r>
              <a:rPr lang="en-US" altLang="ko-KR" sz="1400" b="1" dirty="0" smtClean="0"/>
              <a:t>)</a:t>
            </a:r>
            <a:r>
              <a:rPr lang="en-US" altLang="ko-KR" sz="1800" b="1" dirty="0" smtClean="0"/>
              <a:t> </a:t>
            </a:r>
            <a:r>
              <a:rPr lang="ko-KR" altLang="en-US" sz="1800" b="1" dirty="0" smtClean="0"/>
              <a:t>발췌</a:t>
            </a:r>
            <a:endParaRPr lang="ko-KR" altLang="en-US" sz="1800" b="1" dirty="0"/>
          </a:p>
        </p:txBody>
      </p:sp>
      <p:sp>
        <p:nvSpPr>
          <p:cNvPr id="28" name="직사각형 27">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30"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
        <p:nvSpPr>
          <p:cNvPr id="2" name="직사각형 1"/>
          <p:cNvSpPr/>
          <p:nvPr/>
        </p:nvSpPr>
        <p:spPr>
          <a:xfrm>
            <a:off x="1244377" y="1276582"/>
            <a:ext cx="6810373" cy="307777"/>
          </a:xfrm>
          <a:prstGeom prst="rect">
            <a:avLst/>
          </a:prstGeom>
        </p:spPr>
        <p:txBody>
          <a:bodyPr wrap="square">
            <a:spAutoFit/>
          </a:bodyPr>
          <a:lstStyle/>
          <a:p>
            <a:r>
              <a:rPr lang="en-US" altLang="ko-KR" sz="1400" b="1" spc="-90" dirty="0" smtClean="0">
                <a:solidFill>
                  <a:schemeClr val="accent6">
                    <a:lumMod val="50000"/>
                  </a:schemeClr>
                </a:solidFill>
                <a:latin typeface="맑은 고딕" panose="020B0503020000020004" pitchFamily="50" charset="-127"/>
                <a:ea typeface="맑은 고딕" panose="020B0503020000020004" pitchFamily="50" charset="-127"/>
              </a:rPr>
              <a:t>※ </a:t>
            </a:r>
            <a:r>
              <a:rPr lang="ko-KR" altLang="en-US" sz="1400" b="1" spc="-90" dirty="0" smtClean="0">
                <a:solidFill>
                  <a:schemeClr val="accent6">
                    <a:lumMod val="50000"/>
                  </a:schemeClr>
                </a:solidFill>
                <a:latin typeface="+mj-ea"/>
              </a:rPr>
              <a:t>산업안전보건법 제</a:t>
            </a:r>
            <a:r>
              <a:rPr lang="en-US" altLang="ko-KR" sz="1400" b="1" spc="-90" dirty="0">
                <a:solidFill>
                  <a:schemeClr val="accent6">
                    <a:lumMod val="50000"/>
                  </a:schemeClr>
                </a:solidFill>
                <a:latin typeface="+mj-ea"/>
              </a:rPr>
              <a:t>61</a:t>
            </a:r>
            <a:r>
              <a:rPr lang="ko-KR" altLang="en-US" sz="1400" b="1" spc="-90" dirty="0" smtClean="0">
                <a:solidFill>
                  <a:schemeClr val="accent6">
                    <a:lumMod val="50000"/>
                  </a:schemeClr>
                </a:solidFill>
                <a:latin typeface="+mj-ea"/>
              </a:rPr>
              <a:t>조</a:t>
            </a:r>
            <a:r>
              <a:rPr lang="en-US" altLang="ko-KR" sz="1400" b="1" spc="-90" dirty="0" smtClean="0">
                <a:solidFill>
                  <a:schemeClr val="accent6">
                    <a:lumMod val="50000"/>
                  </a:schemeClr>
                </a:solidFill>
                <a:latin typeface="+mj-ea"/>
              </a:rPr>
              <a:t> (</a:t>
            </a:r>
            <a:r>
              <a:rPr lang="ko-KR" altLang="en-US" sz="1400" b="1" spc="-90" dirty="0" smtClean="0">
                <a:solidFill>
                  <a:schemeClr val="accent6">
                    <a:lumMod val="50000"/>
                  </a:schemeClr>
                </a:solidFill>
                <a:latin typeface="+mj-ea"/>
              </a:rPr>
              <a:t>적격 수급인 선정 의무</a:t>
            </a:r>
            <a:r>
              <a:rPr lang="en-US" altLang="ko-KR" sz="1400" b="1" spc="-90" dirty="0" smtClean="0">
                <a:solidFill>
                  <a:schemeClr val="accent6">
                    <a:lumMod val="50000"/>
                  </a:schemeClr>
                </a:solidFill>
                <a:latin typeface="+mj-ea"/>
              </a:rPr>
              <a:t>) </a:t>
            </a:r>
            <a:r>
              <a:rPr lang="ko-KR" altLang="en-US" sz="1400" b="1" spc="-90" dirty="0" smtClean="0">
                <a:solidFill>
                  <a:schemeClr val="accent6">
                    <a:lumMod val="50000"/>
                  </a:schemeClr>
                </a:solidFill>
                <a:latin typeface="+mj-ea"/>
              </a:rPr>
              <a:t>관련</a:t>
            </a:r>
            <a:endParaRPr lang="ko-KR" altLang="en-US" sz="1400" dirty="0"/>
          </a:p>
        </p:txBody>
      </p:sp>
    </p:spTree>
    <p:extLst>
      <p:ext uri="{BB962C8B-B14F-4D97-AF65-F5344CB8AC3E}">
        <p14:creationId xmlns:p14="http://schemas.microsoft.com/office/powerpoint/2010/main" val="17870947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모서리가 둥근 직사각형 38">
            <a:extLst>
              <a:ext uri="{FF2B5EF4-FFF2-40B4-BE49-F238E27FC236}">
                <a16:creationId xmlns:a16="http://schemas.microsoft.com/office/drawing/2014/main" xmlns="" id="{DCBEA8E3-A471-A149-A195-3F53427870A3}"/>
              </a:ext>
            </a:extLst>
          </p:cNvPr>
          <p:cNvSpPr/>
          <p:nvPr/>
        </p:nvSpPr>
        <p:spPr>
          <a:xfrm>
            <a:off x="748575" y="2270605"/>
            <a:ext cx="9157425" cy="4111145"/>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pic>
        <p:nvPicPr>
          <p:cNvPr id="18" name="Picture 3" descr="D:\맥 공유\21-2-15\처벌법10.png">
            <a:extLst>
              <a:ext uri="{FF2B5EF4-FFF2-40B4-BE49-F238E27FC236}">
                <a16:creationId xmlns:a16="http://schemas.microsoft.com/office/drawing/2014/main" xmlns="" id="{BD30CAEE-DDE2-7F44-8D7B-5373D82ED552}"/>
              </a:ext>
            </a:extLst>
          </p:cNvPr>
          <p:cNvPicPr>
            <a:picLocks noChangeAspect="1" noChangeArrowheads="1"/>
          </p:cNvPicPr>
          <p:nvPr/>
        </p:nvPicPr>
        <p:blipFill>
          <a:blip r:embed="rId2"/>
          <a:srcRect/>
          <a:stretch>
            <a:fillRect/>
          </a:stretch>
        </p:blipFill>
        <p:spPr bwMode="auto">
          <a:xfrm>
            <a:off x="9147748" y="1298729"/>
            <a:ext cx="758252" cy="683557"/>
          </a:xfrm>
          <a:prstGeom prst="rect">
            <a:avLst/>
          </a:prstGeom>
          <a:noFill/>
        </p:spPr>
      </p:pic>
      <p:grpSp>
        <p:nvGrpSpPr>
          <p:cNvPr id="13" name="그룹 12">
            <a:extLst>
              <a:ext uri="{FF2B5EF4-FFF2-40B4-BE49-F238E27FC236}">
                <a16:creationId xmlns:a16="http://schemas.microsoft.com/office/drawing/2014/main" xmlns="" id="{F75DC941-432B-CE45-B8BB-F5D9D942462F}"/>
              </a:ext>
            </a:extLst>
          </p:cNvPr>
          <p:cNvGrpSpPr/>
          <p:nvPr/>
        </p:nvGrpSpPr>
        <p:grpSpPr>
          <a:xfrm>
            <a:off x="687616" y="1303118"/>
            <a:ext cx="9052050" cy="699077"/>
            <a:chOff x="748576" y="1425038"/>
            <a:chExt cx="9052050" cy="699077"/>
          </a:xfrm>
        </p:grpSpPr>
        <p:sp>
          <p:nvSpPr>
            <p:cNvPr id="14" name="TextBox 13">
              <a:extLst>
                <a:ext uri="{FF2B5EF4-FFF2-40B4-BE49-F238E27FC236}">
                  <a16:creationId xmlns:a16="http://schemas.microsoft.com/office/drawing/2014/main" xmlns="" id="{A08E05A2-9AF7-9A40-BBCF-B70454BA3808}"/>
                </a:ext>
              </a:extLst>
            </p:cNvPr>
            <p:cNvSpPr txBox="1"/>
            <p:nvPr/>
          </p:nvSpPr>
          <p:spPr>
            <a:xfrm>
              <a:off x="748576" y="1449422"/>
              <a:ext cx="9052050" cy="674693"/>
            </a:xfrm>
            <a:prstGeom prst="rect">
              <a:avLst/>
            </a:prstGeom>
            <a:noFill/>
          </p:spPr>
          <p:txBody>
            <a:bodyPr wrap="square" lIns="104287" tIns="52144" rIns="104287" bIns="52144" rtlCol="0">
              <a:spAutoFit/>
            </a:bodyPr>
            <a:lstStyle/>
            <a:p>
              <a:pPr fontAlgn="base"/>
              <a:r>
                <a:rPr lang="ko-KR" altLang="en-US" sz="2000" b="1" spc="-200" dirty="0" smtClean="0">
                  <a:solidFill>
                    <a:schemeClr val="accent6">
                      <a:lumMod val="75000"/>
                    </a:schemeClr>
                  </a:solidFill>
                  <a:latin typeface="+mj-ea"/>
                  <a:ea typeface="+mj-ea"/>
                </a:rPr>
                <a:t>재해 발생 시 재발방지 대책 수립 및 이행에 관한 조치란</a:t>
              </a:r>
              <a:r>
                <a:rPr lang="en-US" altLang="ko-KR" sz="2000" b="1" spc="-200" dirty="0" smtClean="0">
                  <a:solidFill>
                    <a:schemeClr val="accent6">
                      <a:lumMod val="75000"/>
                    </a:schemeClr>
                  </a:solidFill>
                  <a:latin typeface="+mj-ea"/>
                  <a:ea typeface="+mj-ea"/>
                </a:rPr>
                <a:t>? </a:t>
              </a:r>
            </a:p>
            <a:p>
              <a:pPr fontAlgn="base"/>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법 제</a:t>
              </a:r>
              <a:r>
                <a:rPr lang="en-US" altLang="ko-KR" sz="1700" spc="-200" dirty="0">
                  <a:solidFill>
                    <a:schemeClr val="accent6">
                      <a:lumMod val="75000"/>
                    </a:schemeClr>
                  </a:solidFill>
                  <a:latin typeface="+mj-ea"/>
                  <a:ea typeface="+mj-ea"/>
                </a:rPr>
                <a:t>4</a:t>
              </a:r>
              <a:r>
                <a:rPr lang="ko-KR" altLang="en-US" sz="1700" spc="-200" dirty="0">
                  <a:solidFill>
                    <a:schemeClr val="accent6">
                      <a:lumMod val="75000"/>
                    </a:schemeClr>
                  </a:solidFill>
                  <a:latin typeface="+mj-ea"/>
                  <a:ea typeface="+mj-ea"/>
                </a:rPr>
                <a:t>조</a:t>
              </a:r>
              <a:r>
                <a:rPr lang="en-US" altLang="ko-KR" sz="1700" spc="-200" dirty="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사업주와 </a:t>
              </a:r>
              <a:r>
                <a:rPr lang="ko-KR" altLang="en-US" sz="1700" spc="-200" dirty="0" err="1" smtClean="0">
                  <a:solidFill>
                    <a:schemeClr val="accent6">
                      <a:lumMod val="75000"/>
                    </a:schemeClr>
                  </a:solidFill>
                  <a:latin typeface="+mj-ea"/>
                  <a:ea typeface="+mj-ea"/>
                </a:rPr>
                <a:t>경영책임자등의</a:t>
              </a:r>
              <a:r>
                <a:rPr lang="ko-KR" altLang="en-US" sz="1700" spc="-200" dirty="0" smtClean="0">
                  <a:solidFill>
                    <a:schemeClr val="accent6">
                      <a:lumMod val="75000"/>
                    </a:schemeClr>
                  </a:solidFill>
                  <a:latin typeface="+mj-ea"/>
                  <a:ea typeface="+mj-ea"/>
                </a:rPr>
                <a:t> 안전 및 보건 확보의무</a:t>
              </a:r>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제</a:t>
              </a:r>
              <a:r>
                <a:rPr lang="en-US" altLang="ko-KR" sz="1700" spc="-200" dirty="0" smtClean="0">
                  <a:solidFill>
                    <a:schemeClr val="accent6">
                      <a:lumMod val="75000"/>
                    </a:schemeClr>
                  </a:solidFill>
                  <a:latin typeface="+mj-ea"/>
                  <a:ea typeface="+mj-ea"/>
                </a:rPr>
                <a:t>2</a:t>
              </a:r>
              <a:r>
                <a:rPr lang="ko-KR" altLang="en-US" sz="1700" spc="-200" dirty="0" smtClean="0">
                  <a:solidFill>
                    <a:schemeClr val="accent6">
                      <a:lumMod val="75000"/>
                    </a:schemeClr>
                  </a:solidFill>
                  <a:latin typeface="+mj-ea"/>
                  <a:ea typeface="+mj-ea"/>
                </a:rPr>
                <a:t>호</a:t>
              </a:r>
              <a:r>
                <a:rPr lang="en-US" altLang="ko-KR" sz="1700" spc="-200" dirty="0" smtClean="0">
                  <a:solidFill>
                    <a:schemeClr val="accent6">
                      <a:lumMod val="75000"/>
                    </a:schemeClr>
                  </a:solidFill>
                  <a:latin typeface="+mj-ea"/>
                  <a:ea typeface="+mj-ea"/>
                </a:rPr>
                <a:t>, </a:t>
              </a:r>
              <a:r>
                <a:rPr lang="ko-KR" altLang="en-US" sz="1700" spc="-200" dirty="0" smtClean="0">
                  <a:solidFill>
                    <a:schemeClr val="accent6">
                      <a:lumMod val="75000"/>
                    </a:schemeClr>
                  </a:solidFill>
                  <a:latin typeface="+mj-ea"/>
                  <a:ea typeface="+mj-ea"/>
                </a:rPr>
                <a:t>해설서</a:t>
              </a:r>
              <a:r>
                <a:rPr lang="en-US" altLang="ko-KR" sz="1700" spc="-200" dirty="0" smtClean="0">
                  <a:solidFill>
                    <a:schemeClr val="accent6">
                      <a:lumMod val="75000"/>
                    </a:schemeClr>
                  </a:solidFill>
                  <a:latin typeface="+mj-ea"/>
                  <a:ea typeface="+mj-ea"/>
                </a:rPr>
                <a:t>]</a:t>
              </a:r>
              <a:endParaRPr lang="ko-KR" altLang="en-US" sz="1700" spc="-200" dirty="0">
                <a:solidFill>
                  <a:schemeClr val="accent6">
                    <a:lumMod val="75000"/>
                  </a:schemeClr>
                </a:solidFill>
                <a:latin typeface="+mj-ea"/>
                <a:ea typeface="+mj-ea"/>
              </a:endParaRPr>
            </a:p>
          </p:txBody>
        </p:sp>
        <p:cxnSp>
          <p:nvCxnSpPr>
            <p:cNvPr id="19" name="직선 연결선[R] 35">
              <a:extLst>
                <a:ext uri="{FF2B5EF4-FFF2-40B4-BE49-F238E27FC236}">
                  <a16:creationId xmlns:a16="http://schemas.microsoft.com/office/drawing/2014/main" xmlns="" id="{60A8B1D9-B688-0D44-999A-272BCE215D6C}"/>
                </a:ext>
              </a:extLst>
            </p:cNvPr>
            <p:cNvCxnSpPr>
              <a:cxnSpLocks/>
            </p:cNvCxnSpPr>
            <p:nvPr/>
          </p:nvCxnSpPr>
          <p:spPr>
            <a:xfrm>
              <a:off x="824398" y="1425038"/>
              <a:ext cx="6342212"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20" name="TextBox 19">
            <a:extLst>
              <a:ext uri="{FF2B5EF4-FFF2-40B4-BE49-F238E27FC236}">
                <a16:creationId xmlns:a16="http://schemas.microsoft.com/office/drawing/2014/main" xmlns="" id="{CDDBDD55-C31B-9248-AE5F-87640EA2EAF5}"/>
              </a:ext>
            </a:extLst>
          </p:cNvPr>
          <p:cNvSpPr txBox="1"/>
          <p:nvPr/>
        </p:nvSpPr>
        <p:spPr>
          <a:xfrm>
            <a:off x="803826" y="2270605"/>
            <a:ext cx="9275912" cy="2505964"/>
          </a:xfrm>
          <a:prstGeom prst="rect">
            <a:avLst/>
          </a:prstGeom>
          <a:noFill/>
        </p:spPr>
        <p:txBody>
          <a:bodyPr wrap="square" lIns="104287" tIns="52144" rIns="104287" bIns="52144" rtlCol="0">
            <a:spAutoFit/>
          </a:bodyPr>
          <a:lstStyle/>
          <a:p>
            <a:pPr fontAlgn="base" latinLnBrk="1">
              <a:lnSpc>
                <a:spcPct val="150000"/>
              </a:lnSpc>
            </a:pPr>
            <a:endParaRPr lang="en-US" altLang="ko-KR" sz="500" spc="-90" dirty="0" smtClean="0">
              <a:solidFill>
                <a:schemeClr val="accent6">
                  <a:lumMod val="75000"/>
                </a:schemeClr>
              </a:solidFill>
              <a:latin typeface="+mj-ea"/>
            </a:endParaRPr>
          </a:p>
          <a:p>
            <a:pPr fontAlgn="base" latinLnBrk="1">
              <a:lnSpc>
                <a:spcPct val="150000"/>
              </a:lnSpc>
            </a:pPr>
            <a:r>
              <a:rPr lang="ko-KR" altLang="en-US" sz="1700" spc="-90" dirty="0" smtClean="0">
                <a:solidFill>
                  <a:schemeClr val="accent6">
                    <a:lumMod val="75000"/>
                  </a:schemeClr>
                </a:solidFill>
                <a:latin typeface="+mj-ea"/>
              </a:rPr>
              <a:t>▶ </a:t>
            </a:r>
            <a:r>
              <a:rPr lang="ko-KR" altLang="en-US" sz="1700" b="1" dirty="0" smtClean="0"/>
              <a:t>재해 발생 시 재발방지 대책의 수립 및 그 이행에 관한 조치</a:t>
            </a:r>
            <a:endParaRPr lang="en-US" altLang="ko-KR" sz="1400" b="1" dirty="0" smtClean="0"/>
          </a:p>
          <a:p>
            <a:pPr fontAlgn="base" latinLnBrk="1">
              <a:lnSpc>
                <a:spcPct val="150000"/>
              </a:lnSpc>
            </a:pPr>
            <a:r>
              <a:rPr lang="en-US" altLang="ko-KR" sz="1800" b="1" dirty="0" smtClean="0"/>
              <a:t>      </a:t>
            </a:r>
            <a:r>
              <a:rPr lang="ko-KR" altLang="en-US" sz="1600" dirty="0" smtClean="0"/>
              <a:t>재해 조사 및 결과 분석</a:t>
            </a:r>
            <a:r>
              <a:rPr lang="en-US" altLang="ko-KR" sz="1600" dirty="0" smtClean="0"/>
              <a:t> + </a:t>
            </a:r>
            <a:r>
              <a:rPr lang="ko-KR" altLang="en-US" sz="1600" dirty="0" smtClean="0"/>
              <a:t>현장 담당자 및 전문가 의견 수렴</a:t>
            </a:r>
            <a:endParaRPr lang="en-US" altLang="ko-KR" sz="1600" dirty="0" smtClean="0"/>
          </a:p>
          <a:p>
            <a:pPr fontAlgn="base" latinLnBrk="1">
              <a:lnSpc>
                <a:spcPct val="150000"/>
              </a:lnSpc>
            </a:pPr>
            <a:r>
              <a:rPr lang="en-US" altLang="ko-KR" sz="1600" dirty="0" smtClean="0"/>
              <a:t>       </a:t>
            </a:r>
            <a:r>
              <a:rPr lang="ko-KR" altLang="en-US" sz="1600" dirty="0" smtClean="0"/>
              <a:t>유해∙위험요인 및 발생 원인 파악</a:t>
            </a:r>
            <a:endParaRPr lang="en-US" altLang="ko-KR" sz="1600" dirty="0" smtClean="0"/>
          </a:p>
          <a:p>
            <a:pPr fontAlgn="base" latinLnBrk="1">
              <a:lnSpc>
                <a:spcPct val="150000"/>
              </a:lnSpc>
            </a:pPr>
            <a:r>
              <a:rPr lang="ko-KR" altLang="en-US" sz="1600" dirty="0" smtClean="0"/>
              <a:t>       유해∙</a:t>
            </a:r>
            <a:r>
              <a:rPr lang="ko-KR" altLang="en-US" sz="1600" dirty="0" err="1" smtClean="0"/>
              <a:t>위험요인별</a:t>
            </a:r>
            <a:r>
              <a:rPr lang="ko-KR" altLang="en-US" sz="1600" dirty="0" smtClean="0"/>
              <a:t> 제거∙대체 및 통제 방안 검토</a:t>
            </a:r>
            <a:endParaRPr lang="en-US" altLang="ko-KR" sz="1600" dirty="0" smtClean="0"/>
          </a:p>
          <a:p>
            <a:pPr fontAlgn="base" latinLnBrk="1">
              <a:lnSpc>
                <a:spcPct val="150000"/>
              </a:lnSpc>
            </a:pPr>
            <a:r>
              <a:rPr lang="en-US" altLang="ko-KR" sz="1600" dirty="0" smtClean="0"/>
              <a:t>       </a:t>
            </a:r>
            <a:r>
              <a:rPr lang="ko-KR" altLang="en-US" sz="1600" b="1" dirty="0" smtClean="0">
                <a:solidFill>
                  <a:schemeClr val="accent6">
                    <a:lumMod val="50000"/>
                  </a:schemeClr>
                </a:solidFill>
              </a:rPr>
              <a:t>종합적인 개선대책 수립</a:t>
            </a:r>
            <a:endParaRPr lang="en-US" altLang="ko-KR" sz="1600" b="1" dirty="0" smtClean="0">
              <a:solidFill>
                <a:schemeClr val="accent6">
                  <a:lumMod val="50000"/>
                </a:schemeClr>
              </a:solidFill>
            </a:endParaRPr>
          </a:p>
          <a:p>
            <a:pPr fontAlgn="base" latinLnBrk="1">
              <a:lnSpc>
                <a:spcPct val="150000"/>
              </a:lnSpc>
            </a:pPr>
            <a:r>
              <a:rPr lang="en-US" altLang="ko-KR" sz="1600" b="1" dirty="0" smtClean="0">
                <a:solidFill>
                  <a:schemeClr val="accent6">
                    <a:lumMod val="50000"/>
                  </a:schemeClr>
                </a:solidFill>
              </a:rPr>
              <a:t>       </a:t>
            </a:r>
            <a:r>
              <a:rPr lang="en-US" altLang="ko-KR" sz="1400" b="1" dirty="0" smtClean="0">
                <a:solidFill>
                  <a:schemeClr val="accent6">
                    <a:lumMod val="50000"/>
                  </a:schemeClr>
                </a:solidFill>
                <a:latin typeface="맑은 고딕" panose="020B0503020000020004" pitchFamily="50" charset="-127"/>
                <a:ea typeface="맑은 고딕" panose="020B0503020000020004" pitchFamily="50" charset="-127"/>
              </a:rPr>
              <a:t>※ </a:t>
            </a:r>
            <a:r>
              <a:rPr lang="ko-KR" altLang="en-US" sz="1400" b="1" dirty="0" smtClean="0">
                <a:solidFill>
                  <a:schemeClr val="accent6">
                    <a:lumMod val="50000"/>
                  </a:schemeClr>
                </a:solidFill>
                <a:latin typeface="맑은 고딕" panose="020B0503020000020004" pitchFamily="50" charset="-127"/>
                <a:ea typeface="맑은 고딕" panose="020B0503020000020004" pitchFamily="50" charset="-127"/>
              </a:rPr>
              <a:t>시행령 제</a:t>
            </a:r>
            <a:r>
              <a:rPr lang="en-US" altLang="ko-KR" sz="1400" b="1" dirty="0" smtClean="0">
                <a:solidFill>
                  <a:schemeClr val="accent6">
                    <a:lumMod val="50000"/>
                  </a:schemeClr>
                </a:solidFill>
                <a:latin typeface="맑은 고딕" panose="020B0503020000020004" pitchFamily="50" charset="-127"/>
                <a:ea typeface="맑은 고딕" panose="020B0503020000020004" pitchFamily="50" charset="-127"/>
              </a:rPr>
              <a:t>4</a:t>
            </a:r>
            <a:r>
              <a:rPr lang="ko-KR" altLang="en-US" sz="1400" b="1" dirty="0" smtClean="0">
                <a:solidFill>
                  <a:schemeClr val="accent6">
                    <a:lumMod val="50000"/>
                  </a:schemeClr>
                </a:solidFill>
                <a:latin typeface="맑은 고딕" panose="020B0503020000020004" pitchFamily="50" charset="-127"/>
                <a:ea typeface="맑은 고딕" panose="020B0503020000020004" pitchFamily="50" charset="-127"/>
              </a:rPr>
              <a:t>조제</a:t>
            </a:r>
            <a:r>
              <a:rPr lang="en-US" altLang="ko-KR" sz="1400" b="1" dirty="0" smtClean="0">
                <a:solidFill>
                  <a:schemeClr val="accent6">
                    <a:lumMod val="50000"/>
                  </a:schemeClr>
                </a:solidFill>
                <a:latin typeface="맑은 고딕" panose="020B0503020000020004" pitchFamily="50" charset="-127"/>
                <a:ea typeface="맑은 고딕" panose="020B0503020000020004" pitchFamily="50" charset="-127"/>
              </a:rPr>
              <a:t>3</a:t>
            </a:r>
            <a:r>
              <a:rPr lang="ko-KR" altLang="en-US" sz="1400" b="1" dirty="0" smtClean="0">
                <a:solidFill>
                  <a:schemeClr val="accent6">
                    <a:lumMod val="50000"/>
                  </a:schemeClr>
                </a:solidFill>
                <a:latin typeface="맑은 고딕" panose="020B0503020000020004" pitchFamily="50" charset="-127"/>
                <a:ea typeface="맑은 고딕" panose="020B0503020000020004" pitchFamily="50" charset="-127"/>
              </a:rPr>
              <a:t>호의 유해∙위험요인의 확인</a:t>
            </a:r>
            <a:r>
              <a:rPr lang="ko-KR" altLang="en-US" sz="1400" b="1" dirty="0" smtClean="0">
                <a:solidFill>
                  <a:schemeClr val="accent6">
                    <a:lumMod val="50000"/>
                  </a:schemeClr>
                </a:solidFill>
                <a:latin typeface="맑은 고딕" panose="020B0503020000020004" pitchFamily="50" charset="-127"/>
              </a:rPr>
              <a:t>∙</a:t>
            </a:r>
            <a:r>
              <a:rPr lang="ko-KR" altLang="en-US" sz="1400" b="1" dirty="0" smtClean="0">
                <a:solidFill>
                  <a:schemeClr val="accent6">
                    <a:lumMod val="50000"/>
                  </a:schemeClr>
                </a:solidFill>
                <a:latin typeface="맑은 고딕" panose="020B0503020000020004" pitchFamily="50" charset="-127"/>
                <a:ea typeface="맑은 고딕" panose="020B0503020000020004" pitchFamily="50" charset="-127"/>
              </a:rPr>
              <a:t>개선 절차 등에 반영될 수 있도록 설계되어야 함</a:t>
            </a:r>
            <a:endParaRPr lang="en-US" altLang="ko-KR" sz="1400" b="1" dirty="0" smtClean="0">
              <a:solidFill>
                <a:schemeClr val="accent6">
                  <a:lumMod val="50000"/>
                </a:schemeClr>
              </a:solidFill>
            </a:endParaRPr>
          </a:p>
        </p:txBody>
      </p:sp>
      <p:sp>
        <p:nvSpPr>
          <p:cNvPr id="21" name="오른쪽 화살표 20"/>
          <p:cNvSpPr/>
          <p:nvPr/>
        </p:nvSpPr>
        <p:spPr>
          <a:xfrm>
            <a:off x="1112447" y="3009593"/>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4" name="오른쪽 화살표 23"/>
          <p:cNvSpPr/>
          <p:nvPr/>
        </p:nvSpPr>
        <p:spPr>
          <a:xfrm>
            <a:off x="1112446" y="3410369"/>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5" name="오른쪽 화살표 24"/>
          <p:cNvSpPr/>
          <p:nvPr/>
        </p:nvSpPr>
        <p:spPr>
          <a:xfrm>
            <a:off x="1112447" y="3742243"/>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8" name="오른쪽 화살표 27"/>
          <p:cNvSpPr/>
          <p:nvPr/>
        </p:nvSpPr>
        <p:spPr>
          <a:xfrm>
            <a:off x="1112445" y="4120522"/>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직사각형 30">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32"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
        <p:nvSpPr>
          <p:cNvPr id="34" name="모서리가 둥근 직사각형 33"/>
          <p:cNvSpPr/>
          <p:nvPr/>
        </p:nvSpPr>
        <p:spPr>
          <a:xfrm>
            <a:off x="974477" y="4853771"/>
            <a:ext cx="8556095" cy="1221443"/>
          </a:xfrm>
          <a:prstGeom prst="roundRect">
            <a:avLst/>
          </a:prstGeom>
          <a:solidFill>
            <a:schemeClr val="accent6">
              <a:lumMod val="20000"/>
              <a:lumOff val="80000"/>
            </a:schemeClr>
          </a:solidFill>
          <a:ln>
            <a:solidFill>
              <a:schemeClr val="accent6">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ko-KR" altLang="en-US" sz="1600" b="1" spc="-90" dirty="0" smtClean="0">
                <a:solidFill>
                  <a:schemeClr val="accent6">
                    <a:lumMod val="50000"/>
                  </a:schemeClr>
                </a:solidFill>
                <a:latin typeface="+mj-ea"/>
              </a:rPr>
              <a:t>법 제</a:t>
            </a:r>
            <a:r>
              <a:rPr lang="en-US" altLang="ko-KR" sz="1600" b="1" spc="-90" dirty="0" smtClean="0">
                <a:solidFill>
                  <a:schemeClr val="accent6">
                    <a:lumMod val="50000"/>
                  </a:schemeClr>
                </a:solidFill>
                <a:latin typeface="+mj-ea"/>
              </a:rPr>
              <a:t>4</a:t>
            </a:r>
            <a:r>
              <a:rPr lang="ko-KR" altLang="en-US" sz="1600" b="1" spc="-90" dirty="0" smtClean="0">
                <a:solidFill>
                  <a:schemeClr val="accent6">
                    <a:lumMod val="50000"/>
                  </a:schemeClr>
                </a:solidFill>
                <a:latin typeface="+mj-ea"/>
              </a:rPr>
              <a:t>조제</a:t>
            </a:r>
            <a:r>
              <a:rPr lang="en-US" altLang="ko-KR" sz="1600" b="1" spc="-90" dirty="0" smtClean="0">
                <a:solidFill>
                  <a:schemeClr val="accent6">
                    <a:lumMod val="50000"/>
                  </a:schemeClr>
                </a:solidFill>
                <a:latin typeface="+mj-ea"/>
              </a:rPr>
              <a:t>2</a:t>
            </a:r>
            <a:r>
              <a:rPr lang="ko-KR" altLang="en-US" sz="1600" b="1" spc="-90" dirty="0" err="1" smtClean="0">
                <a:solidFill>
                  <a:schemeClr val="accent6">
                    <a:lumMod val="50000"/>
                  </a:schemeClr>
                </a:solidFill>
                <a:latin typeface="+mj-ea"/>
              </a:rPr>
              <a:t>호에서</a:t>
            </a:r>
            <a:r>
              <a:rPr lang="ko-KR" altLang="en-US" sz="1600" b="1" spc="-90" dirty="0" smtClean="0">
                <a:solidFill>
                  <a:schemeClr val="accent6">
                    <a:lumMod val="50000"/>
                  </a:schemeClr>
                </a:solidFill>
                <a:latin typeface="+mj-ea"/>
              </a:rPr>
              <a:t> 말하는 </a:t>
            </a: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재해</a:t>
            </a: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의 의미</a:t>
            </a:r>
            <a:r>
              <a:rPr lang="en-US" altLang="ko-KR" sz="1600" b="1" spc="-90" dirty="0" smtClean="0">
                <a:solidFill>
                  <a:schemeClr val="accent6">
                    <a:lumMod val="50000"/>
                  </a:schemeClr>
                </a:solidFill>
                <a:latin typeface="+mj-ea"/>
              </a:rPr>
              <a:t>?</a:t>
            </a:r>
          </a:p>
          <a:p>
            <a:pPr>
              <a:lnSpc>
                <a:spcPct val="150000"/>
              </a:lnSpc>
            </a:pPr>
            <a:r>
              <a:rPr lang="ko-KR" altLang="en-US" sz="1400" spc="-90" dirty="0" smtClean="0">
                <a:solidFill>
                  <a:schemeClr val="tx1"/>
                </a:solidFill>
              </a:rPr>
              <a:t> </a:t>
            </a:r>
            <a:r>
              <a:rPr lang="en-US" altLang="ko-KR" sz="1400" spc="-90" dirty="0" smtClean="0">
                <a:solidFill>
                  <a:schemeClr val="tx1"/>
                </a:solidFill>
              </a:rPr>
              <a:t>‘</a:t>
            </a:r>
            <a:r>
              <a:rPr lang="ko-KR" altLang="en-US" sz="1400" spc="-90" dirty="0" smtClean="0">
                <a:solidFill>
                  <a:schemeClr val="tx1"/>
                </a:solidFill>
              </a:rPr>
              <a:t>중대산업재해</a:t>
            </a:r>
            <a:r>
              <a:rPr lang="en-US" altLang="ko-KR" sz="1400" spc="-90" dirty="0" smtClean="0">
                <a:solidFill>
                  <a:schemeClr val="tx1"/>
                </a:solidFill>
              </a:rPr>
              <a:t>’ </a:t>
            </a:r>
            <a:r>
              <a:rPr lang="ko-KR" altLang="en-US" sz="1400" spc="-90" dirty="0" smtClean="0">
                <a:solidFill>
                  <a:schemeClr val="tx1"/>
                </a:solidFill>
              </a:rPr>
              <a:t>뿐 아니라 </a:t>
            </a:r>
            <a:r>
              <a:rPr lang="ko-KR" altLang="en-US" sz="1400" b="1" spc="-90" dirty="0" smtClean="0">
                <a:solidFill>
                  <a:schemeClr val="tx1"/>
                </a:solidFill>
              </a:rPr>
              <a:t>일반적인 산업재해도 포함</a:t>
            </a:r>
            <a:r>
              <a:rPr lang="ko-KR" altLang="en-US" sz="1400" spc="-90" dirty="0" smtClean="0">
                <a:solidFill>
                  <a:schemeClr val="tx1"/>
                </a:solidFill>
              </a:rPr>
              <a:t>하는 개념</a:t>
            </a:r>
            <a:endParaRPr lang="en-US" altLang="ko-KR" sz="1400" spc="-90" dirty="0" smtClean="0">
              <a:solidFill>
                <a:schemeClr val="tx1"/>
              </a:solidFill>
            </a:endParaRPr>
          </a:p>
          <a:p>
            <a:pPr>
              <a:lnSpc>
                <a:spcPct val="150000"/>
              </a:lnSpc>
            </a:pPr>
            <a:r>
              <a:rPr lang="en-US" altLang="ko-KR" sz="1400" b="1" spc="-90" dirty="0" smtClean="0">
                <a:solidFill>
                  <a:schemeClr val="tx1"/>
                </a:solidFill>
                <a:latin typeface="+mj-ea"/>
              </a:rPr>
              <a:t>→</a:t>
            </a:r>
            <a:r>
              <a:rPr lang="en-US" altLang="ko-KR" sz="1400" spc="-90" dirty="0" smtClean="0">
                <a:solidFill>
                  <a:schemeClr val="tx1"/>
                </a:solidFill>
                <a:latin typeface="+mj-ea"/>
              </a:rPr>
              <a:t> </a:t>
            </a:r>
            <a:r>
              <a:rPr lang="ko-KR" altLang="en-US" sz="1400" spc="-90" dirty="0" smtClean="0">
                <a:solidFill>
                  <a:schemeClr val="tx1"/>
                </a:solidFill>
                <a:latin typeface="+mj-ea"/>
              </a:rPr>
              <a:t>경미한 산업재해라도 그 원인 분석 및 재발방지 조치를 통해 </a:t>
            </a:r>
            <a:r>
              <a:rPr lang="ko-KR" altLang="en-US" sz="1400" b="1" spc="-90" dirty="0" smtClean="0">
                <a:solidFill>
                  <a:schemeClr val="tx1"/>
                </a:solidFill>
                <a:latin typeface="+mj-ea"/>
              </a:rPr>
              <a:t>중대산업재해를 초기에 예방하기 위함</a:t>
            </a:r>
            <a:endParaRPr lang="en-US" altLang="ko-KR" sz="1400" b="1" spc="-90" dirty="0">
              <a:solidFill>
                <a:schemeClr val="tx1"/>
              </a:solidFill>
              <a:latin typeface="+mj-ea"/>
            </a:endParaRPr>
          </a:p>
        </p:txBody>
      </p:sp>
    </p:spTree>
    <p:extLst>
      <p:ext uri="{BB962C8B-B14F-4D97-AF65-F5344CB8AC3E}">
        <p14:creationId xmlns:p14="http://schemas.microsoft.com/office/powerpoint/2010/main" val="18832284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모서리가 둥근 직사각형 38">
            <a:extLst>
              <a:ext uri="{FF2B5EF4-FFF2-40B4-BE49-F238E27FC236}">
                <a16:creationId xmlns:a16="http://schemas.microsoft.com/office/drawing/2014/main" xmlns="" id="{DCBEA8E3-A471-A149-A195-3F53427870A3}"/>
              </a:ext>
            </a:extLst>
          </p:cNvPr>
          <p:cNvSpPr/>
          <p:nvPr/>
        </p:nvSpPr>
        <p:spPr>
          <a:xfrm>
            <a:off x="748575" y="2270605"/>
            <a:ext cx="9157425" cy="3920645"/>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pic>
        <p:nvPicPr>
          <p:cNvPr id="18" name="Picture 3" descr="D:\맥 공유\21-2-15\처벌법10.png">
            <a:extLst>
              <a:ext uri="{FF2B5EF4-FFF2-40B4-BE49-F238E27FC236}">
                <a16:creationId xmlns:a16="http://schemas.microsoft.com/office/drawing/2014/main" xmlns="" id="{BD30CAEE-DDE2-7F44-8D7B-5373D82ED552}"/>
              </a:ext>
            </a:extLst>
          </p:cNvPr>
          <p:cNvPicPr>
            <a:picLocks noChangeAspect="1" noChangeArrowheads="1"/>
          </p:cNvPicPr>
          <p:nvPr/>
        </p:nvPicPr>
        <p:blipFill>
          <a:blip r:embed="rId2"/>
          <a:srcRect/>
          <a:stretch>
            <a:fillRect/>
          </a:stretch>
        </p:blipFill>
        <p:spPr bwMode="auto">
          <a:xfrm>
            <a:off x="9147748" y="1298729"/>
            <a:ext cx="758252" cy="683557"/>
          </a:xfrm>
          <a:prstGeom prst="rect">
            <a:avLst/>
          </a:prstGeom>
          <a:noFill/>
        </p:spPr>
      </p:pic>
      <p:grpSp>
        <p:nvGrpSpPr>
          <p:cNvPr id="13" name="그룹 12">
            <a:extLst>
              <a:ext uri="{FF2B5EF4-FFF2-40B4-BE49-F238E27FC236}">
                <a16:creationId xmlns:a16="http://schemas.microsoft.com/office/drawing/2014/main" xmlns="" id="{F75DC941-432B-CE45-B8BB-F5D9D942462F}"/>
              </a:ext>
            </a:extLst>
          </p:cNvPr>
          <p:cNvGrpSpPr/>
          <p:nvPr/>
        </p:nvGrpSpPr>
        <p:grpSpPr>
          <a:xfrm>
            <a:off x="687616" y="1303118"/>
            <a:ext cx="9052050" cy="699077"/>
            <a:chOff x="748576" y="1425038"/>
            <a:chExt cx="9052050" cy="699077"/>
          </a:xfrm>
        </p:grpSpPr>
        <p:sp>
          <p:nvSpPr>
            <p:cNvPr id="14" name="TextBox 13">
              <a:extLst>
                <a:ext uri="{FF2B5EF4-FFF2-40B4-BE49-F238E27FC236}">
                  <a16:creationId xmlns:a16="http://schemas.microsoft.com/office/drawing/2014/main" xmlns="" id="{A08E05A2-9AF7-9A40-BBCF-B70454BA3808}"/>
                </a:ext>
              </a:extLst>
            </p:cNvPr>
            <p:cNvSpPr txBox="1"/>
            <p:nvPr/>
          </p:nvSpPr>
          <p:spPr>
            <a:xfrm>
              <a:off x="748576" y="1449422"/>
              <a:ext cx="9052050" cy="674693"/>
            </a:xfrm>
            <a:prstGeom prst="rect">
              <a:avLst/>
            </a:prstGeom>
            <a:noFill/>
          </p:spPr>
          <p:txBody>
            <a:bodyPr wrap="square" lIns="104287" tIns="52144" rIns="104287" bIns="52144" rtlCol="0">
              <a:spAutoFit/>
            </a:bodyPr>
            <a:lstStyle/>
            <a:p>
              <a:pPr fontAlgn="base"/>
              <a:r>
                <a:rPr lang="ko-KR" altLang="en-US" sz="2000" b="1" spc="-200" dirty="0" err="1" smtClean="0">
                  <a:solidFill>
                    <a:schemeClr val="accent6">
                      <a:lumMod val="75000"/>
                    </a:schemeClr>
                  </a:solidFill>
                  <a:latin typeface="+mj-ea"/>
                  <a:ea typeface="+mj-ea"/>
                </a:rPr>
                <a:t>중앙행정기관등이</a:t>
              </a:r>
              <a:r>
                <a:rPr lang="ko-KR" altLang="en-US" sz="2000" b="1" spc="-200" dirty="0" smtClean="0">
                  <a:solidFill>
                    <a:schemeClr val="accent6">
                      <a:lumMod val="75000"/>
                    </a:schemeClr>
                  </a:solidFill>
                  <a:latin typeface="+mj-ea"/>
                  <a:ea typeface="+mj-ea"/>
                </a:rPr>
                <a:t> 개선</a:t>
              </a:r>
              <a:r>
                <a:rPr lang="en-US" altLang="ko-KR" sz="2000" b="1" spc="-200" dirty="0" smtClean="0">
                  <a:solidFill>
                    <a:schemeClr val="accent6">
                      <a:lumMod val="75000"/>
                    </a:schemeClr>
                  </a:solidFill>
                  <a:latin typeface="+mj-ea"/>
                  <a:ea typeface="+mj-ea"/>
                </a:rPr>
                <a:t>, </a:t>
              </a:r>
              <a:r>
                <a:rPr lang="ko-KR" altLang="en-US" sz="2000" b="1" spc="-200" dirty="0" smtClean="0">
                  <a:solidFill>
                    <a:schemeClr val="accent6">
                      <a:lumMod val="75000"/>
                    </a:schemeClr>
                  </a:solidFill>
                  <a:latin typeface="+mj-ea"/>
                  <a:ea typeface="+mj-ea"/>
                </a:rPr>
                <a:t>시정 등을 명한 사항의 이행 조치란</a:t>
              </a:r>
              <a:r>
                <a:rPr lang="en-US" altLang="ko-KR" sz="2000" b="1" spc="-200" dirty="0" smtClean="0">
                  <a:solidFill>
                    <a:schemeClr val="accent6">
                      <a:lumMod val="75000"/>
                    </a:schemeClr>
                  </a:solidFill>
                  <a:latin typeface="+mj-ea"/>
                  <a:ea typeface="+mj-ea"/>
                </a:rPr>
                <a:t>?</a:t>
              </a:r>
            </a:p>
            <a:p>
              <a:pPr fontAlgn="base"/>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법 제</a:t>
              </a:r>
              <a:r>
                <a:rPr lang="en-US" altLang="ko-KR" sz="1700" spc="-200" dirty="0">
                  <a:solidFill>
                    <a:schemeClr val="accent6">
                      <a:lumMod val="75000"/>
                    </a:schemeClr>
                  </a:solidFill>
                  <a:latin typeface="+mj-ea"/>
                  <a:ea typeface="+mj-ea"/>
                </a:rPr>
                <a:t>4</a:t>
              </a:r>
              <a:r>
                <a:rPr lang="ko-KR" altLang="en-US" sz="1700" spc="-200" dirty="0">
                  <a:solidFill>
                    <a:schemeClr val="accent6">
                      <a:lumMod val="75000"/>
                    </a:schemeClr>
                  </a:solidFill>
                  <a:latin typeface="+mj-ea"/>
                  <a:ea typeface="+mj-ea"/>
                </a:rPr>
                <a:t>조</a:t>
              </a:r>
              <a:r>
                <a:rPr lang="en-US" altLang="ko-KR" sz="1700" spc="-200" dirty="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사업주와 </a:t>
              </a:r>
              <a:r>
                <a:rPr lang="ko-KR" altLang="en-US" sz="1700" spc="-200" dirty="0" err="1" smtClean="0">
                  <a:solidFill>
                    <a:schemeClr val="accent6">
                      <a:lumMod val="75000"/>
                    </a:schemeClr>
                  </a:solidFill>
                  <a:latin typeface="+mj-ea"/>
                  <a:ea typeface="+mj-ea"/>
                </a:rPr>
                <a:t>경영책임자등의</a:t>
              </a:r>
              <a:r>
                <a:rPr lang="ko-KR" altLang="en-US" sz="1700" spc="-200" dirty="0" smtClean="0">
                  <a:solidFill>
                    <a:schemeClr val="accent6">
                      <a:lumMod val="75000"/>
                    </a:schemeClr>
                  </a:solidFill>
                  <a:latin typeface="+mj-ea"/>
                  <a:ea typeface="+mj-ea"/>
                </a:rPr>
                <a:t> 안전 및 보건 확보의무</a:t>
              </a:r>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제</a:t>
              </a:r>
              <a:r>
                <a:rPr lang="en-US" altLang="ko-KR" sz="1700" spc="-200" dirty="0" smtClean="0">
                  <a:solidFill>
                    <a:schemeClr val="accent6">
                      <a:lumMod val="75000"/>
                    </a:schemeClr>
                  </a:solidFill>
                  <a:latin typeface="+mj-ea"/>
                  <a:ea typeface="+mj-ea"/>
                </a:rPr>
                <a:t>3</a:t>
              </a:r>
              <a:r>
                <a:rPr lang="ko-KR" altLang="en-US" sz="1700" spc="-200" dirty="0" smtClean="0">
                  <a:solidFill>
                    <a:schemeClr val="accent6">
                      <a:lumMod val="75000"/>
                    </a:schemeClr>
                  </a:solidFill>
                  <a:latin typeface="+mj-ea"/>
                  <a:ea typeface="+mj-ea"/>
                </a:rPr>
                <a:t>호</a:t>
              </a:r>
              <a:r>
                <a:rPr lang="en-US" altLang="ko-KR" sz="1700" spc="-200" dirty="0" smtClean="0">
                  <a:solidFill>
                    <a:schemeClr val="accent6">
                      <a:lumMod val="75000"/>
                    </a:schemeClr>
                  </a:solidFill>
                  <a:latin typeface="+mj-ea"/>
                  <a:ea typeface="+mj-ea"/>
                </a:rPr>
                <a:t>, </a:t>
              </a:r>
              <a:r>
                <a:rPr lang="ko-KR" altLang="en-US" sz="1700" spc="-200" dirty="0" smtClean="0">
                  <a:solidFill>
                    <a:schemeClr val="accent6">
                      <a:lumMod val="75000"/>
                    </a:schemeClr>
                  </a:solidFill>
                  <a:latin typeface="+mj-ea"/>
                  <a:ea typeface="+mj-ea"/>
                </a:rPr>
                <a:t>해설서</a:t>
              </a:r>
              <a:r>
                <a:rPr lang="en-US" altLang="ko-KR" sz="1700" spc="-200" dirty="0" smtClean="0">
                  <a:solidFill>
                    <a:schemeClr val="accent6">
                      <a:lumMod val="75000"/>
                    </a:schemeClr>
                  </a:solidFill>
                  <a:latin typeface="+mj-ea"/>
                  <a:ea typeface="+mj-ea"/>
                </a:rPr>
                <a:t>]</a:t>
              </a:r>
              <a:endParaRPr lang="ko-KR" altLang="en-US" sz="1700" spc="-200" dirty="0">
                <a:solidFill>
                  <a:schemeClr val="accent6">
                    <a:lumMod val="75000"/>
                  </a:schemeClr>
                </a:solidFill>
                <a:latin typeface="+mj-ea"/>
                <a:ea typeface="+mj-ea"/>
              </a:endParaRPr>
            </a:p>
          </p:txBody>
        </p:sp>
        <p:cxnSp>
          <p:nvCxnSpPr>
            <p:cNvPr id="19" name="직선 연결선[R] 35">
              <a:extLst>
                <a:ext uri="{FF2B5EF4-FFF2-40B4-BE49-F238E27FC236}">
                  <a16:creationId xmlns:a16="http://schemas.microsoft.com/office/drawing/2014/main" xmlns="" id="{60A8B1D9-B688-0D44-999A-272BCE215D6C}"/>
                </a:ext>
              </a:extLst>
            </p:cNvPr>
            <p:cNvCxnSpPr>
              <a:cxnSpLocks/>
            </p:cNvCxnSpPr>
            <p:nvPr/>
          </p:nvCxnSpPr>
          <p:spPr>
            <a:xfrm>
              <a:off x="824398" y="1425038"/>
              <a:ext cx="6361262"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20" name="TextBox 19">
            <a:extLst>
              <a:ext uri="{FF2B5EF4-FFF2-40B4-BE49-F238E27FC236}">
                <a16:creationId xmlns:a16="http://schemas.microsoft.com/office/drawing/2014/main" xmlns="" id="{CDDBDD55-C31B-9248-AE5F-87640EA2EAF5}"/>
              </a:ext>
            </a:extLst>
          </p:cNvPr>
          <p:cNvSpPr txBox="1"/>
          <p:nvPr/>
        </p:nvSpPr>
        <p:spPr>
          <a:xfrm>
            <a:off x="803826" y="2270605"/>
            <a:ext cx="9275912" cy="3729375"/>
          </a:xfrm>
          <a:prstGeom prst="rect">
            <a:avLst/>
          </a:prstGeom>
          <a:noFill/>
        </p:spPr>
        <p:txBody>
          <a:bodyPr wrap="square" lIns="104287" tIns="52144" rIns="104287" bIns="52144" rtlCol="0">
            <a:spAutoFit/>
          </a:bodyPr>
          <a:lstStyle/>
          <a:p>
            <a:pPr fontAlgn="base" latinLnBrk="1">
              <a:lnSpc>
                <a:spcPct val="150000"/>
              </a:lnSpc>
            </a:pPr>
            <a:endParaRPr lang="en-US" altLang="ko-KR" sz="1000" spc="-90" dirty="0" smtClean="0">
              <a:solidFill>
                <a:schemeClr val="accent6">
                  <a:lumMod val="75000"/>
                </a:schemeClr>
              </a:solidFill>
              <a:latin typeface="+mj-ea"/>
            </a:endParaRPr>
          </a:p>
          <a:p>
            <a:pPr fontAlgn="base" latinLnBrk="1">
              <a:lnSpc>
                <a:spcPct val="150000"/>
              </a:lnSpc>
            </a:pPr>
            <a:r>
              <a:rPr lang="ko-KR" altLang="en-US" sz="1700" spc="-90" dirty="0" smtClean="0">
                <a:solidFill>
                  <a:schemeClr val="accent6">
                    <a:lumMod val="75000"/>
                  </a:schemeClr>
                </a:solidFill>
                <a:latin typeface="+mj-ea"/>
              </a:rPr>
              <a:t>▶ </a:t>
            </a:r>
            <a:r>
              <a:rPr lang="ko-KR" altLang="en-US" sz="1700" b="1" dirty="0" smtClean="0"/>
              <a:t>중앙행정기관</a:t>
            </a:r>
            <a:r>
              <a:rPr lang="ko-KR" altLang="en-US" sz="1700" b="1" dirty="0"/>
              <a:t>∙</a:t>
            </a:r>
            <a:r>
              <a:rPr lang="ko-KR" altLang="en-US" sz="1700" b="1" dirty="0" smtClean="0"/>
              <a:t>지방자치단체가 개선∙시정 등을 명한 사항의 이행에 관한 조치</a:t>
            </a:r>
            <a:endParaRPr lang="en-US" altLang="ko-KR" sz="1600" dirty="0" smtClean="0"/>
          </a:p>
          <a:p>
            <a:pPr fontAlgn="base" latinLnBrk="1">
              <a:lnSpc>
                <a:spcPct val="150000"/>
              </a:lnSpc>
            </a:pPr>
            <a:r>
              <a:rPr lang="en-US" altLang="ko-KR" sz="1600" dirty="0" smtClean="0"/>
              <a:t>       </a:t>
            </a:r>
            <a:r>
              <a:rPr lang="ko-KR" altLang="en-US" sz="1600" b="1" dirty="0" smtClean="0"/>
              <a:t>개선∙시정 명령 </a:t>
            </a:r>
            <a:r>
              <a:rPr lang="ko-KR" altLang="en-US" sz="1600" b="1" dirty="0" err="1" smtClean="0"/>
              <a:t>미이행으로</a:t>
            </a:r>
            <a:r>
              <a:rPr lang="ko-KR" altLang="en-US" sz="1600" b="1" dirty="0" smtClean="0"/>
              <a:t> 중대산업재해 발생</a:t>
            </a:r>
            <a:r>
              <a:rPr lang="ko-KR" altLang="en-US" sz="1600" dirty="0" smtClean="0"/>
              <a:t> 시 법 제</a:t>
            </a:r>
            <a:r>
              <a:rPr lang="en-US" altLang="ko-KR" sz="1600" dirty="0" smtClean="0"/>
              <a:t>6</a:t>
            </a:r>
            <a:r>
              <a:rPr lang="ko-KR" altLang="en-US" sz="1600" dirty="0" smtClean="0"/>
              <a:t>조에 따른 </a:t>
            </a:r>
            <a:r>
              <a:rPr lang="ko-KR" altLang="en-US" sz="1600" b="1" dirty="0" smtClean="0"/>
              <a:t>처벌대상</a:t>
            </a:r>
            <a:r>
              <a:rPr lang="ko-KR" altLang="en-US" sz="1600" dirty="0" smtClean="0"/>
              <a:t>이 될 수 있음</a:t>
            </a:r>
            <a:endParaRPr lang="en-US" altLang="ko-KR" sz="1600" dirty="0" smtClean="0"/>
          </a:p>
          <a:p>
            <a:pPr fontAlgn="base" latinLnBrk="1">
              <a:lnSpc>
                <a:spcPct val="150000"/>
              </a:lnSpc>
            </a:pPr>
            <a:r>
              <a:rPr lang="en-US" altLang="ko-KR" sz="1400" dirty="0" smtClean="0">
                <a:latin typeface="맑은 고딕" panose="020B0503020000020004" pitchFamily="50" charset="-127"/>
                <a:ea typeface="맑은 고딕" panose="020B0503020000020004" pitchFamily="50" charset="-127"/>
              </a:rPr>
              <a:t>   </a:t>
            </a:r>
            <a:r>
              <a:rPr lang="en-US" altLang="ko-KR" sz="1400" b="1" dirty="0" smtClean="0">
                <a:solidFill>
                  <a:schemeClr val="accent6">
                    <a:lumMod val="50000"/>
                  </a:schemeClr>
                </a:solidFill>
                <a:latin typeface="맑은 고딕" panose="020B0503020000020004" pitchFamily="50" charset="-127"/>
                <a:ea typeface="맑은 고딕" panose="020B0503020000020004" pitchFamily="50" charset="-127"/>
              </a:rPr>
              <a:t>※ </a:t>
            </a:r>
            <a:r>
              <a:rPr lang="ko-KR" altLang="en-US" sz="1400" b="1" dirty="0" smtClean="0">
                <a:solidFill>
                  <a:schemeClr val="accent6">
                    <a:lumMod val="50000"/>
                  </a:schemeClr>
                </a:solidFill>
                <a:latin typeface="맑은 고딕" panose="020B0503020000020004" pitchFamily="50" charset="-127"/>
                <a:ea typeface="맑은 고딕" panose="020B0503020000020004" pitchFamily="50" charset="-127"/>
              </a:rPr>
              <a:t>단</a:t>
            </a:r>
            <a:r>
              <a:rPr lang="en-US" altLang="ko-KR" sz="1400" b="1" dirty="0" smtClean="0">
                <a:solidFill>
                  <a:schemeClr val="accent6">
                    <a:lumMod val="50000"/>
                  </a:schemeClr>
                </a:solidFill>
                <a:latin typeface="맑은 고딕" panose="020B0503020000020004" pitchFamily="50" charset="-127"/>
                <a:ea typeface="맑은 고딕" panose="020B0503020000020004" pitchFamily="50" charset="-127"/>
              </a:rPr>
              <a:t>, </a:t>
            </a:r>
            <a:r>
              <a:rPr lang="ko-KR" altLang="en-US" sz="1400" b="1" dirty="0" smtClean="0">
                <a:solidFill>
                  <a:schemeClr val="accent6">
                    <a:lumMod val="50000"/>
                  </a:schemeClr>
                </a:solidFill>
                <a:latin typeface="맑은 고딕" panose="020B0503020000020004" pitchFamily="50" charset="-127"/>
                <a:ea typeface="맑은 고딕" panose="020B0503020000020004" pitchFamily="50" charset="-127"/>
              </a:rPr>
              <a:t>안전보건 확보와 무관한 내용에 대한 개선</a:t>
            </a:r>
            <a:r>
              <a:rPr lang="en-US" altLang="ko-KR" sz="1400" b="1" dirty="0" smtClean="0">
                <a:solidFill>
                  <a:schemeClr val="accent6">
                    <a:lumMod val="50000"/>
                  </a:schemeClr>
                </a:solidFill>
                <a:latin typeface="맑은 고딕" panose="020B0503020000020004" pitchFamily="50" charset="-127"/>
                <a:ea typeface="맑은 고딕" panose="020B0503020000020004" pitchFamily="50" charset="-127"/>
              </a:rPr>
              <a:t>, </a:t>
            </a:r>
            <a:r>
              <a:rPr lang="ko-KR" altLang="en-US" sz="1400" b="1" dirty="0" smtClean="0">
                <a:solidFill>
                  <a:schemeClr val="accent6">
                    <a:lumMod val="50000"/>
                  </a:schemeClr>
                </a:solidFill>
                <a:latin typeface="맑은 고딕" panose="020B0503020000020004" pitchFamily="50" charset="-127"/>
                <a:ea typeface="맑은 고딕" panose="020B0503020000020004" pitchFamily="50" charset="-127"/>
              </a:rPr>
              <a:t>시정 명령은 중대재해처벌법의 규율대상으로 보기 어려움</a:t>
            </a:r>
            <a:r>
              <a:rPr lang="en-US" altLang="ko-KR" sz="1400" dirty="0" smtClean="0"/>
              <a:t>   </a:t>
            </a:r>
          </a:p>
          <a:p>
            <a:pPr fontAlgn="base" latinLnBrk="1">
              <a:lnSpc>
                <a:spcPct val="150000"/>
              </a:lnSpc>
            </a:pPr>
            <a:endParaRPr lang="en-US" altLang="ko-KR" sz="1600" dirty="0" smtClean="0"/>
          </a:p>
          <a:p>
            <a:pPr fontAlgn="base" latinLnBrk="1">
              <a:lnSpc>
                <a:spcPct val="150000"/>
              </a:lnSpc>
            </a:pPr>
            <a:endParaRPr lang="en-US" altLang="ko-KR" sz="1700" spc="-90" dirty="0" smtClean="0">
              <a:solidFill>
                <a:schemeClr val="accent6">
                  <a:lumMod val="75000"/>
                </a:schemeClr>
              </a:solidFill>
              <a:latin typeface="+mj-ea"/>
            </a:endParaRPr>
          </a:p>
          <a:p>
            <a:pPr fontAlgn="base" latinLnBrk="1">
              <a:lnSpc>
                <a:spcPct val="150000"/>
              </a:lnSpc>
            </a:pPr>
            <a:endParaRPr lang="en-US" altLang="ko-KR" sz="1700" spc="-90" dirty="0" smtClean="0">
              <a:solidFill>
                <a:schemeClr val="accent6">
                  <a:lumMod val="75000"/>
                </a:schemeClr>
              </a:solidFill>
              <a:latin typeface="+mj-ea"/>
            </a:endParaRPr>
          </a:p>
          <a:p>
            <a:pPr fontAlgn="base" latinLnBrk="1">
              <a:lnSpc>
                <a:spcPct val="150000"/>
              </a:lnSpc>
            </a:pPr>
            <a:endParaRPr lang="en-US" altLang="ko-KR" sz="1700" spc="-90" dirty="0">
              <a:solidFill>
                <a:schemeClr val="accent6">
                  <a:lumMod val="75000"/>
                </a:schemeClr>
              </a:solidFill>
              <a:latin typeface="+mj-ea"/>
            </a:endParaRPr>
          </a:p>
          <a:p>
            <a:pPr fontAlgn="base" latinLnBrk="1">
              <a:lnSpc>
                <a:spcPct val="150000"/>
              </a:lnSpc>
            </a:pPr>
            <a:r>
              <a:rPr lang="ko-KR" altLang="en-US" sz="1700" spc="-90" dirty="0" smtClean="0">
                <a:solidFill>
                  <a:schemeClr val="accent6">
                    <a:lumMod val="75000"/>
                  </a:schemeClr>
                </a:solidFill>
                <a:latin typeface="+mj-ea"/>
              </a:rPr>
              <a:t>▶ </a:t>
            </a:r>
            <a:r>
              <a:rPr lang="ko-KR" altLang="en-US" sz="1700" dirty="0" smtClean="0"/>
              <a:t>중앙행정기관</a:t>
            </a:r>
            <a:r>
              <a:rPr lang="ko-KR" altLang="en-US" sz="1700" dirty="0"/>
              <a:t>∙</a:t>
            </a:r>
            <a:r>
              <a:rPr lang="ko-KR" altLang="en-US" sz="1700" dirty="0" smtClean="0"/>
              <a:t>지방자치단체로부터 </a:t>
            </a:r>
            <a:r>
              <a:rPr lang="ko-KR" altLang="en-US" sz="1700" b="1" dirty="0" smtClean="0"/>
              <a:t>행정처분을 받은 경우</a:t>
            </a:r>
            <a:r>
              <a:rPr lang="en-US" altLang="ko-KR" sz="1400" b="1" dirty="0" smtClean="0"/>
              <a:t>[</a:t>
            </a:r>
            <a:r>
              <a:rPr lang="ko-KR" altLang="en-US" sz="1400" b="1" dirty="0" smtClean="0"/>
              <a:t>해설서</a:t>
            </a:r>
            <a:r>
              <a:rPr lang="en-US" altLang="ko-KR" sz="1400" b="1" dirty="0" smtClean="0"/>
              <a:t>]</a:t>
            </a:r>
          </a:p>
          <a:p>
            <a:pPr fontAlgn="base" latinLnBrk="1">
              <a:lnSpc>
                <a:spcPct val="150000"/>
              </a:lnSpc>
            </a:pPr>
            <a:r>
              <a:rPr lang="ko-KR" altLang="en-US" sz="1600" dirty="0" smtClean="0"/>
              <a:t>       그 </a:t>
            </a:r>
            <a:r>
              <a:rPr lang="ko-KR" altLang="en-US" sz="1600" b="1" dirty="0" smtClean="0"/>
              <a:t>구체적인 내용</a:t>
            </a:r>
            <a:r>
              <a:rPr lang="ko-KR" altLang="en-US" sz="1600" dirty="0" smtClean="0"/>
              <a:t>에 대해 </a:t>
            </a:r>
            <a:r>
              <a:rPr lang="ko-KR" altLang="en-US" sz="1600" b="1" dirty="0" smtClean="0"/>
              <a:t>개인사업주 또는 </a:t>
            </a:r>
            <a:r>
              <a:rPr lang="ko-KR" altLang="en-US" sz="1600" b="1" dirty="0" err="1" smtClean="0"/>
              <a:t>경영책임자등에게</a:t>
            </a:r>
            <a:r>
              <a:rPr lang="ko-KR" altLang="en-US" sz="1600" b="1" dirty="0" smtClean="0"/>
              <a:t> 보고하는 시스템 구축</a:t>
            </a:r>
            <a:r>
              <a:rPr lang="ko-KR" altLang="en-US" sz="1600" dirty="0" smtClean="0"/>
              <a:t> 필요</a:t>
            </a:r>
            <a:endParaRPr lang="en-US" altLang="ko-KR" sz="1600" dirty="0" smtClean="0"/>
          </a:p>
        </p:txBody>
      </p:sp>
      <p:sp>
        <p:nvSpPr>
          <p:cNvPr id="29" name="오른쪽 화살표 28"/>
          <p:cNvSpPr/>
          <p:nvPr/>
        </p:nvSpPr>
        <p:spPr>
          <a:xfrm>
            <a:off x="1112444" y="3096488"/>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0" name="모서리가 둥근 직사각형 29"/>
          <p:cNvSpPr/>
          <p:nvPr/>
        </p:nvSpPr>
        <p:spPr>
          <a:xfrm>
            <a:off x="1112444" y="3798099"/>
            <a:ext cx="8556095" cy="1066801"/>
          </a:xfrm>
          <a:prstGeom prst="roundRect">
            <a:avLst/>
          </a:prstGeom>
          <a:solidFill>
            <a:schemeClr val="accent6">
              <a:lumMod val="20000"/>
              <a:lumOff val="80000"/>
            </a:schemeClr>
          </a:solidFill>
          <a:ln>
            <a:solidFill>
              <a:schemeClr val="accent6">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ko-KR" altLang="en-US" sz="1600" b="1" spc="-90" dirty="0" smtClean="0">
                <a:solidFill>
                  <a:schemeClr val="accent6">
                    <a:lumMod val="50000"/>
                  </a:schemeClr>
                </a:solidFill>
                <a:latin typeface="+mj-ea"/>
              </a:rPr>
              <a:t>법 제</a:t>
            </a:r>
            <a:r>
              <a:rPr lang="en-US" altLang="ko-KR" sz="1600" b="1" spc="-90" dirty="0">
                <a:solidFill>
                  <a:schemeClr val="accent6">
                    <a:lumMod val="50000"/>
                  </a:schemeClr>
                </a:solidFill>
                <a:latin typeface="+mj-ea"/>
              </a:rPr>
              <a:t>4</a:t>
            </a:r>
            <a:r>
              <a:rPr lang="ko-KR" altLang="en-US" sz="1600" b="1" spc="-90" dirty="0" smtClean="0">
                <a:solidFill>
                  <a:schemeClr val="accent6">
                    <a:lumMod val="50000"/>
                  </a:schemeClr>
                </a:solidFill>
                <a:latin typeface="+mj-ea"/>
              </a:rPr>
              <a:t>조제</a:t>
            </a:r>
            <a:r>
              <a:rPr lang="en-US" altLang="ko-KR" sz="1600" b="1" spc="-90" dirty="0" smtClean="0">
                <a:solidFill>
                  <a:schemeClr val="accent6">
                    <a:lumMod val="50000"/>
                  </a:schemeClr>
                </a:solidFill>
                <a:latin typeface="+mj-ea"/>
              </a:rPr>
              <a:t>3</a:t>
            </a:r>
            <a:r>
              <a:rPr lang="ko-KR" altLang="en-US" sz="1600" b="1" spc="-90" dirty="0" err="1" smtClean="0">
                <a:solidFill>
                  <a:schemeClr val="accent6">
                    <a:lumMod val="50000"/>
                  </a:schemeClr>
                </a:solidFill>
                <a:latin typeface="+mj-ea"/>
              </a:rPr>
              <a:t>호에서</a:t>
            </a:r>
            <a:r>
              <a:rPr lang="ko-KR" altLang="en-US" sz="1600" b="1" spc="-90" dirty="0" smtClean="0">
                <a:solidFill>
                  <a:schemeClr val="accent6">
                    <a:lumMod val="50000"/>
                  </a:schemeClr>
                </a:solidFill>
                <a:latin typeface="+mj-ea"/>
              </a:rPr>
              <a:t> 말하는 </a:t>
            </a: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개선 또는 시정 명령</a:t>
            </a: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의 의미</a:t>
            </a:r>
            <a:r>
              <a:rPr lang="en-US" altLang="ko-KR" sz="1600" b="1" spc="-90" dirty="0" smtClean="0">
                <a:solidFill>
                  <a:schemeClr val="accent6">
                    <a:lumMod val="50000"/>
                  </a:schemeClr>
                </a:solidFill>
                <a:latin typeface="+mj-ea"/>
              </a:rPr>
              <a:t>?</a:t>
            </a:r>
          </a:p>
          <a:p>
            <a:pPr>
              <a:lnSpc>
                <a:spcPct val="150000"/>
              </a:lnSpc>
            </a:pPr>
            <a:r>
              <a:rPr lang="ko-KR" altLang="en-US" sz="1400" spc="-90" dirty="0" smtClean="0">
                <a:solidFill>
                  <a:schemeClr val="tx1"/>
                </a:solidFill>
              </a:rPr>
              <a:t>안전 및 보건 확보와 관련된 내용의 </a:t>
            </a:r>
            <a:r>
              <a:rPr lang="ko-KR" altLang="en-US" sz="1400" b="1" spc="-90" dirty="0" smtClean="0">
                <a:solidFill>
                  <a:schemeClr val="tx1"/>
                </a:solidFill>
              </a:rPr>
              <a:t>행정처분</a:t>
            </a:r>
            <a:r>
              <a:rPr lang="en-US" altLang="ko-KR" sz="1400" spc="-90" dirty="0" smtClean="0">
                <a:solidFill>
                  <a:schemeClr val="tx1"/>
                </a:solidFill>
              </a:rPr>
              <a:t>(</a:t>
            </a:r>
            <a:r>
              <a:rPr lang="ko-KR" altLang="en-US" sz="1400" spc="-90" dirty="0" smtClean="0">
                <a:solidFill>
                  <a:schemeClr val="tx1"/>
                </a:solidFill>
              </a:rPr>
              <a:t>원칙적으로 서면 시행</a:t>
            </a:r>
            <a:r>
              <a:rPr lang="en-US" altLang="ko-KR" sz="1400" spc="-90" dirty="0" smtClean="0">
                <a:solidFill>
                  <a:schemeClr val="tx1"/>
                </a:solidFill>
              </a:rPr>
              <a:t>)</a:t>
            </a:r>
            <a:r>
              <a:rPr lang="ko-KR" altLang="en-US" sz="1400" spc="-90" dirty="0" smtClean="0">
                <a:solidFill>
                  <a:schemeClr val="tx1"/>
                </a:solidFill>
              </a:rPr>
              <a:t>을 의미함</a:t>
            </a:r>
            <a:r>
              <a:rPr lang="en-US" altLang="ko-KR" sz="1400" spc="-90" dirty="0" smtClean="0">
                <a:solidFill>
                  <a:schemeClr val="tx1"/>
                </a:solidFill>
              </a:rPr>
              <a:t>    </a:t>
            </a:r>
            <a:r>
              <a:rPr lang="en-US" altLang="ko-KR" sz="1300" b="1" spc="-90" dirty="0" smtClean="0">
                <a:solidFill>
                  <a:schemeClr val="accent6">
                    <a:lumMod val="50000"/>
                  </a:schemeClr>
                </a:solidFill>
                <a:latin typeface="맑은 고딕" panose="020B0503020000020004" pitchFamily="50" charset="-127"/>
                <a:ea typeface="맑은 고딕" panose="020B0503020000020004" pitchFamily="50" charset="-127"/>
              </a:rPr>
              <a:t>※ </a:t>
            </a:r>
            <a:r>
              <a:rPr lang="ko-KR" altLang="en-US" sz="1300" b="1" spc="-90" dirty="0" smtClean="0">
                <a:solidFill>
                  <a:schemeClr val="accent6">
                    <a:lumMod val="50000"/>
                  </a:schemeClr>
                </a:solidFill>
                <a:latin typeface="맑은 고딕" panose="020B0503020000020004" pitchFamily="50" charset="-127"/>
                <a:ea typeface="맑은 고딕" panose="020B0503020000020004" pitchFamily="50" charset="-127"/>
              </a:rPr>
              <a:t>행정지도</a:t>
            </a:r>
            <a:r>
              <a:rPr lang="en-US" altLang="ko-KR" sz="1300" b="1" spc="-90" dirty="0" smtClean="0">
                <a:solidFill>
                  <a:schemeClr val="accent6">
                    <a:lumMod val="50000"/>
                  </a:schemeClr>
                </a:solidFill>
                <a:latin typeface="맑은 고딕" panose="020B0503020000020004" pitchFamily="50" charset="-127"/>
                <a:ea typeface="맑은 고딕" panose="020B0503020000020004" pitchFamily="50" charset="-127"/>
              </a:rPr>
              <a:t>, </a:t>
            </a:r>
            <a:r>
              <a:rPr lang="ko-KR" altLang="en-US" sz="1300" b="1" spc="-90" dirty="0" smtClean="0">
                <a:solidFill>
                  <a:schemeClr val="accent6">
                    <a:lumMod val="50000"/>
                  </a:schemeClr>
                </a:solidFill>
                <a:latin typeface="맑은 고딕" panose="020B0503020000020004" pitchFamily="50" charset="-127"/>
                <a:ea typeface="맑은 고딕" panose="020B0503020000020004" pitchFamily="50" charset="-127"/>
              </a:rPr>
              <a:t>권고</a:t>
            </a:r>
            <a:r>
              <a:rPr lang="en-US" altLang="ko-KR" sz="1300" b="1" spc="-90" dirty="0" smtClean="0">
                <a:solidFill>
                  <a:schemeClr val="accent6">
                    <a:lumMod val="50000"/>
                  </a:schemeClr>
                </a:solidFill>
                <a:latin typeface="맑은 고딕" panose="020B0503020000020004" pitchFamily="50" charset="-127"/>
                <a:ea typeface="맑은 고딕" panose="020B0503020000020004" pitchFamily="50" charset="-127"/>
              </a:rPr>
              <a:t>, </a:t>
            </a:r>
            <a:r>
              <a:rPr lang="ko-KR" altLang="en-US" sz="1300" b="1" spc="-90" dirty="0" smtClean="0">
                <a:solidFill>
                  <a:schemeClr val="accent6">
                    <a:lumMod val="50000"/>
                  </a:schemeClr>
                </a:solidFill>
                <a:latin typeface="맑은 고딕" panose="020B0503020000020004" pitchFamily="50" charset="-127"/>
                <a:ea typeface="맑은 고딕" panose="020B0503020000020004" pitchFamily="50" charset="-127"/>
              </a:rPr>
              <a:t>조언은 미포함</a:t>
            </a:r>
            <a:endParaRPr lang="en-US" altLang="ko-KR" sz="1300" b="1" spc="-90" dirty="0" smtClean="0">
              <a:solidFill>
                <a:schemeClr val="accent6">
                  <a:lumMod val="50000"/>
                </a:schemeClr>
              </a:solidFill>
              <a:latin typeface="맑은 고딕" panose="020B0503020000020004" pitchFamily="50" charset="-127"/>
              <a:ea typeface="맑은 고딕" panose="020B0503020000020004" pitchFamily="50" charset="-127"/>
            </a:endParaRPr>
          </a:p>
        </p:txBody>
      </p:sp>
      <p:sp>
        <p:nvSpPr>
          <p:cNvPr id="31" name="직사각형 30">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32"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
        <p:nvSpPr>
          <p:cNvPr id="22" name="오른쪽 화살표 21"/>
          <p:cNvSpPr/>
          <p:nvPr/>
        </p:nvSpPr>
        <p:spPr>
          <a:xfrm>
            <a:off x="1112443" y="5673000"/>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88107238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그룹 33">
            <a:extLst>
              <a:ext uri="{FF2B5EF4-FFF2-40B4-BE49-F238E27FC236}">
                <a16:creationId xmlns:a16="http://schemas.microsoft.com/office/drawing/2014/main" xmlns="" id="{F75DC941-432B-CE45-B8BB-F5D9D942462F}"/>
              </a:ext>
            </a:extLst>
          </p:cNvPr>
          <p:cNvGrpSpPr/>
          <p:nvPr/>
        </p:nvGrpSpPr>
        <p:grpSpPr>
          <a:xfrm>
            <a:off x="687616" y="1303118"/>
            <a:ext cx="9052050" cy="699077"/>
            <a:chOff x="748576" y="1425038"/>
            <a:chExt cx="9052050" cy="699077"/>
          </a:xfrm>
        </p:grpSpPr>
        <p:sp>
          <p:nvSpPr>
            <p:cNvPr id="35" name="TextBox 34">
              <a:extLst>
                <a:ext uri="{FF2B5EF4-FFF2-40B4-BE49-F238E27FC236}">
                  <a16:creationId xmlns:a16="http://schemas.microsoft.com/office/drawing/2014/main" xmlns="" id="{A08E05A2-9AF7-9A40-BBCF-B70454BA3808}"/>
                </a:ext>
              </a:extLst>
            </p:cNvPr>
            <p:cNvSpPr txBox="1"/>
            <p:nvPr/>
          </p:nvSpPr>
          <p:spPr>
            <a:xfrm>
              <a:off x="748576" y="1449422"/>
              <a:ext cx="9052050" cy="674693"/>
            </a:xfrm>
            <a:prstGeom prst="rect">
              <a:avLst/>
            </a:prstGeom>
            <a:noFill/>
          </p:spPr>
          <p:txBody>
            <a:bodyPr wrap="square" lIns="104287" tIns="52144" rIns="104287" bIns="52144" rtlCol="0">
              <a:spAutoFit/>
            </a:bodyPr>
            <a:lstStyle/>
            <a:p>
              <a:pPr fontAlgn="base"/>
              <a:r>
                <a:rPr lang="ko-KR" altLang="en-US" sz="2000" b="1" spc="-200" dirty="0" smtClean="0">
                  <a:solidFill>
                    <a:schemeClr val="accent6">
                      <a:lumMod val="75000"/>
                    </a:schemeClr>
                  </a:solidFill>
                  <a:latin typeface="+mj-ea"/>
                  <a:ea typeface="+mj-ea"/>
                </a:rPr>
                <a:t>안전보건 확보의무 중 안전∙보건 관계 법령에 따른 조치란</a:t>
              </a:r>
              <a:r>
                <a:rPr lang="en-US" altLang="ko-KR" sz="2000" b="1" spc="-200" dirty="0" smtClean="0">
                  <a:solidFill>
                    <a:schemeClr val="accent6">
                      <a:lumMod val="75000"/>
                    </a:schemeClr>
                  </a:solidFill>
                  <a:latin typeface="+mj-ea"/>
                  <a:ea typeface="+mj-ea"/>
                </a:rPr>
                <a:t>? </a:t>
              </a:r>
              <a:r>
                <a:rPr lang="en-US" altLang="ko-KR" sz="1600" b="1" spc="-200" dirty="0" smtClean="0">
                  <a:solidFill>
                    <a:schemeClr val="accent6">
                      <a:lumMod val="75000"/>
                    </a:schemeClr>
                  </a:solidFill>
                  <a:latin typeface="+mj-ea"/>
                </a:rPr>
                <a:t>[</a:t>
              </a:r>
              <a:r>
                <a:rPr lang="ko-KR" altLang="en-US" sz="1600" b="1" spc="-200" dirty="0" smtClean="0">
                  <a:solidFill>
                    <a:schemeClr val="accent6">
                      <a:lumMod val="75000"/>
                    </a:schemeClr>
                  </a:solidFill>
                  <a:latin typeface="+mj-ea"/>
                </a:rPr>
                <a:t>법 제</a:t>
              </a:r>
              <a:r>
                <a:rPr lang="en-US" altLang="ko-KR" sz="1600" b="1" spc="-200" dirty="0">
                  <a:solidFill>
                    <a:schemeClr val="accent6">
                      <a:lumMod val="75000"/>
                    </a:schemeClr>
                  </a:solidFill>
                  <a:latin typeface="+mj-ea"/>
                </a:rPr>
                <a:t>4</a:t>
              </a:r>
              <a:r>
                <a:rPr lang="ko-KR" altLang="en-US" sz="1600" b="1" spc="-200" dirty="0">
                  <a:solidFill>
                    <a:schemeClr val="accent6">
                      <a:lumMod val="75000"/>
                    </a:schemeClr>
                  </a:solidFill>
                  <a:latin typeface="+mj-ea"/>
                </a:rPr>
                <a:t>조제</a:t>
              </a:r>
              <a:r>
                <a:rPr lang="en-US" altLang="ko-KR" sz="1600" b="1" spc="-200" dirty="0">
                  <a:solidFill>
                    <a:schemeClr val="accent6">
                      <a:lumMod val="75000"/>
                    </a:schemeClr>
                  </a:solidFill>
                  <a:latin typeface="+mj-ea"/>
                </a:rPr>
                <a:t>4</a:t>
              </a:r>
              <a:r>
                <a:rPr lang="ko-KR" altLang="en-US" sz="1600" b="1" spc="-200" dirty="0">
                  <a:solidFill>
                    <a:schemeClr val="accent6">
                      <a:lumMod val="75000"/>
                    </a:schemeClr>
                  </a:solidFill>
                  <a:latin typeface="+mj-ea"/>
                </a:rPr>
                <a:t>호</a:t>
              </a:r>
              <a:r>
                <a:rPr lang="en-US" altLang="ko-KR" sz="1600" b="1" spc="-200" dirty="0" smtClean="0">
                  <a:solidFill>
                    <a:schemeClr val="accent6">
                      <a:lumMod val="75000"/>
                    </a:schemeClr>
                  </a:solidFill>
                  <a:latin typeface="+mj-ea"/>
                </a:rPr>
                <a:t>] </a:t>
              </a:r>
              <a:endParaRPr lang="en-US" altLang="ko-KR" sz="2000" b="1" spc="-200" dirty="0" smtClean="0">
                <a:solidFill>
                  <a:schemeClr val="accent6">
                    <a:lumMod val="75000"/>
                  </a:schemeClr>
                </a:solidFill>
                <a:latin typeface="+mj-ea"/>
                <a:ea typeface="+mj-ea"/>
              </a:endParaRPr>
            </a:p>
            <a:p>
              <a:pPr fontAlgn="base"/>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시행령 제</a:t>
              </a:r>
              <a:r>
                <a:rPr lang="en-US" altLang="ko-KR" sz="1700" spc="-200" dirty="0" smtClean="0">
                  <a:solidFill>
                    <a:schemeClr val="accent6">
                      <a:lumMod val="75000"/>
                    </a:schemeClr>
                  </a:solidFill>
                  <a:latin typeface="+mj-ea"/>
                  <a:ea typeface="+mj-ea"/>
                </a:rPr>
                <a:t>5</a:t>
              </a:r>
              <a:r>
                <a:rPr lang="ko-KR" altLang="en-US" sz="1700" spc="-200" dirty="0" smtClean="0">
                  <a:solidFill>
                    <a:schemeClr val="accent6">
                      <a:lumMod val="75000"/>
                    </a:schemeClr>
                  </a:solidFill>
                  <a:latin typeface="+mj-ea"/>
                  <a:ea typeface="+mj-ea"/>
                </a:rPr>
                <a:t>조</a:t>
              </a:r>
              <a:r>
                <a:rPr lang="en-US" altLang="ko-KR" sz="1700" spc="-200" dirty="0" smtClean="0">
                  <a:solidFill>
                    <a:schemeClr val="accent6">
                      <a:lumMod val="75000"/>
                    </a:schemeClr>
                  </a:solidFill>
                  <a:latin typeface="+mj-ea"/>
                  <a:ea typeface="+mj-ea"/>
                </a:rPr>
                <a:t>(</a:t>
              </a:r>
              <a:r>
                <a:rPr lang="ko-KR" altLang="en-US" sz="1700" spc="-200" dirty="0" smtClean="0">
                  <a:solidFill>
                    <a:schemeClr val="accent6">
                      <a:lumMod val="75000"/>
                    </a:schemeClr>
                  </a:solidFill>
                  <a:latin typeface="+mj-ea"/>
                  <a:ea typeface="+mj-ea"/>
                </a:rPr>
                <a:t>안전∙보건 관계 법령에 따른 의무이행에 필요한 관리상의 조치</a:t>
              </a:r>
              <a:r>
                <a:rPr lang="en-US" altLang="ko-KR" sz="1700" spc="-200" dirty="0" smtClean="0">
                  <a:solidFill>
                    <a:schemeClr val="accent6">
                      <a:lumMod val="75000"/>
                    </a:schemeClr>
                  </a:solidFill>
                  <a:latin typeface="+mj-ea"/>
                  <a:ea typeface="+mj-ea"/>
                </a:rPr>
                <a:t>)]</a:t>
              </a:r>
              <a:endParaRPr lang="ko-KR" altLang="en-US" sz="1700" spc="-200" dirty="0">
                <a:solidFill>
                  <a:schemeClr val="accent6">
                    <a:lumMod val="75000"/>
                  </a:schemeClr>
                </a:solidFill>
                <a:latin typeface="+mj-ea"/>
                <a:ea typeface="+mj-ea"/>
              </a:endParaRPr>
            </a:p>
          </p:txBody>
        </p:sp>
        <p:cxnSp>
          <p:nvCxnSpPr>
            <p:cNvPr id="36" name="직선 연결선[R] 35">
              <a:extLst>
                <a:ext uri="{FF2B5EF4-FFF2-40B4-BE49-F238E27FC236}">
                  <a16:creationId xmlns:a16="http://schemas.microsoft.com/office/drawing/2014/main" xmlns="" id="{60A8B1D9-B688-0D44-999A-272BCE215D6C}"/>
                </a:ext>
              </a:extLst>
            </p:cNvPr>
            <p:cNvCxnSpPr>
              <a:cxnSpLocks/>
            </p:cNvCxnSpPr>
            <p:nvPr/>
          </p:nvCxnSpPr>
          <p:spPr>
            <a:xfrm>
              <a:off x="824398" y="1425038"/>
              <a:ext cx="7294712"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8" name="그룹 37">
            <a:extLst>
              <a:ext uri="{FF2B5EF4-FFF2-40B4-BE49-F238E27FC236}">
                <a16:creationId xmlns:a16="http://schemas.microsoft.com/office/drawing/2014/main" xmlns="" id="{AE3998C1-7FDC-D54C-B3B3-DC00154A12C9}"/>
              </a:ext>
            </a:extLst>
          </p:cNvPr>
          <p:cNvGrpSpPr/>
          <p:nvPr/>
        </p:nvGrpSpPr>
        <p:grpSpPr>
          <a:xfrm>
            <a:off x="748576" y="3627089"/>
            <a:ext cx="9157424" cy="3086096"/>
            <a:chOff x="1960212" y="3797660"/>
            <a:chExt cx="7998987" cy="2851380"/>
          </a:xfrm>
        </p:grpSpPr>
        <p:sp>
          <p:nvSpPr>
            <p:cNvPr id="39" name="모서리가 둥근 직사각형 38">
              <a:extLst>
                <a:ext uri="{FF2B5EF4-FFF2-40B4-BE49-F238E27FC236}">
                  <a16:creationId xmlns:a16="http://schemas.microsoft.com/office/drawing/2014/main" xmlns="" id="{DCBEA8E3-A471-A149-A195-3F53427870A3}"/>
                </a:ext>
              </a:extLst>
            </p:cNvPr>
            <p:cNvSpPr/>
            <p:nvPr/>
          </p:nvSpPr>
          <p:spPr>
            <a:xfrm>
              <a:off x="1960212" y="3797660"/>
              <a:ext cx="7998987" cy="2851380"/>
            </a:xfrm>
            <a:prstGeom prst="roundRect">
              <a:avLst>
                <a:gd name="adj" fmla="val 8021"/>
              </a:avLst>
            </a:prstGeom>
            <a:solidFill>
              <a:srgbClr val="FEEC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4" name="TextBox 43">
              <a:extLst>
                <a:ext uri="{FF2B5EF4-FFF2-40B4-BE49-F238E27FC236}">
                  <a16:creationId xmlns:a16="http://schemas.microsoft.com/office/drawing/2014/main" xmlns="" id="{CBEDCD81-7DAD-D848-BBA4-7EAC44173522}"/>
                </a:ext>
              </a:extLst>
            </p:cNvPr>
            <p:cNvSpPr txBox="1"/>
            <p:nvPr/>
          </p:nvSpPr>
          <p:spPr>
            <a:xfrm>
              <a:off x="2058395" y="3868065"/>
              <a:ext cx="7900804" cy="2699267"/>
            </a:xfrm>
            <a:prstGeom prst="rect">
              <a:avLst/>
            </a:prstGeom>
            <a:noFill/>
          </p:spPr>
          <p:txBody>
            <a:bodyPr wrap="square" lIns="104287" tIns="52144" rIns="104287" bIns="52144" rtlCol="0">
              <a:spAutoFit/>
            </a:bodyPr>
            <a:lstStyle/>
            <a:p>
              <a:pPr fontAlgn="base" latinLnBrk="1">
                <a:lnSpc>
                  <a:spcPct val="150000"/>
                </a:lnSpc>
              </a:pPr>
              <a:r>
                <a:rPr lang="ko-KR" altLang="en-US" sz="1500" spc="-90" dirty="0" smtClean="0">
                  <a:solidFill>
                    <a:schemeClr val="accent6">
                      <a:lumMod val="75000"/>
                    </a:schemeClr>
                  </a:solidFill>
                  <a:latin typeface="+mj-ea"/>
                </a:rPr>
                <a:t>➊ </a:t>
              </a:r>
              <a:r>
                <a:rPr lang="ko-KR" altLang="en-US" sz="1600" b="1" dirty="0" smtClean="0"/>
                <a:t>안전∙보건 관계 법령에 따른 </a:t>
              </a:r>
              <a:r>
                <a:rPr lang="ko-KR" altLang="en-US" sz="1600" b="1" u="sng" dirty="0" smtClean="0"/>
                <a:t>의무 이행 여부</a:t>
              </a:r>
              <a:r>
                <a:rPr lang="ko-KR" altLang="en-US" sz="1600" b="1" dirty="0" smtClean="0"/>
                <a:t> 반기 </a:t>
              </a:r>
              <a:r>
                <a:rPr lang="en-US" altLang="ko-KR" sz="1600" b="1" dirty="0" smtClean="0"/>
                <a:t>1</a:t>
              </a:r>
              <a:r>
                <a:rPr lang="ko-KR" altLang="en-US" sz="1600" b="1" dirty="0" smtClean="0"/>
                <a:t>회 이상 점검</a:t>
              </a:r>
              <a:r>
                <a:rPr lang="en-US" altLang="ko-KR" sz="1200" b="1" dirty="0" smtClean="0"/>
                <a:t>(</a:t>
              </a:r>
              <a:r>
                <a:rPr lang="ko-KR" altLang="en-US" sz="1200" b="1" dirty="0" smtClean="0"/>
                <a:t>중앙행정기관 지정기관 등에 위탁 가능</a:t>
              </a:r>
              <a:r>
                <a:rPr lang="en-US" altLang="ko-KR" sz="1200" b="1" dirty="0" smtClean="0"/>
                <a:t>)</a:t>
              </a:r>
              <a:endParaRPr lang="en-US" altLang="ko-KR" sz="1600" b="1" dirty="0" smtClean="0"/>
            </a:p>
            <a:p>
              <a:pPr fontAlgn="base" latinLnBrk="1"/>
              <a:r>
                <a:rPr lang="en-US" altLang="ko-KR" sz="1300" b="1" dirty="0" smtClean="0">
                  <a:solidFill>
                    <a:srgbClr val="E46C0A"/>
                  </a:solidFill>
                  <a:latin typeface="맑은 고딕" panose="020B0503020000020004" pitchFamily="50" charset="-127"/>
                  <a:ea typeface="맑은 고딕" panose="020B0503020000020004" pitchFamily="50" charset="-127"/>
                </a:rPr>
                <a:t>    ※ </a:t>
              </a:r>
              <a:r>
                <a:rPr lang="ko-KR" altLang="en-US" sz="1300" b="1" u="sng" dirty="0" smtClean="0">
                  <a:solidFill>
                    <a:srgbClr val="E46C0A"/>
                  </a:solidFill>
                </a:rPr>
                <a:t>직접 점검하지 않은 경우에도</a:t>
              </a:r>
              <a:r>
                <a:rPr lang="en-US" altLang="ko-KR" sz="1300" b="1" u="sng" dirty="0" smtClean="0">
                  <a:solidFill>
                    <a:srgbClr val="E46C0A"/>
                  </a:solidFill>
                </a:rPr>
                <a:t> </a:t>
              </a:r>
              <a:r>
                <a:rPr lang="ko-KR" altLang="en-US" sz="1300" b="1" u="sng" dirty="0" smtClean="0">
                  <a:solidFill>
                    <a:srgbClr val="E46C0A"/>
                  </a:solidFill>
                </a:rPr>
                <a:t>점검 끝난 후 지체 없이 점검결과를 보고받을 것</a:t>
              </a:r>
              <a:endParaRPr lang="en-US" altLang="ko-KR" sz="1300" b="1" u="sng" dirty="0" smtClean="0">
                <a:solidFill>
                  <a:srgbClr val="E46C0A"/>
                </a:solidFill>
              </a:endParaRPr>
            </a:p>
            <a:p>
              <a:pPr fontAlgn="base" latinLnBrk="1">
                <a:lnSpc>
                  <a:spcPct val="150000"/>
                </a:lnSpc>
              </a:pPr>
              <a:r>
                <a:rPr lang="ko-KR" altLang="en-US" sz="1600" dirty="0" smtClean="0"/>
                <a:t>        점검</a:t>
              </a:r>
              <a:r>
                <a:rPr lang="en-US" altLang="ko-KR" sz="1600" dirty="0" smtClean="0"/>
                <a:t>/</a:t>
              </a:r>
              <a:r>
                <a:rPr lang="ko-KR" altLang="en-US" sz="1600" dirty="0" smtClean="0"/>
                <a:t>보고 결과 안전∙보건 관계 법령에 따른 </a:t>
              </a:r>
              <a:r>
                <a:rPr lang="ko-KR" altLang="en-US" sz="1600" b="1" dirty="0" smtClean="0"/>
                <a:t>의무 </a:t>
              </a:r>
              <a:r>
                <a:rPr lang="ko-KR" altLang="en-US" sz="1600" b="1" dirty="0" err="1" smtClean="0"/>
                <a:t>미이행</a:t>
              </a:r>
              <a:r>
                <a:rPr lang="ko-KR" altLang="en-US" sz="1600" b="1" dirty="0" smtClean="0"/>
                <a:t> 사실이 확인</a:t>
              </a:r>
              <a:r>
                <a:rPr lang="ko-KR" altLang="en-US" sz="1600" dirty="0" smtClean="0"/>
                <a:t>되는 경우</a:t>
              </a:r>
              <a:r>
                <a:rPr lang="en-US" altLang="ko-KR" sz="1600" dirty="0" smtClean="0"/>
                <a:t>,</a:t>
              </a:r>
              <a:r>
                <a:rPr lang="ko-KR" altLang="en-US" sz="1600" dirty="0" smtClean="0"/>
                <a:t> </a:t>
              </a:r>
              <a:endParaRPr lang="en-US" altLang="ko-KR" sz="1600" dirty="0" smtClean="0"/>
            </a:p>
            <a:p>
              <a:pPr fontAlgn="base" latinLnBrk="1">
                <a:lnSpc>
                  <a:spcPct val="150000"/>
                </a:lnSpc>
              </a:pPr>
              <a:r>
                <a:rPr lang="en-US" altLang="ko-KR" sz="1600" dirty="0" smtClean="0"/>
                <a:t>        </a:t>
              </a:r>
              <a:r>
                <a:rPr lang="ko-KR" altLang="en-US" sz="1600" b="1" dirty="0" smtClean="0"/>
                <a:t>인력 배치 또는 예산 추가 편성∙집행 등</a:t>
              </a:r>
              <a:r>
                <a:rPr lang="ko-KR" altLang="en-US" sz="1600" dirty="0" smtClean="0"/>
                <a:t> 해당 의무 이행에 </a:t>
              </a:r>
              <a:r>
                <a:rPr lang="ko-KR" altLang="en-US" sz="1600" b="1" dirty="0" smtClean="0"/>
                <a:t>필요한 조치</a:t>
              </a:r>
              <a:endParaRPr lang="en-US" altLang="ko-KR" sz="1600" b="1" dirty="0"/>
            </a:p>
            <a:p>
              <a:pPr fontAlgn="base" latinLnBrk="1"/>
              <a:endParaRPr lang="ko-KR" altLang="en-US" sz="1300" dirty="0"/>
            </a:p>
            <a:p>
              <a:pPr fontAlgn="base" latinLnBrk="1">
                <a:lnSpc>
                  <a:spcPct val="150000"/>
                </a:lnSpc>
              </a:pPr>
              <a:r>
                <a:rPr lang="ko-KR" altLang="en-US" sz="1600" spc="-90" dirty="0" smtClean="0">
                  <a:solidFill>
                    <a:schemeClr val="accent6">
                      <a:lumMod val="75000"/>
                    </a:schemeClr>
                  </a:solidFill>
                </a:rPr>
                <a:t>➋</a:t>
              </a:r>
              <a:r>
                <a:rPr lang="ko-KR" altLang="en-US" sz="1600" spc="-90" dirty="0" smtClean="0">
                  <a:solidFill>
                    <a:schemeClr val="accent6">
                      <a:lumMod val="75000"/>
                    </a:schemeClr>
                  </a:solidFill>
                  <a:latin typeface="+mj-ea"/>
                </a:rPr>
                <a:t> </a:t>
              </a:r>
              <a:r>
                <a:rPr lang="ko-KR" altLang="en-US" sz="1600" b="1" dirty="0" smtClean="0"/>
                <a:t>안전∙보건 관계 법령에 따른 유해∙위험작업에 관한 </a:t>
              </a:r>
              <a:r>
                <a:rPr lang="ko-KR" altLang="en-US" sz="1600" b="1" u="sng" dirty="0" smtClean="0"/>
                <a:t>안전보건교육 실시여부</a:t>
              </a:r>
              <a:r>
                <a:rPr lang="ko-KR" altLang="en-US" sz="1600" b="1" dirty="0" smtClean="0"/>
                <a:t> 반기 </a:t>
              </a:r>
              <a:r>
                <a:rPr lang="en-US" altLang="ko-KR" sz="1600" b="1" dirty="0" smtClean="0"/>
                <a:t>1</a:t>
              </a:r>
              <a:r>
                <a:rPr lang="ko-KR" altLang="en-US" sz="1600" b="1" dirty="0" smtClean="0"/>
                <a:t>회 이상 점검</a:t>
              </a:r>
              <a:endParaRPr lang="en-US" altLang="ko-KR" sz="1600" b="1" dirty="0" smtClean="0"/>
            </a:p>
            <a:p>
              <a:pPr fontAlgn="base" latinLnBrk="1"/>
              <a:r>
                <a:rPr lang="en-US" altLang="ko-KR" sz="1300" b="1" dirty="0" smtClean="0"/>
                <a:t>    </a:t>
              </a:r>
              <a:r>
                <a:rPr lang="en-US" altLang="ko-KR" sz="1300" b="1" dirty="0" smtClean="0">
                  <a:solidFill>
                    <a:srgbClr val="E46C0A"/>
                  </a:solidFill>
                  <a:latin typeface="맑은 고딕" panose="020B0503020000020004" pitchFamily="50" charset="-127"/>
                </a:rPr>
                <a:t>※ </a:t>
              </a:r>
              <a:r>
                <a:rPr lang="ko-KR" altLang="en-US" sz="1300" b="1" u="sng" dirty="0" smtClean="0">
                  <a:solidFill>
                    <a:srgbClr val="E46C0A"/>
                  </a:solidFill>
                </a:rPr>
                <a:t>직접 점검하지 않은 경우에도</a:t>
              </a:r>
              <a:r>
                <a:rPr lang="en-US" altLang="ko-KR" sz="1300" b="1" u="sng" dirty="0" smtClean="0">
                  <a:solidFill>
                    <a:srgbClr val="E46C0A"/>
                  </a:solidFill>
                </a:rPr>
                <a:t> </a:t>
              </a:r>
              <a:r>
                <a:rPr lang="ko-KR" altLang="en-US" sz="1300" b="1" u="sng" dirty="0" smtClean="0">
                  <a:solidFill>
                    <a:srgbClr val="E46C0A"/>
                  </a:solidFill>
                </a:rPr>
                <a:t>점검 끝난 후 지체 없이 점검결과를 보고받을 것</a:t>
              </a:r>
              <a:endParaRPr lang="ko-KR" altLang="en-US" sz="1300" dirty="0"/>
            </a:p>
            <a:p>
              <a:pPr fontAlgn="base" latinLnBrk="1">
                <a:lnSpc>
                  <a:spcPct val="150000"/>
                </a:lnSpc>
              </a:pPr>
              <a:r>
                <a:rPr lang="ko-KR" altLang="en-US" sz="1600" dirty="0" smtClean="0"/>
                <a:t>        점검</a:t>
              </a:r>
              <a:r>
                <a:rPr lang="en-US" altLang="ko-KR" sz="1600" dirty="0" smtClean="0"/>
                <a:t>/</a:t>
              </a:r>
              <a:r>
                <a:rPr lang="ko-KR" altLang="en-US" sz="1600" dirty="0" smtClean="0"/>
                <a:t>보고 결과 </a:t>
              </a:r>
              <a:r>
                <a:rPr lang="ko-KR" altLang="en-US" sz="1600" b="1" dirty="0" smtClean="0"/>
                <a:t>교육이 실시되지 않은 경우</a:t>
              </a:r>
              <a:r>
                <a:rPr lang="en-US" altLang="ko-KR" sz="1600" dirty="0" smtClean="0"/>
                <a:t>,</a:t>
              </a:r>
              <a:endParaRPr lang="en-US" altLang="ko-KR" sz="1600" dirty="0"/>
            </a:p>
            <a:p>
              <a:pPr fontAlgn="base" latinLnBrk="1">
                <a:lnSpc>
                  <a:spcPct val="150000"/>
                </a:lnSpc>
              </a:pPr>
              <a:r>
                <a:rPr lang="en-US" altLang="ko-KR" sz="1600" dirty="0" smtClean="0"/>
                <a:t>        </a:t>
              </a:r>
              <a:r>
                <a:rPr lang="ko-KR" altLang="en-US" sz="1600" dirty="0" smtClean="0"/>
                <a:t>지체 없이 그 이행의 지시</a:t>
              </a:r>
              <a:r>
                <a:rPr lang="en-US" altLang="ko-KR" sz="1600" dirty="0" smtClean="0"/>
                <a:t>, </a:t>
              </a:r>
              <a:r>
                <a:rPr lang="ko-KR" altLang="en-US" sz="1600" dirty="0" smtClean="0"/>
                <a:t>예산의 확보 등 교육 실시에 필요한 조치</a:t>
              </a:r>
              <a:endParaRPr lang="ko-KR" altLang="en-US" sz="1600" dirty="0"/>
            </a:p>
          </p:txBody>
        </p:sp>
      </p:grpSp>
      <p:pic>
        <p:nvPicPr>
          <p:cNvPr id="43" name="Picture 3" descr="D:\맥 공유\21-2-15\처벌법10.png">
            <a:extLst>
              <a:ext uri="{FF2B5EF4-FFF2-40B4-BE49-F238E27FC236}">
                <a16:creationId xmlns:a16="http://schemas.microsoft.com/office/drawing/2014/main" xmlns="" id="{BD30CAEE-DDE2-7F44-8D7B-5373D82ED552}"/>
              </a:ext>
            </a:extLst>
          </p:cNvPr>
          <p:cNvPicPr>
            <a:picLocks noChangeAspect="1" noChangeArrowheads="1"/>
          </p:cNvPicPr>
          <p:nvPr/>
        </p:nvPicPr>
        <p:blipFill>
          <a:blip r:embed="rId2"/>
          <a:srcRect/>
          <a:stretch>
            <a:fillRect/>
          </a:stretch>
        </p:blipFill>
        <p:spPr bwMode="auto">
          <a:xfrm>
            <a:off x="829255" y="2324548"/>
            <a:ext cx="866195" cy="780867"/>
          </a:xfrm>
          <a:prstGeom prst="rect">
            <a:avLst/>
          </a:prstGeom>
          <a:noFill/>
        </p:spPr>
      </p:pic>
      <p:sp>
        <p:nvSpPr>
          <p:cNvPr id="28" name="TextBox 27">
            <a:extLst>
              <a:ext uri="{FF2B5EF4-FFF2-40B4-BE49-F238E27FC236}">
                <a16:creationId xmlns:a16="http://schemas.microsoft.com/office/drawing/2014/main" xmlns="" id="{77ED8E77-63F0-A14C-B236-32B44BB73B17}"/>
              </a:ext>
            </a:extLst>
          </p:cNvPr>
          <p:cNvSpPr txBox="1"/>
          <p:nvPr/>
        </p:nvSpPr>
        <p:spPr>
          <a:xfrm>
            <a:off x="1819308" y="2189605"/>
            <a:ext cx="7730128" cy="1259469"/>
          </a:xfrm>
          <a:prstGeom prst="rect">
            <a:avLst/>
          </a:prstGeom>
          <a:noFill/>
        </p:spPr>
        <p:txBody>
          <a:bodyPr wrap="square" lIns="104287" tIns="52144" rIns="104287" bIns="52144" rtlCol="0">
            <a:spAutoFit/>
          </a:bodyPr>
          <a:lstStyle/>
          <a:p>
            <a:pPr>
              <a:lnSpc>
                <a:spcPct val="150000"/>
              </a:lnSpc>
            </a:pPr>
            <a:r>
              <a:rPr lang="en-US" altLang="ko-KR" sz="1700" b="1" spc="-90" dirty="0" smtClean="0">
                <a:solidFill>
                  <a:srgbClr val="376092"/>
                </a:solidFill>
                <a:latin typeface="+mj-ea"/>
              </a:rPr>
              <a:t>“</a:t>
            </a:r>
            <a:r>
              <a:rPr lang="ko-KR" altLang="en-US" sz="1700" b="1" dirty="0" smtClean="0">
                <a:solidFill>
                  <a:srgbClr val="376092"/>
                </a:solidFill>
              </a:rPr>
              <a:t>안전∙보건 관계 법령</a:t>
            </a:r>
            <a:r>
              <a:rPr lang="en-US" altLang="ko-KR" sz="1700" b="1" dirty="0" smtClean="0">
                <a:solidFill>
                  <a:srgbClr val="376092"/>
                </a:solidFill>
              </a:rPr>
              <a:t>”</a:t>
            </a:r>
            <a:r>
              <a:rPr lang="ko-KR" altLang="en-US" sz="1700" b="1" dirty="0" smtClean="0">
                <a:solidFill>
                  <a:srgbClr val="376092"/>
                </a:solidFill>
              </a:rPr>
              <a:t>이란 </a:t>
            </a:r>
            <a:r>
              <a:rPr lang="ko-KR" altLang="en-US" sz="1700" dirty="0" smtClean="0"/>
              <a:t>해당 사업 또는 사업장에 적용되는 것으로서 종사자의 안전∙보건을 확보하는 데 관련되는 법령</a:t>
            </a:r>
            <a:endParaRPr lang="en-US" altLang="ko-KR" sz="1700" dirty="0" smtClean="0"/>
          </a:p>
          <a:p>
            <a:r>
              <a:rPr lang="en-US" altLang="ko-KR" sz="1200" b="1" dirty="0" smtClean="0">
                <a:solidFill>
                  <a:schemeClr val="accent6">
                    <a:lumMod val="50000"/>
                  </a:schemeClr>
                </a:solidFill>
              </a:rPr>
              <a:t>(</a:t>
            </a:r>
            <a:r>
              <a:rPr lang="ko-KR" altLang="en-US" sz="1200" b="1" dirty="0" smtClean="0">
                <a:solidFill>
                  <a:schemeClr val="accent6">
                    <a:lumMod val="50000"/>
                  </a:schemeClr>
                </a:solidFill>
              </a:rPr>
              <a:t>예</a:t>
            </a:r>
            <a:r>
              <a:rPr lang="en-US" altLang="ko-KR" sz="1200" b="1" dirty="0" smtClean="0">
                <a:solidFill>
                  <a:schemeClr val="accent6">
                    <a:lumMod val="50000"/>
                  </a:schemeClr>
                </a:solidFill>
              </a:rPr>
              <a:t>. </a:t>
            </a:r>
            <a:r>
              <a:rPr lang="ko-KR" altLang="en-US" sz="1200" b="1" dirty="0" smtClean="0">
                <a:solidFill>
                  <a:schemeClr val="accent6">
                    <a:lumMod val="50000"/>
                  </a:schemeClr>
                </a:solidFill>
              </a:rPr>
              <a:t>산업안전보건법</a:t>
            </a:r>
            <a:r>
              <a:rPr lang="en-US" altLang="ko-KR" sz="1200" b="1" dirty="0" smtClean="0">
                <a:solidFill>
                  <a:schemeClr val="accent6">
                    <a:lumMod val="50000"/>
                  </a:schemeClr>
                </a:solidFill>
              </a:rPr>
              <a:t>, </a:t>
            </a:r>
            <a:r>
              <a:rPr lang="ko-KR" altLang="en-US" sz="1200" b="1" dirty="0" smtClean="0">
                <a:solidFill>
                  <a:schemeClr val="accent6">
                    <a:lumMod val="50000"/>
                  </a:schemeClr>
                </a:solidFill>
              </a:rPr>
              <a:t>광산안전법</a:t>
            </a:r>
            <a:r>
              <a:rPr lang="en-US" altLang="ko-KR" sz="1200" b="1" dirty="0" smtClean="0">
                <a:solidFill>
                  <a:schemeClr val="accent6">
                    <a:lumMod val="50000"/>
                  </a:schemeClr>
                </a:solidFill>
              </a:rPr>
              <a:t>, </a:t>
            </a:r>
            <a:r>
              <a:rPr lang="ko-KR" altLang="en-US" sz="1200" b="1" dirty="0" smtClean="0">
                <a:solidFill>
                  <a:schemeClr val="accent6">
                    <a:lumMod val="50000"/>
                  </a:schemeClr>
                </a:solidFill>
              </a:rPr>
              <a:t>원자력안전법</a:t>
            </a:r>
            <a:r>
              <a:rPr lang="en-US" altLang="ko-KR" sz="1200" b="1" dirty="0" smtClean="0">
                <a:solidFill>
                  <a:schemeClr val="accent6">
                    <a:lumMod val="50000"/>
                  </a:schemeClr>
                </a:solidFill>
              </a:rPr>
              <a:t>, </a:t>
            </a:r>
            <a:r>
              <a:rPr lang="ko-KR" altLang="en-US" sz="1200" b="1" dirty="0" smtClean="0">
                <a:solidFill>
                  <a:schemeClr val="accent6">
                    <a:lumMod val="50000"/>
                  </a:schemeClr>
                </a:solidFill>
              </a:rPr>
              <a:t>항공안전법</a:t>
            </a:r>
            <a:r>
              <a:rPr lang="en-US" altLang="ko-KR" sz="1200" b="1" dirty="0" smtClean="0">
                <a:solidFill>
                  <a:schemeClr val="accent6">
                    <a:lumMod val="50000"/>
                  </a:schemeClr>
                </a:solidFill>
              </a:rPr>
              <a:t>, </a:t>
            </a:r>
            <a:r>
              <a:rPr lang="ko-KR" altLang="en-US" sz="1200" b="1" dirty="0" smtClean="0">
                <a:solidFill>
                  <a:schemeClr val="accent6">
                    <a:lumMod val="50000"/>
                  </a:schemeClr>
                </a:solidFill>
              </a:rPr>
              <a:t>선박안전법</a:t>
            </a:r>
            <a:r>
              <a:rPr lang="en-US" altLang="ko-KR" sz="1200" b="1" dirty="0" smtClean="0">
                <a:solidFill>
                  <a:schemeClr val="accent6">
                    <a:lumMod val="50000"/>
                  </a:schemeClr>
                </a:solidFill>
              </a:rPr>
              <a:t>, </a:t>
            </a:r>
            <a:r>
              <a:rPr lang="ko-KR" altLang="en-US" sz="1200" b="1" dirty="0" smtClean="0">
                <a:solidFill>
                  <a:schemeClr val="accent6">
                    <a:lumMod val="50000"/>
                  </a:schemeClr>
                </a:solidFill>
              </a:rPr>
              <a:t>연구실 안전환경 조성에 관한 법률</a:t>
            </a:r>
            <a:r>
              <a:rPr lang="en-US" altLang="ko-KR" sz="1200" b="1" dirty="0" smtClean="0">
                <a:solidFill>
                  <a:schemeClr val="accent6">
                    <a:lumMod val="50000"/>
                  </a:schemeClr>
                </a:solidFill>
              </a:rPr>
              <a:t>, </a:t>
            </a:r>
            <a:r>
              <a:rPr lang="ko-KR" altLang="en-US" sz="1200" b="1" dirty="0" smtClean="0">
                <a:solidFill>
                  <a:schemeClr val="accent6">
                    <a:lumMod val="50000"/>
                  </a:schemeClr>
                </a:solidFill>
              </a:rPr>
              <a:t>폐기물 관리법</a:t>
            </a:r>
            <a:r>
              <a:rPr lang="en-US" altLang="ko-KR" sz="1200" b="1" dirty="0" smtClean="0">
                <a:solidFill>
                  <a:schemeClr val="accent6">
                    <a:lumMod val="50000"/>
                  </a:schemeClr>
                </a:solidFill>
              </a:rPr>
              <a:t>, </a:t>
            </a:r>
            <a:r>
              <a:rPr lang="ko-KR" altLang="en-US" sz="1200" b="1" dirty="0" err="1" smtClean="0">
                <a:solidFill>
                  <a:schemeClr val="accent6">
                    <a:lumMod val="50000"/>
                  </a:schemeClr>
                </a:solidFill>
              </a:rPr>
              <a:t>생활물류서비스산업발전법</a:t>
            </a:r>
            <a:r>
              <a:rPr lang="en-US" altLang="ko-KR" sz="1200" b="1" dirty="0" smtClean="0">
                <a:solidFill>
                  <a:schemeClr val="accent6">
                    <a:lumMod val="50000"/>
                  </a:schemeClr>
                </a:solidFill>
              </a:rPr>
              <a:t>, </a:t>
            </a:r>
            <a:r>
              <a:rPr lang="ko-KR" altLang="en-US" sz="1200" b="1" dirty="0" err="1" smtClean="0">
                <a:solidFill>
                  <a:schemeClr val="accent6">
                    <a:lumMod val="50000"/>
                  </a:schemeClr>
                </a:solidFill>
              </a:rPr>
              <a:t>선원법</a:t>
            </a:r>
            <a:r>
              <a:rPr lang="en-US" altLang="ko-KR" sz="1200" b="1" dirty="0" smtClean="0">
                <a:solidFill>
                  <a:schemeClr val="accent6">
                    <a:lumMod val="50000"/>
                  </a:schemeClr>
                </a:solidFill>
              </a:rPr>
              <a:t>, </a:t>
            </a:r>
            <a:r>
              <a:rPr lang="ko-KR" altLang="en-US" sz="1200" b="1" dirty="0" smtClean="0">
                <a:solidFill>
                  <a:schemeClr val="accent6">
                    <a:lumMod val="50000"/>
                  </a:schemeClr>
                </a:solidFill>
              </a:rPr>
              <a:t>생활주변방사선 안전관리법 등</a:t>
            </a:r>
            <a:r>
              <a:rPr lang="en-US" altLang="ko-KR" sz="1200" b="1" dirty="0" smtClean="0">
                <a:solidFill>
                  <a:schemeClr val="accent6">
                    <a:lumMod val="50000"/>
                  </a:schemeClr>
                </a:solidFill>
              </a:rPr>
              <a:t>)</a:t>
            </a:r>
            <a:endParaRPr lang="en-US" altLang="ko-KR" sz="1200" b="1" dirty="0">
              <a:solidFill>
                <a:schemeClr val="accent6">
                  <a:lumMod val="50000"/>
                </a:schemeClr>
              </a:solidFill>
            </a:endParaRPr>
          </a:p>
        </p:txBody>
      </p:sp>
      <p:sp>
        <p:nvSpPr>
          <p:cNvPr id="33" name="오른쪽 화살표 32"/>
          <p:cNvSpPr/>
          <p:nvPr/>
        </p:nvSpPr>
        <p:spPr>
          <a:xfrm>
            <a:off x="1262352" y="4458477"/>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7" name="오른쪽 화살표 36"/>
          <p:cNvSpPr/>
          <p:nvPr/>
        </p:nvSpPr>
        <p:spPr>
          <a:xfrm>
            <a:off x="1262352" y="5940496"/>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6" name="직사각형 15">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17"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Tree>
    <p:extLst>
      <p:ext uri="{BB962C8B-B14F-4D97-AF65-F5344CB8AC3E}">
        <p14:creationId xmlns:p14="http://schemas.microsoft.com/office/powerpoint/2010/main" val="24813317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모서리가 둥근 직사각형 11">
            <a:extLst>
              <a:ext uri="{FF2B5EF4-FFF2-40B4-BE49-F238E27FC236}">
                <a16:creationId xmlns:a16="http://schemas.microsoft.com/office/drawing/2014/main" xmlns="" id="{DF280C61-CAF5-8240-8529-4A1A00BFBAC6}"/>
              </a:ext>
            </a:extLst>
          </p:cNvPr>
          <p:cNvSpPr/>
          <p:nvPr/>
        </p:nvSpPr>
        <p:spPr>
          <a:xfrm>
            <a:off x="1960212" y="2372504"/>
            <a:ext cx="7560000" cy="1116000"/>
          </a:xfrm>
          <a:prstGeom prst="roundRect">
            <a:avLst>
              <a:gd name="adj" fmla="val 11674"/>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33" name="그룹 32">
            <a:extLst>
              <a:ext uri="{FF2B5EF4-FFF2-40B4-BE49-F238E27FC236}">
                <a16:creationId xmlns:a16="http://schemas.microsoft.com/office/drawing/2014/main" xmlns="" id="{8D7C60A9-52D9-9944-BB6C-AB707AA525E7}"/>
              </a:ext>
            </a:extLst>
          </p:cNvPr>
          <p:cNvGrpSpPr/>
          <p:nvPr/>
        </p:nvGrpSpPr>
        <p:grpSpPr>
          <a:xfrm>
            <a:off x="687617" y="1303118"/>
            <a:ext cx="7362946" cy="714466"/>
            <a:chOff x="748577" y="1425038"/>
            <a:chExt cx="7362946" cy="714466"/>
          </a:xfrm>
        </p:grpSpPr>
        <p:sp>
          <p:nvSpPr>
            <p:cNvPr id="34" name="TextBox 33">
              <a:extLst>
                <a:ext uri="{FF2B5EF4-FFF2-40B4-BE49-F238E27FC236}">
                  <a16:creationId xmlns:a16="http://schemas.microsoft.com/office/drawing/2014/main" xmlns="" id="{64C8FB70-AE0F-8F44-B2F1-DDDD6CF69892}"/>
                </a:ext>
              </a:extLst>
            </p:cNvPr>
            <p:cNvSpPr txBox="1"/>
            <p:nvPr/>
          </p:nvSpPr>
          <p:spPr>
            <a:xfrm>
              <a:off x="748577" y="1449422"/>
              <a:ext cx="7362946" cy="690082"/>
            </a:xfrm>
            <a:prstGeom prst="rect">
              <a:avLst/>
            </a:prstGeom>
            <a:noFill/>
          </p:spPr>
          <p:txBody>
            <a:bodyPr wrap="square" lIns="104287" tIns="52144" rIns="104287" bIns="52144" rtlCol="0">
              <a:spAutoFit/>
            </a:bodyPr>
            <a:lstStyle/>
            <a:p>
              <a:pPr fontAlgn="base"/>
              <a:r>
                <a:rPr lang="ko-KR" altLang="en-US" sz="2000" b="1" spc="-150" dirty="0">
                  <a:solidFill>
                    <a:schemeClr val="accent6">
                      <a:lumMod val="75000"/>
                    </a:schemeClr>
                  </a:solidFill>
                  <a:latin typeface="+mj-ea"/>
                  <a:ea typeface="+mj-ea"/>
                </a:rPr>
                <a:t>도급</a:t>
              </a:r>
              <a:r>
                <a:rPr lang="en-US" altLang="ko-KR" sz="2000" b="1" spc="-150" dirty="0" smtClean="0">
                  <a:solidFill>
                    <a:schemeClr val="accent6">
                      <a:lumMod val="75000"/>
                    </a:schemeClr>
                  </a:solidFill>
                  <a:latin typeface="+mj-ea"/>
                  <a:ea typeface="+mj-ea"/>
                </a:rPr>
                <a:t>, </a:t>
              </a:r>
              <a:r>
                <a:rPr lang="ko-KR" altLang="en-US" sz="2000" b="1" spc="-150" dirty="0" smtClean="0">
                  <a:solidFill>
                    <a:schemeClr val="accent6">
                      <a:lumMod val="75000"/>
                    </a:schemeClr>
                  </a:solidFill>
                  <a:latin typeface="+mj-ea"/>
                  <a:ea typeface="+mj-ea"/>
                </a:rPr>
                <a:t>용역</a:t>
              </a:r>
              <a:r>
                <a:rPr lang="en-US" altLang="ko-KR" sz="2000" b="1" spc="-150" dirty="0" smtClean="0">
                  <a:solidFill>
                    <a:schemeClr val="accent6">
                      <a:lumMod val="75000"/>
                    </a:schemeClr>
                  </a:solidFill>
                  <a:latin typeface="+mj-ea"/>
                  <a:ea typeface="+mj-ea"/>
                </a:rPr>
                <a:t>, </a:t>
              </a:r>
              <a:r>
                <a:rPr lang="ko-KR" altLang="en-US" sz="2000" b="1" spc="-150" dirty="0" smtClean="0">
                  <a:solidFill>
                    <a:schemeClr val="accent6">
                      <a:lumMod val="75000"/>
                    </a:schemeClr>
                  </a:solidFill>
                  <a:latin typeface="+mj-ea"/>
                  <a:ea typeface="+mj-ea"/>
                </a:rPr>
                <a:t>위탁 등 관계에서의 안전보건 확보의무는</a:t>
              </a:r>
              <a:r>
                <a:rPr lang="en-US" altLang="ko-KR" sz="2000" b="1" spc="-150" dirty="0" smtClean="0">
                  <a:solidFill>
                    <a:schemeClr val="accent6">
                      <a:lumMod val="75000"/>
                    </a:schemeClr>
                  </a:solidFill>
                  <a:latin typeface="+mj-ea"/>
                  <a:ea typeface="+mj-ea"/>
                </a:rPr>
                <a:t>? </a:t>
              </a:r>
              <a:endParaRPr lang="en-US" altLang="ko-KR" sz="1800" spc="-150" dirty="0">
                <a:solidFill>
                  <a:schemeClr val="accent6">
                    <a:lumMod val="75000"/>
                  </a:schemeClr>
                </a:solidFill>
                <a:latin typeface="+mj-ea"/>
                <a:ea typeface="+mj-ea"/>
              </a:endParaRPr>
            </a:p>
            <a:p>
              <a:pPr fontAlgn="base"/>
              <a:r>
                <a:rPr lang="en-US" altLang="ko-KR" sz="1800" spc="-150" dirty="0" smtClean="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법 제</a:t>
              </a:r>
              <a:r>
                <a:rPr lang="en-US" altLang="ko-KR" sz="1800" spc="-150" dirty="0">
                  <a:solidFill>
                    <a:schemeClr val="accent6">
                      <a:lumMod val="75000"/>
                    </a:schemeClr>
                  </a:solidFill>
                  <a:latin typeface="+mj-ea"/>
                  <a:ea typeface="+mj-ea"/>
                </a:rPr>
                <a:t>5</a:t>
              </a:r>
              <a:r>
                <a:rPr lang="ko-KR" altLang="en-US" sz="1800" spc="-150" dirty="0">
                  <a:solidFill>
                    <a:schemeClr val="accent6">
                      <a:lumMod val="75000"/>
                    </a:schemeClr>
                  </a:solidFill>
                  <a:latin typeface="+mj-ea"/>
                  <a:ea typeface="+mj-ea"/>
                </a:rPr>
                <a:t>조</a:t>
              </a:r>
              <a:r>
                <a:rPr lang="en-US" altLang="ko-KR" sz="1800" spc="-150" dirty="0">
                  <a:solidFill>
                    <a:schemeClr val="accent6">
                      <a:lumMod val="75000"/>
                    </a:schemeClr>
                  </a:solidFill>
                  <a:latin typeface="+mj-ea"/>
                  <a:ea typeface="+mj-ea"/>
                </a:rPr>
                <a:t>(</a:t>
              </a:r>
              <a:r>
                <a:rPr lang="ko-KR" altLang="en-US" sz="1800" spc="-150" dirty="0">
                  <a:solidFill>
                    <a:schemeClr val="accent6">
                      <a:lumMod val="75000"/>
                    </a:schemeClr>
                  </a:solidFill>
                  <a:latin typeface="+mj-ea"/>
                  <a:ea typeface="+mj-ea"/>
                </a:rPr>
                <a:t>도급</a:t>
              </a:r>
              <a:r>
                <a:rPr lang="en-US" altLang="ko-KR" sz="1800" spc="-150" dirty="0" smtClean="0">
                  <a:solidFill>
                    <a:schemeClr val="accent6">
                      <a:lumMod val="75000"/>
                    </a:schemeClr>
                  </a:solidFill>
                  <a:latin typeface="+mj-ea"/>
                  <a:ea typeface="+mj-ea"/>
                </a:rPr>
                <a:t>, </a:t>
              </a:r>
              <a:r>
                <a:rPr lang="ko-KR" altLang="en-US" sz="1800" spc="-150" dirty="0" smtClean="0">
                  <a:solidFill>
                    <a:schemeClr val="accent6">
                      <a:lumMod val="75000"/>
                    </a:schemeClr>
                  </a:solidFill>
                  <a:latin typeface="+mj-ea"/>
                  <a:ea typeface="+mj-ea"/>
                </a:rPr>
                <a:t>용역</a:t>
              </a:r>
              <a:r>
                <a:rPr lang="en-US" altLang="ko-KR" sz="1800" spc="-150" dirty="0" smtClean="0">
                  <a:solidFill>
                    <a:schemeClr val="accent6">
                      <a:lumMod val="75000"/>
                    </a:schemeClr>
                  </a:solidFill>
                  <a:latin typeface="+mj-ea"/>
                  <a:ea typeface="+mj-ea"/>
                </a:rPr>
                <a:t>, </a:t>
              </a:r>
              <a:r>
                <a:rPr lang="ko-KR" altLang="en-US" sz="1800" spc="-150" dirty="0" smtClean="0">
                  <a:solidFill>
                    <a:schemeClr val="accent6">
                      <a:lumMod val="75000"/>
                    </a:schemeClr>
                  </a:solidFill>
                  <a:latin typeface="+mj-ea"/>
                  <a:ea typeface="+mj-ea"/>
                </a:rPr>
                <a:t>위탁 등 관계에서의 안전 및 보건 확보의무</a:t>
              </a:r>
              <a:r>
                <a:rPr lang="en-US" altLang="ko-KR" sz="1800" spc="-150" dirty="0" smtClean="0">
                  <a:solidFill>
                    <a:schemeClr val="accent6">
                      <a:lumMod val="75000"/>
                    </a:schemeClr>
                  </a:solidFill>
                  <a:latin typeface="+mj-ea"/>
                  <a:ea typeface="+mj-ea"/>
                </a:rPr>
                <a:t>), </a:t>
              </a:r>
              <a:r>
                <a:rPr lang="ko-KR" altLang="en-US" sz="1800" spc="-150" dirty="0" smtClean="0">
                  <a:solidFill>
                    <a:schemeClr val="accent6">
                      <a:lumMod val="75000"/>
                    </a:schemeClr>
                  </a:solidFill>
                  <a:latin typeface="+mj-ea"/>
                  <a:ea typeface="+mj-ea"/>
                </a:rPr>
                <a:t>해설서</a:t>
              </a:r>
              <a:r>
                <a:rPr lang="en-US" altLang="ko-KR" sz="1800" spc="-150" dirty="0" smtClean="0">
                  <a:solidFill>
                    <a:schemeClr val="accent6">
                      <a:lumMod val="75000"/>
                    </a:schemeClr>
                  </a:solidFill>
                  <a:latin typeface="+mj-ea"/>
                  <a:ea typeface="+mj-ea"/>
                </a:rPr>
                <a:t>]</a:t>
              </a:r>
              <a:endParaRPr lang="ko-KR" altLang="en-US" sz="1800" spc="-150" dirty="0">
                <a:solidFill>
                  <a:schemeClr val="accent6">
                    <a:lumMod val="75000"/>
                  </a:schemeClr>
                </a:solidFill>
                <a:latin typeface="+mj-ea"/>
                <a:ea typeface="+mj-ea"/>
              </a:endParaRPr>
            </a:p>
          </p:txBody>
        </p:sp>
        <p:cxnSp>
          <p:nvCxnSpPr>
            <p:cNvPr id="35" name="직선 연결선[R] 34">
              <a:extLst>
                <a:ext uri="{FF2B5EF4-FFF2-40B4-BE49-F238E27FC236}">
                  <a16:creationId xmlns:a16="http://schemas.microsoft.com/office/drawing/2014/main" xmlns="" id="{20422C7C-C34C-E849-9868-DDC35819EED3}"/>
                </a:ext>
              </a:extLst>
            </p:cNvPr>
            <p:cNvCxnSpPr>
              <a:cxnSpLocks/>
            </p:cNvCxnSpPr>
            <p:nvPr/>
          </p:nvCxnSpPr>
          <p:spPr>
            <a:xfrm>
              <a:off x="824401" y="1425038"/>
              <a:ext cx="6885134"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48" name="Picture 2" descr="D:\맥 공유\21-2-15\처벌법11.png">
            <a:extLst>
              <a:ext uri="{FF2B5EF4-FFF2-40B4-BE49-F238E27FC236}">
                <a16:creationId xmlns:a16="http://schemas.microsoft.com/office/drawing/2014/main" xmlns="" id="{13CA01A6-766A-A441-B085-497E29FE564A}"/>
              </a:ext>
            </a:extLst>
          </p:cNvPr>
          <p:cNvPicPr>
            <a:picLocks noChangeAspect="1" noChangeArrowheads="1"/>
          </p:cNvPicPr>
          <p:nvPr/>
        </p:nvPicPr>
        <p:blipFill>
          <a:blip r:embed="rId2"/>
          <a:srcRect/>
          <a:stretch>
            <a:fillRect/>
          </a:stretch>
        </p:blipFill>
        <p:spPr bwMode="auto">
          <a:xfrm>
            <a:off x="763441" y="2372505"/>
            <a:ext cx="1007999" cy="823199"/>
          </a:xfrm>
          <a:prstGeom prst="rect">
            <a:avLst/>
          </a:prstGeom>
          <a:noFill/>
        </p:spPr>
      </p:pic>
      <p:sp>
        <p:nvSpPr>
          <p:cNvPr id="26" name="TextBox 25">
            <a:extLst>
              <a:ext uri="{FF2B5EF4-FFF2-40B4-BE49-F238E27FC236}">
                <a16:creationId xmlns:a16="http://schemas.microsoft.com/office/drawing/2014/main" xmlns="" id="{24CE7535-5009-0541-84A5-93E5AE003252}"/>
              </a:ext>
            </a:extLst>
          </p:cNvPr>
          <p:cNvSpPr txBox="1"/>
          <p:nvPr/>
        </p:nvSpPr>
        <p:spPr>
          <a:xfrm>
            <a:off x="2408098" y="2474952"/>
            <a:ext cx="6660000" cy="890137"/>
          </a:xfrm>
          <a:prstGeom prst="rect">
            <a:avLst/>
          </a:prstGeom>
          <a:noFill/>
        </p:spPr>
        <p:txBody>
          <a:bodyPr wrap="square" lIns="104287" tIns="52144" rIns="104287" bIns="52144" rtlCol="0">
            <a:spAutoFit/>
          </a:bodyPr>
          <a:lstStyle/>
          <a:p>
            <a:pPr algn="just">
              <a:lnSpc>
                <a:spcPct val="150000"/>
              </a:lnSpc>
            </a:pPr>
            <a:r>
              <a:rPr lang="ko-KR" altLang="en-US" sz="1700" b="1" spc="-90" dirty="0" smtClean="0">
                <a:solidFill>
                  <a:schemeClr val="accent1">
                    <a:lumMod val="75000"/>
                  </a:schemeClr>
                </a:solidFill>
                <a:latin typeface="+mj-ea"/>
              </a:rPr>
              <a:t>사업주 또는 경영책임자 등은</a:t>
            </a:r>
            <a:r>
              <a:rPr lang="ko-KR" altLang="en-US" sz="1700" spc="-90" dirty="0" smtClean="0">
                <a:latin typeface="+mj-ea"/>
              </a:rPr>
              <a:t> 사업주나 법인 또는 </a:t>
            </a:r>
            <a:r>
              <a:rPr lang="ko-KR" altLang="en-US" sz="1700" spc="-90" dirty="0" smtClean="0"/>
              <a:t>기관이 제</a:t>
            </a:r>
            <a:r>
              <a:rPr lang="en-US" altLang="ko-KR" sz="1700" spc="-90" dirty="0"/>
              <a:t>3</a:t>
            </a:r>
            <a:r>
              <a:rPr lang="ko-KR" altLang="en-US" sz="1700" spc="-90" dirty="0" smtClean="0"/>
              <a:t>자에게 </a:t>
            </a:r>
            <a:endParaRPr lang="en-US" altLang="ko-KR" sz="1700" spc="-90" dirty="0"/>
          </a:p>
          <a:p>
            <a:pPr algn="just">
              <a:lnSpc>
                <a:spcPct val="150000"/>
              </a:lnSpc>
            </a:pPr>
            <a:r>
              <a:rPr lang="ko-KR" altLang="en-US" sz="1700" spc="-90" dirty="0"/>
              <a:t>도급</a:t>
            </a:r>
            <a:r>
              <a:rPr lang="en-US" altLang="ko-KR" sz="1700" spc="-90" dirty="0" smtClean="0"/>
              <a:t>, </a:t>
            </a:r>
            <a:r>
              <a:rPr lang="ko-KR" altLang="en-US" sz="1700" spc="-90" dirty="0" smtClean="0"/>
              <a:t>용역</a:t>
            </a:r>
            <a:r>
              <a:rPr lang="en-US" altLang="ko-KR" sz="1700" spc="-90" dirty="0" smtClean="0"/>
              <a:t>, </a:t>
            </a:r>
            <a:r>
              <a:rPr lang="ko-KR" altLang="en-US" sz="1700" spc="-90" dirty="0" smtClean="0"/>
              <a:t>위탁 등을 행한 경우</a:t>
            </a:r>
            <a:endParaRPr lang="ko-KR" altLang="en-US" sz="1700" spc="-90" dirty="0">
              <a:latin typeface="+mj-ea"/>
            </a:endParaRPr>
          </a:p>
        </p:txBody>
      </p:sp>
      <p:grpSp>
        <p:nvGrpSpPr>
          <p:cNvPr id="2" name="그룹 1">
            <a:extLst>
              <a:ext uri="{FF2B5EF4-FFF2-40B4-BE49-F238E27FC236}">
                <a16:creationId xmlns:a16="http://schemas.microsoft.com/office/drawing/2014/main" xmlns="" id="{8240F934-9C8A-6D49-833C-26C2C8CE10A1}"/>
              </a:ext>
            </a:extLst>
          </p:cNvPr>
          <p:cNvGrpSpPr/>
          <p:nvPr/>
        </p:nvGrpSpPr>
        <p:grpSpPr>
          <a:xfrm>
            <a:off x="1960212" y="4202955"/>
            <a:ext cx="7560000" cy="1224135"/>
            <a:chOff x="1960212" y="3855865"/>
            <a:chExt cx="7560000" cy="1224135"/>
          </a:xfrm>
        </p:grpSpPr>
        <p:sp>
          <p:nvSpPr>
            <p:cNvPr id="14" name="모서리가 둥근 직사각형 13">
              <a:extLst>
                <a:ext uri="{FF2B5EF4-FFF2-40B4-BE49-F238E27FC236}">
                  <a16:creationId xmlns:a16="http://schemas.microsoft.com/office/drawing/2014/main" xmlns="" id="{FA9E992D-94B9-014A-A721-9EDAEF6AC341}"/>
                </a:ext>
              </a:extLst>
            </p:cNvPr>
            <p:cNvSpPr/>
            <p:nvPr/>
          </p:nvSpPr>
          <p:spPr>
            <a:xfrm>
              <a:off x="1960212" y="3855865"/>
              <a:ext cx="7560000" cy="1224135"/>
            </a:xfrm>
            <a:prstGeom prst="roundRect">
              <a:avLst>
                <a:gd name="adj" fmla="val 8021"/>
              </a:avLst>
            </a:prstGeom>
            <a:solidFill>
              <a:srgbClr val="FEECC5"/>
            </a:solidFill>
            <a:ln w="1905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5" name="TextBox 14">
              <a:extLst>
                <a:ext uri="{FF2B5EF4-FFF2-40B4-BE49-F238E27FC236}">
                  <a16:creationId xmlns:a16="http://schemas.microsoft.com/office/drawing/2014/main" xmlns="" id="{653D9BCD-D836-634F-834C-6BE8391C8F59}"/>
                </a:ext>
              </a:extLst>
            </p:cNvPr>
            <p:cNvSpPr txBox="1"/>
            <p:nvPr/>
          </p:nvSpPr>
          <p:spPr>
            <a:xfrm>
              <a:off x="2408098" y="4009112"/>
              <a:ext cx="6660000" cy="890137"/>
            </a:xfrm>
            <a:prstGeom prst="rect">
              <a:avLst/>
            </a:prstGeom>
            <a:noFill/>
          </p:spPr>
          <p:txBody>
            <a:bodyPr wrap="square" lIns="104287" tIns="52144" rIns="104287" bIns="52144" rtlCol="0">
              <a:spAutoFit/>
            </a:bodyPr>
            <a:lstStyle/>
            <a:p>
              <a:pPr algn="just">
                <a:lnSpc>
                  <a:spcPct val="150000"/>
                </a:lnSpc>
              </a:pPr>
              <a:r>
                <a:rPr lang="ko-KR" altLang="en-US" sz="1700" spc="-90" dirty="0"/>
                <a:t>제</a:t>
              </a:r>
              <a:r>
                <a:rPr lang="en-US" altLang="ko-KR" sz="1700" spc="-90" dirty="0"/>
                <a:t>3</a:t>
              </a:r>
              <a:r>
                <a:rPr lang="ko-KR" altLang="en-US" sz="1700" spc="-90" dirty="0" smtClean="0"/>
                <a:t>자의 종사자에게 중대산업재해가 발생하지 않도록 </a:t>
              </a:r>
              <a:endParaRPr lang="en-US" altLang="ko-KR" sz="1700" spc="-90" dirty="0"/>
            </a:p>
            <a:p>
              <a:pPr algn="just">
                <a:lnSpc>
                  <a:spcPct val="150000"/>
                </a:lnSpc>
              </a:pPr>
              <a:r>
                <a:rPr lang="ko-KR" altLang="en-US" sz="1700" spc="-90" dirty="0" smtClean="0"/>
                <a:t>법 제</a:t>
              </a:r>
              <a:r>
                <a:rPr lang="en-US" altLang="ko-KR" sz="1700" spc="-90" dirty="0"/>
                <a:t>4</a:t>
              </a:r>
              <a:r>
                <a:rPr lang="ko-KR" altLang="en-US" sz="1700" spc="-90" dirty="0" smtClean="0"/>
                <a:t>조의 조치를 해야 한다</a:t>
              </a:r>
              <a:r>
                <a:rPr lang="en-US" altLang="ko-KR" sz="1700" spc="-90" dirty="0" smtClean="0"/>
                <a:t>. </a:t>
              </a:r>
              <a:r>
                <a:rPr lang="en-US" altLang="ko-KR" sz="1400" b="1" spc="-90" dirty="0" smtClean="0"/>
                <a:t>[</a:t>
              </a:r>
              <a:r>
                <a:rPr lang="ko-KR" altLang="en-US" sz="1400" b="1" spc="-90" dirty="0" smtClean="0"/>
                <a:t>법 제</a:t>
              </a:r>
              <a:r>
                <a:rPr lang="en-US" altLang="ko-KR" sz="1400" b="1" spc="-90" dirty="0" smtClean="0"/>
                <a:t>4</a:t>
              </a:r>
              <a:r>
                <a:rPr lang="ko-KR" altLang="en-US" sz="1400" b="1" spc="-90" dirty="0" smtClean="0"/>
                <a:t>조 및 시행령 제</a:t>
              </a:r>
              <a:r>
                <a:rPr lang="en-US" altLang="ko-KR" sz="1400" b="1" spc="-90" dirty="0" smtClean="0"/>
                <a:t>4</a:t>
              </a:r>
              <a:r>
                <a:rPr lang="ko-KR" altLang="en-US" sz="1400" b="1" spc="-90" dirty="0"/>
                <a:t>조</a:t>
              </a:r>
              <a:r>
                <a:rPr lang="en-US" altLang="ko-KR" sz="1400" b="1" spc="-90" dirty="0" smtClean="0"/>
                <a:t>]</a:t>
              </a:r>
              <a:endParaRPr lang="ko-KR" altLang="en-US" sz="1400" b="1" spc="-90" dirty="0">
                <a:latin typeface="+mj-ea"/>
              </a:endParaRPr>
            </a:p>
          </p:txBody>
        </p:sp>
      </p:grpSp>
      <p:pic>
        <p:nvPicPr>
          <p:cNvPr id="4" name="그림 3">
            <a:extLst>
              <a:ext uri="{FF2B5EF4-FFF2-40B4-BE49-F238E27FC236}">
                <a16:creationId xmlns:a16="http://schemas.microsoft.com/office/drawing/2014/main" xmlns="" id="{ED87EDEC-2F95-6449-82FE-F7B5FEAF5178}"/>
              </a:ext>
            </a:extLst>
          </p:cNvPr>
          <p:cNvPicPr>
            <a:picLocks noChangeAspect="1"/>
          </p:cNvPicPr>
          <p:nvPr/>
        </p:nvPicPr>
        <p:blipFill>
          <a:blip r:embed="rId3">
            <a:alphaModFix amt="28000"/>
            <a:extLst>
              <a:ext uri="{BEBA8EAE-BF5A-486C-A8C5-ECC9F3942E4B}">
                <a14:imgProps xmlns:a14="http://schemas.microsoft.com/office/drawing/2010/main">
                  <a14:imgLayer>
                    <a14:imgEffect>
                      <a14:colorTemperature colorTemp="4700"/>
                    </a14:imgEffect>
                    <a14:imgEffect>
                      <a14:brightnessContrast bright="20000"/>
                    </a14:imgEffect>
                  </a14:imgLayer>
                </a14:imgProps>
              </a:ext>
            </a:extLst>
          </a:blip>
          <a:stretch>
            <a:fillRect/>
          </a:stretch>
        </p:blipFill>
        <p:spPr>
          <a:xfrm>
            <a:off x="5126750" y="3480266"/>
            <a:ext cx="1142246" cy="658989"/>
          </a:xfrm>
          <a:prstGeom prst="rect">
            <a:avLst/>
          </a:prstGeom>
        </p:spPr>
      </p:pic>
      <p:sp>
        <p:nvSpPr>
          <p:cNvPr id="6" name="직사각형 5">
            <a:extLst>
              <a:ext uri="{FF2B5EF4-FFF2-40B4-BE49-F238E27FC236}">
                <a16:creationId xmlns:a16="http://schemas.microsoft.com/office/drawing/2014/main" xmlns="" id="{7BED3DA2-4389-CC4E-B980-B9EDBDE1BCD2}"/>
              </a:ext>
            </a:extLst>
          </p:cNvPr>
          <p:cNvSpPr/>
          <p:nvPr/>
        </p:nvSpPr>
        <p:spPr>
          <a:xfrm>
            <a:off x="1847850" y="5528690"/>
            <a:ext cx="7832647" cy="1052596"/>
          </a:xfrm>
          <a:prstGeom prst="rect">
            <a:avLst/>
          </a:prstGeom>
        </p:spPr>
        <p:txBody>
          <a:bodyPr wrap="square">
            <a:spAutoFit/>
          </a:bodyPr>
          <a:lstStyle/>
          <a:p>
            <a:pPr>
              <a:lnSpc>
                <a:spcPct val="130000"/>
              </a:lnSpc>
            </a:pPr>
            <a:r>
              <a:rPr lang="en-US" altLang="ko-KR" sz="1600" spc="-90" dirty="0" smtClean="0"/>
              <a:t>※ </a:t>
            </a:r>
            <a:r>
              <a:rPr lang="ko-KR" altLang="en-US" sz="1600" spc="-90" dirty="0" smtClean="0"/>
              <a:t>해당 시설</a:t>
            </a:r>
            <a:r>
              <a:rPr lang="en-US" altLang="ko-KR" sz="1600" spc="-90" dirty="0" smtClean="0"/>
              <a:t>, </a:t>
            </a:r>
            <a:r>
              <a:rPr lang="ko-KR" altLang="en-US" sz="1600" spc="-90" dirty="0" smtClean="0"/>
              <a:t>장비</a:t>
            </a:r>
            <a:r>
              <a:rPr lang="en-US" altLang="ko-KR" sz="1600" spc="-90" dirty="0" smtClean="0"/>
              <a:t>, </a:t>
            </a:r>
            <a:r>
              <a:rPr lang="ko-KR" altLang="en-US" sz="1600" spc="-90" dirty="0" smtClean="0"/>
              <a:t>장소 등에 대하여 </a:t>
            </a:r>
            <a:r>
              <a:rPr lang="en-US" altLang="ko-KR" sz="1600" b="1" spc="-90" dirty="0" smtClean="0"/>
              <a:t>‘</a:t>
            </a:r>
            <a:r>
              <a:rPr lang="ko-KR" altLang="en-US" sz="1600" b="1" spc="-90" dirty="0" smtClean="0"/>
              <a:t>실질적으로 지배</a:t>
            </a:r>
            <a:r>
              <a:rPr lang="en-US" altLang="ko-KR" sz="1600" b="1" spc="-90" dirty="0"/>
              <a:t>·</a:t>
            </a:r>
            <a:r>
              <a:rPr lang="ko-KR" altLang="en-US" sz="1600" b="1" spc="-90" dirty="0"/>
              <a:t>운영</a:t>
            </a:r>
            <a:r>
              <a:rPr lang="en-US" altLang="ko-KR" sz="1600" b="1" spc="-90" dirty="0"/>
              <a:t>·</a:t>
            </a:r>
            <a:r>
              <a:rPr lang="ko-KR" altLang="en-US" sz="1600" b="1" spc="-90" dirty="0" smtClean="0"/>
              <a:t>관리하지 않는 경우에도</a:t>
            </a:r>
            <a:r>
              <a:rPr lang="en-US" altLang="ko-KR" sz="1600" b="1" spc="-90" dirty="0" smtClean="0"/>
              <a:t>’</a:t>
            </a:r>
          </a:p>
          <a:p>
            <a:pPr>
              <a:lnSpc>
                <a:spcPct val="130000"/>
              </a:lnSpc>
            </a:pPr>
            <a:r>
              <a:rPr lang="en-US" altLang="ko-KR" sz="1600" b="1" spc="-90" dirty="0" smtClean="0"/>
              <a:t>    </a:t>
            </a:r>
            <a:r>
              <a:rPr lang="ko-KR" altLang="en-US" sz="1600" b="1" spc="-90" dirty="0" smtClean="0"/>
              <a:t>실질적으로 지배</a:t>
            </a:r>
            <a:r>
              <a:rPr lang="en-US" altLang="ko-KR" sz="1600" b="1" spc="-90" dirty="0"/>
              <a:t>·</a:t>
            </a:r>
            <a:r>
              <a:rPr lang="ko-KR" altLang="en-US" sz="1600" b="1" spc="-90" dirty="0"/>
              <a:t>운영</a:t>
            </a:r>
            <a:r>
              <a:rPr lang="en-US" altLang="ko-KR" sz="1600" b="1" spc="-90" dirty="0"/>
              <a:t>·</a:t>
            </a:r>
            <a:r>
              <a:rPr lang="ko-KR" altLang="en-US" sz="1600" b="1" spc="-90" dirty="0" smtClean="0"/>
              <a:t>관리하는 </a:t>
            </a:r>
            <a:r>
              <a:rPr lang="en-US" altLang="ko-KR" sz="1600" b="1" spc="-90" dirty="0" smtClean="0"/>
              <a:t>‘</a:t>
            </a:r>
            <a:r>
              <a:rPr lang="ko-KR" altLang="en-US" sz="1600" b="1" spc="-90" dirty="0" smtClean="0"/>
              <a:t>책임</a:t>
            </a:r>
            <a:r>
              <a:rPr lang="en-US" altLang="ko-KR" sz="1400" spc="-90" dirty="0" smtClean="0"/>
              <a:t>(</a:t>
            </a:r>
            <a:r>
              <a:rPr lang="ko-KR" altLang="en-US" sz="1400" spc="-90" dirty="0" smtClean="0"/>
              <a:t>소유권</a:t>
            </a:r>
            <a:r>
              <a:rPr lang="en-US" altLang="ko-KR" sz="1400" spc="-90" dirty="0" smtClean="0"/>
              <a:t>, </a:t>
            </a:r>
            <a:r>
              <a:rPr lang="ko-KR" altLang="en-US" sz="1400" spc="-90" dirty="0" smtClean="0"/>
              <a:t>임차권 등 위험 제어능력 보유</a:t>
            </a:r>
            <a:r>
              <a:rPr lang="en-US" altLang="ko-KR" sz="1400" spc="-90" dirty="0" smtClean="0"/>
              <a:t>)</a:t>
            </a:r>
            <a:r>
              <a:rPr lang="en-US" altLang="ko-KR" sz="1600" b="1" spc="-90" dirty="0" smtClean="0"/>
              <a:t>’</a:t>
            </a:r>
            <a:r>
              <a:rPr lang="ko-KR" altLang="en-US" sz="1600" b="1" spc="-90" dirty="0" smtClean="0"/>
              <a:t>이 있다면</a:t>
            </a:r>
            <a:r>
              <a:rPr lang="en-US" altLang="ko-KR" sz="1600" spc="-90" dirty="0" smtClean="0"/>
              <a:t>,</a:t>
            </a:r>
          </a:p>
          <a:p>
            <a:pPr>
              <a:lnSpc>
                <a:spcPct val="130000"/>
              </a:lnSpc>
            </a:pPr>
            <a:r>
              <a:rPr lang="en-US" altLang="ko-KR" sz="1600" b="1" spc="-90" dirty="0" smtClean="0"/>
              <a:t>          </a:t>
            </a:r>
            <a:r>
              <a:rPr lang="ko-KR" altLang="en-US" sz="1600" b="1" spc="-90" dirty="0" smtClean="0"/>
              <a:t>수급인</a:t>
            </a:r>
            <a:r>
              <a:rPr lang="en-US" altLang="ko-KR" sz="1600" b="1" spc="-90" dirty="0" smtClean="0"/>
              <a:t>,</a:t>
            </a:r>
            <a:r>
              <a:rPr lang="ko-KR" altLang="en-US" sz="1600" b="1" spc="-90" dirty="0" smtClean="0"/>
              <a:t> 수급인의 종사자</a:t>
            </a:r>
            <a:r>
              <a:rPr lang="ko-KR" altLang="en-US" sz="1600" spc="-90" dirty="0" smtClean="0"/>
              <a:t>에</a:t>
            </a:r>
            <a:r>
              <a:rPr lang="ko-KR" altLang="en-US" sz="1600" b="1" spc="-90" dirty="0" smtClean="0"/>
              <a:t> </a:t>
            </a:r>
            <a:r>
              <a:rPr lang="ko-KR" altLang="en-US" sz="1600" spc="-90" dirty="0" smtClean="0"/>
              <a:t>대해</a:t>
            </a:r>
            <a:r>
              <a:rPr lang="ko-KR" altLang="en-US" sz="1600" b="1" spc="-90" dirty="0" smtClean="0"/>
              <a:t> 안전보건 확보 의무를 이행해야 함</a:t>
            </a:r>
            <a:endParaRPr lang="ko-KR" altLang="en-US" sz="1600" dirty="0"/>
          </a:p>
        </p:txBody>
      </p:sp>
      <p:sp>
        <p:nvSpPr>
          <p:cNvPr id="17" name="오른쪽 화살표 16"/>
          <p:cNvSpPr/>
          <p:nvPr/>
        </p:nvSpPr>
        <p:spPr>
          <a:xfrm>
            <a:off x="2235659" y="6306327"/>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8" name="직사각형 17">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19"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그룹 32">
            <a:extLst>
              <a:ext uri="{FF2B5EF4-FFF2-40B4-BE49-F238E27FC236}">
                <a16:creationId xmlns:a16="http://schemas.microsoft.com/office/drawing/2014/main" xmlns="" id="{8D7C60A9-52D9-9944-BB6C-AB707AA525E7}"/>
              </a:ext>
            </a:extLst>
          </p:cNvPr>
          <p:cNvGrpSpPr/>
          <p:nvPr/>
        </p:nvGrpSpPr>
        <p:grpSpPr>
          <a:xfrm>
            <a:off x="687617" y="1303118"/>
            <a:ext cx="7362946" cy="714466"/>
            <a:chOff x="748577" y="1425038"/>
            <a:chExt cx="7362946" cy="714466"/>
          </a:xfrm>
        </p:grpSpPr>
        <p:sp>
          <p:nvSpPr>
            <p:cNvPr id="34" name="TextBox 33">
              <a:extLst>
                <a:ext uri="{FF2B5EF4-FFF2-40B4-BE49-F238E27FC236}">
                  <a16:creationId xmlns:a16="http://schemas.microsoft.com/office/drawing/2014/main" xmlns="" id="{64C8FB70-AE0F-8F44-B2F1-DDDD6CF69892}"/>
                </a:ext>
              </a:extLst>
            </p:cNvPr>
            <p:cNvSpPr txBox="1"/>
            <p:nvPr/>
          </p:nvSpPr>
          <p:spPr>
            <a:xfrm>
              <a:off x="748577" y="1449422"/>
              <a:ext cx="7362946" cy="690082"/>
            </a:xfrm>
            <a:prstGeom prst="rect">
              <a:avLst/>
            </a:prstGeom>
            <a:noFill/>
          </p:spPr>
          <p:txBody>
            <a:bodyPr wrap="square" lIns="104287" tIns="52144" rIns="104287" bIns="52144" rtlCol="0">
              <a:spAutoFit/>
            </a:bodyPr>
            <a:lstStyle/>
            <a:p>
              <a:pPr fontAlgn="base"/>
              <a:r>
                <a:rPr lang="ko-KR" altLang="en-US" sz="2000" b="1" spc="-150" dirty="0" smtClean="0">
                  <a:solidFill>
                    <a:schemeClr val="accent6">
                      <a:lumMod val="75000"/>
                    </a:schemeClr>
                  </a:solidFill>
                  <a:latin typeface="+mj-ea"/>
                  <a:ea typeface="+mj-ea"/>
                </a:rPr>
                <a:t>각종 안전보건 관련 조치를 이행한 후에는 어떻게 보관해야 할까</a:t>
              </a:r>
              <a:r>
                <a:rPr lang="en-US" altLang="ko-KR" sz="2000" b="1" spc="-150" dirty="0" smtClean="0">
                  <a:solidFill>
                    <a:schemeClr val="accent6">
                      <a:lumMod val="75000"/>
                    </a:schemeClr>
                  </a:solidFill>
                  <a:latin typeface="+mj-ea"/>
                  <a:ea typeface="+mj-ea"/>
                </a:rPr>
                <a:t>? </a:t>
              </a:r>
              <a:endParaRPr lang="en-US" altLang="ko-KR" sz="1800" spc="-150" dirty="0">
                <a:solidFill>
                  <a:schemeClr val="accent6">
                    <a:lumMod val="75000"/>
                  </a:schemeClr>
                </a:solidFill>
                <a:latin typeface="+mj-ea"/>
                <a:ea typeface="+mj-ea"/>
              </a:endParaRPr>
            </a:p>
            <a:p>
              <a:pPr fontAlgn="base"/>
              <a:r>
                <a:rPr lang="en-US" altLang="ko-KR" sz="1800" spc="-150" dirty="0" smtClean="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시행령 제</a:t>
              </a:r>
              <a:r>
                <a:rPr lang="en-US" altLang="ko-KR" sz="1800" spc="-150" dirty="0" smtClean="0">
                  <a:solidFill>
                    <a:schemeClr val="accent6">
                      <a:lumMod val="75000"/>
                    </a:schemeClr>
                  </a:solidFill>
                  <a:latin typeface="+mj-ea"/>
                  <a:ea typeface="+mj-ea"/>
                </a:rPr>
                <a:t>13</a:t>
              </a:r>
              <a:r>
                <a:rPr lang="ko-KR" altLang="en-US" sz="1800" spc="-150" dirty="0" smtClean="0">
                  <a:solidFill>
                    <a:schemeClr val="accent6">
                      <a:lumMod val="75000"/>
                    </a:schemeClr>
                  </a:solidFill>
                  <a:latin typeface="+mj-ea"/>
                  <a:ea typeface="+mj-ea"/>
                </a:rPr>
                <a:t>조</a:t>
              </a:r>
              <a:r>
                <a:rPr lang="en-US" altLang="ko-KR" sz="1800" spc="-150" dirty="0" smtClean="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조치 등의 이행사항에 관한 서면의 보관</a:t>
              </a:r>
              <a:r>
                <a:rPr lang="en-US" altLang="ko-KR" sz="1800" spc="-150" dirty="0" smtClean="0">
                  <a:solidFill>
                    <a:schemeClr val="accent6">
                      <a:lumMod val="75000"/>
                    </a:schemeClr>
                  </a:solidFill>
                  <a:latin typeface="+mj-ea"/>
                  <a:ea typeface="+mj-ea"/>
                </a:rPr>
                <a:t>), </a:t>
              </a:r>
              <a:r>
                <a:rPr lang="ko-KR" altLang="en-US" sz="1800" spc="-150" dirty="0" smtClean="0">
                  <a:solidFill>
                    <a:schemeClr val="accent6">
                      <a:lumMod val="75000"/>
                    </a:schemeClr>
                  </a:solidFill>
                  <a:latin typeface="+mj-ea"/>
                  <a:ea typeface="+mj-ea"/>
                </a:rPr>
                <a:t>해설서</a:t>
              </a:r>
              <a:r>
                <a:rPr lang="en-US" altLang="ko-KR" sz="1800" spc="-150" dirty="0" smtClean="0">
                  <a:solidFill>
                    <a:schemeClr val="accent6">
                      <a:lumMod val="75000"/>
                    </a:schemeClr>
                  </a:solidFill>
                  <a:latin typeface="+mj-ea"/>
                  <a:ea typeface="+mj-ea"/>
                </a:rPr>
                <a:t>]</a:t>
              </a:r>
              <a:endParaRPr lang="ko-KR" altLang="en-US" sz="1800" spc="-150" dirty="0">
                <a:solidFill>
                  <a:schemeClr val="accent6">
                    <a:lumMod val="75000"/>
                  </a:schemeClr>
                </a:solidFill>
                <a:latin typeface="+mj-ea"/>
                <a:ea typeface="+mj-ea"/>
              </a:endParaRPr>
            </a:p>
          </p:txBody>
        </p:sp>
        <p:cxnSp>
          <p:nvCxnSpPr>
            <p:cNvPr id="35" name="직선 연결선[R] 34">
              <a:extLst>
                <a:ext uri="{FF2B5EF4-FFF2-40B4-BE49-F238E27FC236}">
                  <a16:creationId xmlns:a16="http://schemas.microsoft.com/office/drawing/2014/main" xmlns="" id="{20422C7C-C34C-E849-9868-DDC35819EED3}"/>
                </a:ext>
              </a:extLst>
            </p:cNvPr>
            <p:cNvCxnSpPr>
              <a:cxnSpLocks/>
            </p:cNvCxnSpPr>
            <p:nvPr/>
          </p:nvCxnSpPr>
          <p:spPr>
            <a:xfrm>
              <a:off x="824401" y="1425038"/>
              <a:ext cx="7047779"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 name="그룹 1">
            <a:extLst>
              <a:ext uri="{FF2B5EF4-FFF2-40B4-BE49-F238E27FC236}">
                <a16:creationId xmlns:a16="http://schemas.microsoft.com/office/drawing/2014/main" xmlns="" id="{8240F934-9C8A-6D49-833C-26C2C8CE10A1}"/>
              </a:ext>
            </a:extLst>
          </p:cNvPr>
          <p:cNvGrpSpPr/>
          <p:nvPr/>
        </p:nvGrpSpPr>
        <p:grpSpPr>
          <a:xfrm>
            <a:off x="1046029" y="4227238"/>
            <a:ext cx="8194970" cy="1421087"/>
            <a:chOff x="1960213" y="3855865"/>
            <a:chExt cx="7406624" cy="1421087"/>
          </a:xfrm>
          <a:solidFill>
            <a:schemeClr val="accent5">
              <a:lumMod val="20000"/>
              <a:lumOff val="80000"/>
            </a:schemeClr>
          </a:solidFill>
        </p:grpSpPr>
        <p:sp>
          <p:nvSpPr>
            <p:cNvPr id="14" name="모서리가 둥근 직사각형 13">
              <a:extLst>
                <a:ext uri="{FF2B5EF4-FFF2-40B4-BE49-F238E27FC236}">
                  <a16:creationId xmlns:a16="http://schemas.microsoft.com/office/drawing/2014/main" xmlns="" id="{FA9E992D-94B9-014A-A721-9EDAEF6AC341}"/>
                </a:ext>
              </a:extLst>
            </p:cNvPr>
            <p:cNvSpPr/>
            <p:nvPr/>
          </p:nvSpPr>
          <p:spPr>
            <a:xfrm>
              <a:off x="1960213" y="3855865"/>
              <a:ext cx="7406624" cy="1421087"/>
            </a:xfrm>
            <a:prstGeom prst="roundRect">
              <a:avLst>
                <a:gd name="adj" fmla="val 8021"/>
              </a:avLst>
            </a:prstGeom>
            <a:grpFill/>
            <a:ln w="1905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5" name="TextBox 14">
              <a:extLst>
                <a:ext uri="{FF2B5EF4-FFF2-40B4-BE49-F238E27FC236}">
                  <a16:creationId xmlns:a16="http://schemas.microsoft.com/office/drawing/2014/main" xmlns="" id="{653D9BCD-D836-634F-834C-6BE8391C8F59}"/>
                </a:ext>
              </a:extLst>
            </p:cNvPr>
            <p:cNvSpPr txBox="1"/>
            <p:nvPr/>
          </p:nvSpPr>
          <p:spPr>
            <a:xfrm>
              <a:off x="2113586" y="3905466"/>
              <a:ext cx="7253250" cy="1259469"/>
            </a:xfrm>
            <a:prstGeom prst="rect">
              <a:avLst/>
            </a:prstGeom>
            <a:noFill/>
          </p:spPr>
          <p:txBody>
            <a:bodyPr wrap="square" lIns="104287" tIns="52144" rIns="104287" bIns="52144" rtlCol="0">
              <a:spAutoFit/>
            </a:bodyPr>
            <a:lstStyle/>
            <a:p>
              <a:pPr algn="just">
                <a:lnSpc>
                  <a:spcPct val="150000"/>
                </a:lnSpc>
              </a:pPr>
              <a:r>
                <a:rPr lang="ko-KR" altLang="en-US" sz="1700" spc="-90" dirty="0" smtClean="0"/>
                <a:t>상기 조치 등의 이행 사항을 </a:t>
              </a:r>
              <a:r>
                <a:rPr lang="ko-KR" altLang="en-US" sz="1800" b="1" spc="-90" dirty="0" smtClean="0"/>
                <a:t>서면</a:t>
              </a:r>
              <a:r>
                <a:rPr lang="en-US" altLang="ko-KR" sz="1600" b="1" spc="-90" dirty="0" smtClean="0"/>
                <a:t>(</a:t>
              </a:r>
              <a:r>
                <a:rPr lang="ko-KR" altLang="en-US" sz="1600" b="1" spc="-90" dirty="0" smtClean="0"/>
                <a:t>전자문서 포함</a:t>
              </a:r>
              <a:r>
                <a:rPr lang="en-US" altLang="ko-KR" sz="1600" b="1" spc="-90" dirty="0" smtClean="0"/>
                <a:t>)</a:t>
              </a:r>
              <a:r>
                <a:rPr lang="ko-KR" altLang="en-US" sz="1700" spc="-90" dirty="0" smtClean="0"/>
                <a:t>으로 작성하여 </a:t>
              </a:r>
              <a:r>
                <a:rPr lang="en-US" altLang="ko-KR" sz="1800" b="1" spc="-90" dirty="0" smtClean="0"/>
                <a:t>5</a:t>
              </a:r>
              <a:r>
                <a:rPr lang="ko-KR" altLang="en-US" sz="1800" b="1" spc="-90" dirty="0" smtClean="0"/>
                <a:t>년간 보관</a:t>
              </a:r>
              <a:r>
                <a:rPr lang="ko-KR" altLang="en-US" sz="1700" spc="-90" dirty="0" smtClean="0"/>
                <a:t>하여야 함</a:t>
              </a:r>
              <a:endParaRPr lang="en-US" altLang="ko-KR" sz="1700" spc="-90" dirty="0" smtClean="0"/>
            </a:p>
            <a:p>
              <a:pPr algn="just">
                <a:lnSpc>
                  <a:spcPct val="150000"/>
                </a:lnSpc>
              </a:pPr>
              <a:r>
                <a:rPr lang="en-US" altLang="ko-KR" sz="1600" b="1" spc="-90" dirty="0" smtClean="0">
                  <a:solidFill>
                    <a:schemeClr val="accent5">
                      <a:lumMod val="75000"/>
                    </a:schemeClr>
                  </a:solidFill>
                  <a:latin typeface="+mj-ea"/>
                </a:rPr>
                <a:t> ! </a:t>
              </a:r>
              <a:r>
                <a:rPr lang="ko-KR" altLang="en-US" sz="1600" b="1" spc="-90" dirty="0" smtClean="0">
                  <a:solidFill>
                    <a:schemeClr val="accent5">
                      <a:lumMod val="75000"/>
                    </a:schemeClr>
                  </a:solidFill>
                  <a:latin typeface="+mj-ea"/>
                </a:rPr>
                <a:t>안전보건 확보의무와 관련하여 ① 지시내용</a:t>
              </a:r>
              <a:r>
                <a:rPr lang="en-US" altLang="ko-KR" sz="1600" b="1" spc="-90" dirty="0" smtClean="0">
                  <a:solidFill>
                    <a:schemeClr val="accent5">
                      <a:lumMod val="75000"/>
                    </a:schemeClr>
                  </a:solidFill>
                  <a:latin typeface="+mj-ea"/>
                </a:rPr>
                <a:t>, ② </a:t>
              </a:r>
              <a:r>
                <a:rPr lang="ko-KR" altLang="en-US" sz="1600" b="1" spc="-90" dirty="0" smtClean="0">
                  <a:solidFill>
                    <a:schemeClr val="accent5">
                      <a:lumMod val="75000"/>
                    </a:schemeClr>
                  </a:solidFill>
                  <a:latin typeface="+mj-ea"/>
                </a:rPr>
                <a:t>실제 조치사항이 사실대로 담겨있어야 함</a:t>
              </a:r>
              <a:endParaRPr lang="en-US" altLang="ko-KR" sz="1600" b="1" spc="-90" dirty="0" smtClean="0">
                <a:solidFill>
                  <a:schemeClr val="accent5">
                    <a:lumMod val="75000"/>
                  </a:schemeClr>
                </a:solidFill>
                <a:latin typeface="+mj-ea"/>
              </a:endParaRPr>
            </a:p>
            <a:p>
              <a:pPr algn="just">
                <a:lnSpc>
                  <a:spcPct val="150000"/>
                </a:lnSpc>
              </a:pPr>
              <a:r>
                <a:rPr lang="en-US" altLang="ko-KR" sz="1600" b="1" spc="-90" dirty="0" smtClean="0">
                  <a:solidFill>
                    <a:schemeClr val="accent5">
                      <a:lumMod val="75000"/>
                    </a:schemeClr>
                  </a:solidFill>
                  <a:latin typeface="+mj-ea"/>
                </a:rPr>
                <a:t> ! </a:t>
              </a:r>
              <a:r>
                <a:rPr lang="ko-KR" altLang="en-US" sz="1600" b="1" spc="-90" dirty="0" smtClean="0">
                  <a:solidFill>
                    <a:schemeClr val="accent5">
                      <a:lumMod val="75000"/>
                    </a:schemeClr>
                  </a:solidFill>
                  <a:latin typeface="+mj-ea"/>
                </a:rPr>
                <a:t>전자문서로 보관하는 경우</a:t>
              </a:r>
              <a:r>
                <a:rPr lang="en-US" altLang="ko-KR" sz="1600" b="1" spc="-90" dirty="0" smtClean="0">
                  <a:solidFill>
                    <a:schemeClr val="accent5">
                      <a:lumMod val="75000"/>
                    </a:schemeClr>
                  </a:solidFill>
                  <a:latin typeface="+mj-ea"/>
                </a:rPr>
                <a:t>, </a:t>
              </a:r>
              <a:r>
                <a:rPr lang="ko-KR" altLang="en-US" sz="1600" b="1" spc="-90" dirty="0" smtClean="0">
                  <a:solidFill>
                    <a:schemeClr val="accent5">
                      <a:lumMod val="75000"/>
                    </a:schemeClr>
                  </a:solidFill>
                  <a:latin typeface="+mj-ea"/>
                </a:rPr>
                <a:t>최종결재를 사업주 또는 경영책임자 등이 직접 하여야 함</a:t>
              </a:r>
              <a:endParaRPr lang="ko-KR" altLang="en-US" sz="1200" b="1" spc="-90" dirty="0">
                <a:solidFill>
                  <a:schemeClr val="accent5">
                    <a:lumMod val="75000"/>
                  </a:schemeClr>
                </a:solidFill>
                <a:latin typeface="+mj-ea"/>
              </a:endParaRPr>
            </a:p>
          </p:txBody>
        </p:sp>
      </p:grpSp>
      <p:pic>
        <p:nvPicPr>
          <p:cNvPr id="4" name="그림 3">
            <a:extLst>
              <a:ext uri="{FF2B5EF4-FFF2-40B4-BE49-F238E27FC236}">
                <a16:creationId xmlns:a16="http://schemas.microsoft.com/office/drawing/2014/main" xmlns="" id="{ED87EDEC-2F95-6449-82FE-F7B5FEAF5178}"/>
              </a:ext>
            </a:extLst>
          </p:cNvPr>
          <p:cNvPicPr>
            <a:picLocks noChangeAspect="1"/>
          </p:cNvPicPr>
          <p:nvPr/>
        </p:nvPicPr>
        <p:blipFill>
          <a:blip r:embed="rId2">
            <a:alphaModFix amt="28000"/>
            <a:extLst>
              <a:ext uri="{BEBA8EAE-BF5A-486C-A8C5-ECC9F3942E4B}">
                <a14:imgProps xmlns:a14="http://schemas.microsoft.com/office/drawing/2010/main">
                  <a14:imgLayer>
                    <a14:imgEffect>
                      <a14:colorTemperature colorTemp="4700"/>
                    </a14:imgEffect>
                    <a14:imgEffect>
                      <a14:brightnessContrast bright="20000"/>
                    </a14:imgEffect>
                  </a14:imgLayer>
                </a14:imgProps>
              </a:ext>
            </a:extLst>
          </a:blip>
          <a:stretch>
            <a:fillRect/>
          </a:stretch>
        </p:blipFill>
        <p:spPr>
          <a:xfrm>
            <a:off x="4537683" y="3333967"/>
            <a:ext cx="1211662" cy="699037"/>
          </a:xfrm>
          <a:prstGeom prst="rect">
            <a:avLst/>
          </a:prstGeom>
        </p:spPr>
      </p:pic>
      <p:sp>
        <p:nvSpPr>
          <p:cNvPr id="6" name="직사각형 5">
            <a:extLst>
              <a:ext uri="{FF2B5EF4-FFF2-40B4-BE49-F238E27FC236}">
                <a16:creationId xmlns:a16="http://schemas.microsoft.com/office/drawing/2014/main" xmlns="" id="{7BED3DA2-4389-CC4E-B980-B9EDBDE1BCD2}"/>
              </a:ext>
            </a:extLst>
          </p:cNvPr>
          <p:cNvSpPr/>
          <p:nvPr/>
        </p:nvSpPr>
        <p:spPr>
          <a:xfrm>
            <a:off x="991952" y="5753852"/>
            <a:ext cx="7832647" cy="392415"/>
          </a:xfrm>
          <a:prstGeom prst="rect">
            <a:avLst/>
          </a:prstGeom>
        </p:spPr>
        <p:txBody>
          <a:bodyPr wrap="square">
            <a:spAutoFit/>
          </a:bodyPr>
          <a:lstStyle/>
          <a:p>
            <a:pPr>
              <a:lnSpc>
                <a:spcPct val="130000"/>
              </a:lnSpc>
            </a:pPr>
            <a:r>
              <a:rPr lang="en-US" altLang="ko-KR" sz="1500" spc="-90" dirty="0" smtClean="0"/>
              <a:t>※ </a:t>
            </a:r>
            <a:r>
              <a:rPr lang="ko-KR" altLang="en-US" sz="1500" spc="-90" dirty="0" smtClean="0"/>
              <a:t>단</a:t>
            </a:r>
            <a:r>
              <a:rPr lang="en-US" altLang="ko-KR" sz="1500" spc="-90" dirty="0" smtClean="0"/>
              <a:t>, </a:t>
            </a:r>
            <a:r>
              <a:rPr lang="ko-KR" altLang="en-US" sz="1500" spc="-90" dirty="0" smtClean="0"/>
              <a:t>소상공인기본법 제</a:t>
            </a:r>
            <a:r>
              <a:rPr lang="en-US" altLang="ko-KR" sz="1500" spc="-90" dirty="0" smtClean="0"/>
              <a:t>2</a:t>
            </a:r>
            <a:r>
              <a:rPr lang="ko-KR" altLang="en-US" sz="1500" spc="-90" dirty="0" smtClean="0"/>
              <a:t>조제</a:t>
            </a:r>
            <a:r>
              <a:rPr lang="en-US" altLang="ko-KR" sz="1500" spc="-90" dirty="0" smtClean="0"/>
              <a:t>1</a:t>
            </a:r>
            <a:r>
              <a:rPr lang="ko-KR" altLang="en-US" sz="1500" spc="-90" dirty="0" smtClean="0"/>
              <a:t>항에 따른 소상공인은 서면 보관 의무가 제외됨</a:t>
            </a:r>
            <a:endParaRPr lang="ko-KR" altLang="en-US" sz="1500" dirty="0"/>
          </a:p>
        </p:txBody>
      </p:sp>
      <p:sp>
        <p:nvSpPr>
          <p:cNvPr id="19" name="TextBox 18">
            <a:extLst>
              <a:ext uri="{FF2B5EF4-FFF2-40B4-BE49-F238E27FC236}">
                <a16:creationId xmlns:a16="http://schemas.microsoft.com/office/drawing/2014/main" xmlns="" id="{CDDBDD55-C31B-9248-AE5F-87640EA2EAF5}"/>
              </a:ext>
            </a:extLst>
          </p:cNvPr>
          <p:cNvSpPr txBox="1"/>
          <p:nvPr/>
        </p:nvSpPr>
        <p:spPr>
          <a:xfrm>
            <a:off x="1911711" y="2292262"/>
            <a:ext cx="7259572" cy="869056"/>
          </a:xfrm>
          <a:prstGeom prst="roundRect">
            <a:avLst/>
          </a:prstGeom>
          <a:solidFill>
            <a:schemeClr val="accent1">
              <a:lumMod val="20000"/>
              <a:lumOff val="80000"/>
            </a:schemeClr>
          </a:solidFill>
        </p:spPr>
        <p:txBody>
          <a:bodyPr wrap="square" lIns="104287" tIns="52144" rIns="104287" bIns="52144" rtlCol="0">
            <a:spAutoFit/>
          </a:bodyPr>
          <a:lstStyle/>
          <a:p>
            <a:pPr algn="just">
              <a:lnSpc>
                <a:spcPct val="130000"/>
              </a:lnSpc>
            </a:pPr>
            <a:r>
              <a:rPr lang="ko-KR" altLang="en-US" sz="1700" spc="-90" dirty="0" smtClean="0">
                <a:solidFill>
                  <a:srgbClr val="1F497D"/>
                </a:solidFill>
                <a:latin typeface="+mj-ea"/>
              </a:rPr>
              <a:t>▶</a:t>
            </a:r>
            <a:r>
              <a:rPr lang="ko-KR" altLang="en-US" sz="1700" spc="-90" dirty="0" smtClean="0">
                <a:solidFill>
                  <a:srgbClr val="0070C0"/>
                </a:solidFill>
                <a:latin typeface="+mj-ea"/>
              </a:rPr>
              <a:t> </a:t>
            </a:r>
            <a:r>
              <a:rPr lang="ko-KR" altLang="en-US" sz="1700" b="1" spc="-90" dirty="0" smtClean="0">
                <a:latin typeface="+mj-ea"/>
              </a:rPr>
              <a:t>시행령 제</a:t>
            </a:r>
            <a:r>
              <a:rPr lang="en-US" altLang="ko-KR" sz="1700" b="1" spc="-90" dirty="0" smtClean="0">
                <a:latin typeface="+mj-ea"/>
              </a:rPr>
              <a:t>4</a:t>
            </a:r>
            <a:r>
              <a:rPr lang="ko-KR" altLang="en-US" sz="1700" b="1" spc="-90" dirty="0" smtClean="0">
                <a:latin typeface="+mj-ea"/>
              </a:rPr>
              <a:t>조</a:t>
            </a:r>
            <a:r>
              <a:rPr lang="en-US" altLang="ko-KR" sz="1700" spc="-90" dirty="0" smtClean="0">
                <a:latin typeface="+mj-ea"/>
              </a:rPr>
              <a:t>(</a:t>
            </a:r>
            <a:r>
              <a:rPr lang="ko-KR" altLang="en-US" sz="1700" spc="-90" dirty="0" smtClean="0">
                <a:latin typeface="+mj-ea"/>
              </a:rPr>
              <a:t>안전보건관리체계의 구축 및 이행 조치</a:t>
            </a:r>
            <a:r>
              <a:rPr lang="en-US" altLang="ko-KR" sz="1700" spc="-90" dirty="0" smtClean="0">
                <a:latin typeface="+mj-ea"/>
              </a:rPr>
              <a:t>)</a:t>
            </a:r>
          </a:p>
          <a:p>
            <a:pPr algn="just">
              <a:lnSpc>
                <a:spcPct val="130000"/>
              </a:lnSpc>
            </a:pPr>
            <a:r>
              <a:rPr lang="ko-KR" altLang="en-US" sz="1700" spc="-90" dirty="0" smtClean="0">
                <a:solidFill>
                  <a:srgbClr val="1F497D"/>
                </a:solidFill>
                <a:latin typeface="+mj-ea"/>
              </a:rPr>
              <a:t>▶</a:t>
            </a:r>
            <a:r>
              <a:rPr lang="ko-KR" altLang="en-US" sz="1700" spc="-90" dirty="0" smtClean="0">
                <a:solidFill>
                  <a:schemeClr val="accent6">
                    <a:lumMod val="75000"/>
                  </a:schemeClr>
                </a:solidFill>
                <a:latin typeface="+mj-ea"/>
              </a:rPr>
              <a:t> </a:t>
            </a:r>
            <a:r>
              <a:rPr lang="ko-KR" altLang="en-US" sz="1700" b="1" spc="-90" dirty="0" smtClean="0">
                <a:latin typeface="+mj-ea"/>
              </a:rPr>
              <a:t>시행령 제</a:t>
            </a:r>
            <a:r>
              <a:rPr lang="en-US" altLang="ko-KR" sz="1700" b="1" spc="-90" dirty="0" smtClean="0">
                <a:latin typeface="+mj-ea"/>
              </a:rPr>
              <a:t>5</a:t>
            </a:r>
            <a:r>
              <a:rPr lang="ko-KR" altLang="en-US" sz="1700" b="1" spc="-90" dirty="0" smtClean="0">
                <a:latin typeface="+mj-ea"/>
              </a:rPr>
              <a:t>조</a:t>
            </a:r>
            <a:r>
              <a:rPr lang="en-US" altLang="ko-KR" sz="1700" spc="-90" dirty="0" smtClean="0">
                <a:latin typeface="+mj-ea"/>
              </a:rPr>
              <a:t>(</a:t>
            </a:r>
            <a:r>
              <a:rPr lang="ko-KR" altLang="en-US" sz="1700" spc="-90" dirty="0" smtClean="0">
                <a:latin typeface="+mj-ea"/>
              </a:rPr>
              <a:t>안전보건 관계 법령의 의무이행에 필요한 관리상의 조치</a:t>
            </a:r>
            <a:r>
              <a:rPr lang="en-US" altLang="ko-KR" sz="1700" spc="-90" dirty="0" smtClean="0">
                <a:latin typeface="+mj-ea"/>
              </a:rPr>
              <a:t>)</a:t>
            </a:r>
            <a:endParaRPr lang="ko-KR" altLang="en-US" sz="1400" spc="-90" dirty="0">
              <a:latin typeface="+mj-ea"/>
            </a:endParaRPr>
          </a:p>
        </p:txBody>
      </p:sp>
      <p:pic>
        <p:nvPicPr>
          <p:cNvPr id="25" name="Picture 2" descr="D:\맥 공유\21-2-15\처벌법9.png">
            <a:extLst>
              <a:ext uri="{FF2B5EF4-FFF2-40B4-BE49-F238E27FC236}">
                <a16:creationId xmlns:a16="http://schemas.microsoft.com/office/drawing/2014/main" xmlns="" id="{110E1AF1-7544-3C49-9851-15401F477027}"/>
              </a:ext>
            </a:extLst>
          </p:cNvPr>
          <p:cNvPicPr>
            <a:picLocks noChangeAspect="1" noChangeArrowheads="1"/>
          </p:cNvPicPr>
          <p:nvPr/>
        </p:nvPicPr>
        <p:blipFill>
          <a:blip r:embed="rId3"/>
          <a:srcRect/>
          <a:stretch>
            <a:fillRect/>
          </a:stretch>
        </p:blipFill>
        <p:spPr bwMode="auto">
          <a:xfrm>
            <a:off x="763441" y="2286254"/>
            <a:ext cx="1007999" cy="823582"/>
          </a:xfrm>
          <a:prstGeom prst="rect">
            <a:avLst/>
          </a:prstGeom>
          <a:noFill/>
        </p:spPr>
      </p:pic>
      <p:sp>
        <p:nvSpPr>
          <p:cNvPr id="20" name="직사각형 19">
            <a:extLst>
              <a:ext uri="{FF2B5EF4-FFF2-40B4-BE49-F238E27FC236}">
                <a16:creationId xmlns:a16="http://schemas.microsoft.com/office/drawing/2014/main" xmlns="" id="{6CE99601-0D9D-F643-B3AA-66DF42674B77}"/>
              </a:ext>
            </a:extLst>
          </p:cNvPr>
          <p:cNvSpPr/>
          <p:nvPr/>
        </p:nvSpPr>
        <p:spPr>
          <a:xfrm>
            <a:off x="359874" y="352440"/>
            <a:ext cx="454557" cy="477054"/>
          </a:xfrm>
          <a:prstGeom prst="rect">
            <a:avLst/>
          </a:prstGeom>
        </p:spPr>
        <p:txBody>
          <a:bodyPr wrap="none">
            <a:spAutoFit/>
          </a:bodyPr>
          <a:lstStyle/>
          <a:p>
            <a:pPr algn="ctr"/>
            <a:r>
              <a:rPr lang="en-US" altLang="ko-KR" sz="2500" b="1" dirty="0" smtClean="0">
                <a:solidFill>
                  <a:schemeClr val="bg1"/>
                </a:solidFill>
                <a:ea typeface="맑은 고딕"/>
              </a:rPr>
              <a:t>2</a:t>
            </a:r>
            <a:endParaRPr lang="en-US" altLang="ko-KR" sz="2500" b="1" dirty="0">
              <a:solidFill>
                <a:schemeClr val="bg1"/>
              </a:solidFill>
            </a:endParaRPr>
          </a:p>
        </p:txBody>
      </p:sp>
      <p:cxnSp>
        <p:nvCxnSpPr>
          <p:cNvPr id="21"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chemeClr val="bg1"/>
                </a:solidFill>
              </a:rPr>
              <a:t>사업주 또는 </a:t>
            </a:r>
            <a:r>
              <a:rPr lang="ko-KR" altLang="en-US" sz="2000" b="1" spc="-150" dirty="0" err="1" smtClean="0">
                <a:solidFill>
                  <a:schemeClr val="bg1"/>
                </a:solidFill>
              </a:rPr>
              <a:t>경영책임자등의</a:t>
            </a:r>
            <a:r>
              <a:rPr lang="ko-KR" altLang="en-US" sz="2000" b="1" spc="-150" dirty="0" smtClean="0">
                <a:solidFill>
                  <a:schemeClr val="bg1"/>
                </a:solidFill>
              </a:rPr>
              <a:t> </a:t>
            </a:r>
            <a:r>
              <a:rPr lang="ko-KR" altLang="en-US" sz="2000" b="1" spc="-150" dirty="0" smtClean="0">
                <a:solidFill>
                  <a:srgbClr val="F79646"/>
                </a:solidFill>
              </a:rPr>
              <a:t>안전보건 확보의무</a:t>
            </a:r>
            <a:endParaRPr lang="en-US" sz="2000" b="1" spc="-150" dirty="0">
              <a:solidFill>
                <a:srgbClr val="F79646"/>
              </a:solidFill>
            </a:endParaRPr>
          </a:p>
        </p:txBody>
      </p:sp>
    </p:spTree>
    <p:extLst>
      <p:ext uri="{BB962C8B-B14F-4D97-AF65-F5344CB8AC3E}">
        <p14:creationId xmlns:p14="http://schemas.microsoft.com/office/powerpoint/2010/main" val="255185593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14337603-A1B4-BA41-AC25-C691617677AC}"/>
              </a:ext>
            </a:extLst>
          </p:cNvPr>
          <p:cNvSpPr txBox="1"/>
          <p:nvPr/>
        </p:nvSpPr>
        <p:spPr>
          <a:xfrm>
            <a:off x="2117417" y="1502567"/>
            <a:ext cx="597694" cy="802420"/>
          </a:xfrm>
          <a:prstGeom prst="rect">
            <a:avLst/>
          </a:prstGeom>
          <a:noFill/>
        </p:spPr>
        <p:txBody>
          <a:bodyPr wrap="square" lIns="104287" tIns="52144" rIns="104287" bIns="52144" rtlCol="0">
            <a:spAutoFit/>
          </a:bodyPr>
          <a:lstStyle/>
          <a:p>
            <a:pPr algn="ctr">
              <a:lnSpc>
                <a:spcPct val="110000"/>
              </a:lnSpc>
            </a:pPr>
            <a:r>
              <a:rPr lang="en-US" altLang="ko-KR" sz="4500" b="1" dirty="0" smtClean="0">
                <a:solidFill>
                  <a:srgbClr val="005F8D"/>
                </a:solidFill>
                <a:latin typeface="+mj-ea"/>
                <a:ea typeface="+mj-ea"/>
                <a:cs typeface="나눔스퀘어OTF"/>
              </a:rPr>
              <a:t>3</a:t>
            </a:r>
            <a:endParaRPr lang="ko-KR" altLang="en-US" sz="4500" b="1" dirty="0">
              <a:solidFill>
                <a:srgbClr val="005F8D"/>
              </a:solidFill>
              <a:latin typeface="+mj-ea"/>
              <a:ea typeface="+mj-ea"/>
              <a:cs typeface="나눔스퀘어OTF"/>
            </a:endParaRPr>
          </a:p>
        </p:txBody>
      </p:sp>
      <p:sp>
        <p:nvSpPr>
          <p:cNvPr id="5" name="TextBox 4">
            <a:extLst>
              <a:ext uri="{FF2B5EF4-FFF2-40B4-BE49-F238E27FC236}">
                <a16:creationId xmlns:a16="http://schemas.microsoft.com/office/drawing/2014/main" xmlns="" id="{BB64F54C-6662-E14B-9B5C-B5D1904D840E}"/>
              </a:ext>
            </a:extLst>
          </p:cNvPr>
          <p:cNvSpPr txBox="1"/>
          <p:nvPr/>
        </p:nvSpPr>
        <p:spPr>
          <a:xfrm>
            <a:off x="2862814" y="3113638"/>
            <a:ext cx="4984013" cy="1361035"/>
          </a:xfrm>
          <a:prstGeom prst="rect">
            <a:avLst/>
          </a:prstGeom>
          <a:noFill/>
        </p:spPr>
        <p:txBody>
          <a:bodyPr wrap="square" lIns="104287" tIns="52144" rIns="104287" bIns="52144" rtlCol="0">
            <a:spAutoFit/>
          </a:bodyPr>
          <a:lstStyle/>
          <a:p>
            <a:pPr algn="ctr">
              <a:lnSpc>
                <a:spcPct val="120000"/>
              </a:lnSpc>
            </a:pPr>
            <a:r>
              <a:rPr lang="ko-KR" altLang="en-US" sz="4000" b="1" spc="-250" dirty="0" smtClean="0">
                <a:solidFill>
                  <a:srgbClr val="005F8D"/>
                </a:solidFill>
                <a:latin typeface="+mj-ea"/>
                <a:cs typeface="나눔스퀘어OTF"/>
              </a:rPr>
              <a:t>행정 제재</a:t>
            </a:r>
            <a:endParaRPr lang="en-US" altLang="ko-KR" sz="4000" b="1" spc="-250" dirty="0" smtClean="0">
              <a:solidFill>
                <a:srgbClr val="005F8D"/>
              </a:solidFill>
              <a:latin typeface="+mj-ea"/>
              <a:cs typeface="나눔스퀘어OTF"/>
            </a:endParaRPr>
          </a:p>
          <a:p>
            <a:pPr algn="ctr">
              <a:lnSpc>
                <a:spcPct val="120000"/>
              </a:lnSpc>
            </a:pPr>
            <a:r>
              <a:rPr lang="en-US" altLang="ko-KR" sz="2800" b="1" spc="-250" dirty="0" smtClean="0">
                <a:solidFill>
                  <a:srgbClr val="005F8D"/>
                </a:solidFill>
                <a:latin typeface="+mj-ea"/>
                <a:cs typeface="나눔스퀘어OTF"/>
              </a:rPr>
              <a:t>(</a:t>
            </a:r>
            <a:r>
              <a:rPr lang="ko-KR" altLang="en-US" sz="2800" b="1" spc="-250" dirty="0" smtClean="0">
                <a:solidFill>
                  <a:srgbClr val="005F8D"/>
                </a:solidFill>
                <a:latin typeface="+mj-ea"/>
                <a:cs typeface="나눔스퀘어OTF"/>
              </a:rPr>
              <a:t>처벌</a:t>
            </a:r>
            <a:r>
              <a:rPr lang="en-US" altLang="ko-KR" sz="2800" b="1" spc="-250" dirty="0" smtClean="0">
                <a:solidFill>
                  <a:srgbClr val="005F8D"/>
                </a:solidFill>
                <a:latin typeface="+mj-ea"/>
                <a:cs typeface="나눔스퀘어OTF"/>
              </a:rPr>
              <a:t>, </a:t>
            </a:r>
            <a:r>
              <a:rPr lang="ko-KR" altLang="en-US" sz="2800" b="1" spc="-250" dirty="0" smtClean="0">
                <a:solidFill>
                  <a:srgbClr val="005F8D"/>
                </a:solidFill>
                <a:latin typeface="+mj-ea"/>
                <a:cs typeface="나눔스퀘어OTF"/>
              </a:rPr>
              <a:t>교육</a:t>
            </a:r>
            <a:r>
              <a:rPr lang="en-US" altLang="ko-KR" sz="2800" b="1" spc="-250" dirty="0" smtClean="0">
                <a:solidFill>
                  <a:srgbClr val="005F8D"/>
                </a:solidFill>
                <a:latin typeface="+mj-ea"/>
                <a:cs typeface="나눔스퀘어OTF"/>
              </a:rPr>
              <a:t>, </a:t>
            </a:r>
            <a:r>
              <a:rPr lang="ko-KR" altLang="en-US" sz="2800" b="1" spc="-250" dirty="0" smtClean="0">
                <a:solidFill>
                  <a:srgbClr val="005F8D"/>
                </a:solidFill>
                <a:latin typeface="+mj-ea"/>
                <a:cs typeface="나눔스퀘어OTF"/>
              </a:rPr>
              <a:t>공표</a:t>
            </a:r>
            <a:r>
              <a:rPr lang="en-US" altLang="ko-KR" sz="2800" b="1" spc="-250" dirty="0" smtClean="0">
                <a:solidFill>
                  <a:srgbClr val="005F8D"/>
                </a:solidFill>
                <a:latin typeface="+mj-ea"/>
                <a:cs typeface="나눔스퀘어OTF"/>
              </a:rPr>
              <a:t>, </a:t>
            </a:r>
            <a:r>
              <a:rPr lang="ko-KR" altLang="en-US" sz="2800" b="1" spc="-250" dirty="0" smtClean="0">
                <a:solidFill>
                  <a:srgbClr val="005F8D"/>
                </a:solidFill>
                <a:latin typeface="+mj-ea"/>
                <a:cs typeface="나눔스퀘어OTF"/>
              </a:rPr>
              <a:t>손해배상 등</a:t>
            </a:r>
            <a:r>
              <a:rPr lang="en-US" altLang="ko-KR" sz="2800" b="1" spc="-250" dirty="0" smtClean="0">
                <a:solidFill>
                  <a:srgbClr val="005F8D"/>
                </a:solidFill>
                <a:latin typeface="+mj-ea"/>
                <a:cs typeface="나눔스퀘어OTF"/>
              </a:rPr>
              <a:t>)</a:t>
            </a:r>
            <a:endParaRPr lang="en-US" altLang="ko-KR" sz="2800" b="1" spc="-250" dirty="0">
              <a:solidFill>
                <a:srgbClr val="005F8D"/>
              </a:solidFill>
              <a:latin typeface="+mj-ea"/>
              <a:cs typeface="나눔스퀘어OTF"/>
            </a:endParaRPr>
          </a:p>
        </p:txBody>
      </p:sp>
    </p:spTree>
    <p:extLst>
      <p:ext uri="{BB962C8B-B14F-4D97-AF65-F5344CB8AC3E}">
        <p14:creationId xmlns:p14="http://schemas.microsoft.com/office/powerpoint/2010/main" val="29738179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그룹 54">
            <a:extLst>
              <a:ext uri="{FF2B5EF4-FFF2-40B4-BE49-F238E27FC236}">
                <a16:creationId xmlns:a16="http://schemas.microsoft.com/office/drawing/2014/main" xmlns="" id="{F0381856-A87C-6342-8C54-08FBFB17CAF3}"/>
              </a:ext>
            </a:extLst>
          </p:cNvPr>
          <p:cNvGrpSpPr/>
          <p:nvPr/>
        </p:nvGrpSpPr>
        <p:grpSpPr>
          <a:xfrm>
            <a:off x="687616" y="1303118"/>
            <a:ext cx="7656283" cy="437467"/>
            <a:chOff x="748576" y="1425038"/>
            <a:chExt cx="7656283" cy="437467"/>
          </a:xfrm>
        </p:grpSpPr>
        <p:sp>
          <p:nvSpPr>
            <p:cNvPr id="56" name="TextBox 55">
              <a:extLst>
                <a:ext uri="{FF2B5EF4-FFF2-40B4-BE49-F238E27FC236}">
                  <a16:creationId xmlns:a16="http://schemas.microsoft.com/office/drawing/2014/main" xmlns="" id="{76D498B6-FC4F-FD4F-B923-AFAF55DDB94F}"/>
                </a:ext>
              </a:extLst>
            </p:cNvPr>
            <p:cNvSpPr txBox="1"/>
            <p:nvPr/>
          </p:nvSpPr>
          <p:spPr>
            <a:xfrm>
              <a:off x="748576" y="1449422"/>
              <a:ext cx="7656283" cy="413083"/>
            </a:xfrm>
            <a:prstGeom prst="rect">
              <a:avLst/>
            </a:prstGeom>
            <a:noFill/>
          </p:spPr>
          <p:txBody>
            <a:bodyPr wrap="square" lIns="104287" tIns="52144" rIns="104287" bIns="52144" rtlCol="0">
              <a:spAutoFit/>
            </a:bodyPr>
            <a:lstStyle/>
            <a:p>
              <a:pPr fontAlgn="base"/>
              <a:r>
                <a:rPr lang="ko-KR" altLang="en-US" sz="2000" b="1" spc="-150" dirty="0" smtClean="0">
                  <a:solidFill>
                    <a:schemeClr val="accent6">
                      <a:lumMod val="75000"/>
                    </a:schemeClr>
                  </a:solidFill>
                  <a:latin typeface="+mj-ea"/>
                  <a:ea typeface="+mj-ea"/>
                </a:rPr>
                <a:t>처벌대상은</a:t>
              </a:r>
              <a:r>
                <a:rPr lang="en-US" altLang="ko-KR" sz="2000" b="1" spc="-150" dirty="0" smtClean="0">
                  <a:solidFill>
                    <a:schemeClr val="accent6">
                      <a:lumMod val="75000"/>
                    </a:schemeClr>
                  </a:solidFill>
                  <a:latin typeface="+mj-ea"/>
                  <a:ea typeface="+mj-ea"/>
                </a:rPr>
                <a:t>? </a:t>
              </a:r>
              <a:r>
                <a:rPr lang="en-US" altLang="ko-KR" sz="1800" spc="-150" dirty="0" smtClean="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법 제</a:t>
              </a:r>
              <a:r>
                <a:rPr lang="en-US" altLang="ko-KR" sz="1800" spc="-150" dirty="0">
                  <a:solidFill>
                    <a:schemeClr val="accent6">
                      <a:lumMod val="75000"/>
                    </a:schemeClr>
                  </a:solidFill>
                  <a:latin typeface="+mj-ea"/>
                  <a:ea typeface="+mj-ea"/>
                </a:rPr>
                <a:t>6</a:t>
              </a:r>
              <a:r>
                <a:rPr lang="ko-KR" altLang="en-US" sz="1800" spc="-150" dirty="0">
                  <a:solidFill>
                    <a:schemeClr val="accent6">
                      <a:lumMod val="75000"/>
                    </a:schemeClr>
                  </a:solidFill>
                  <a:latin typeface="+mj-ea"/>
                  <a:ea typeface="+mj-ea"/>
                </a:rPr>
                <a:t>조</a:t>
              </a:r>
              <a:r>
                <a:rPr lang="en-US" altLang="ko-KR" sz="1800" spc="-150" dirty="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중대산업재해 사업주와 경영책임자 등의 처벌</a:t>
              </a:r>
              <a:r>
                <a:rPr lang="en-US" altLang="ko-KR" sz="1800" spc="-150" dirty="0" smtClean="0">
                  <a:solidFill>
                    <a:schemeClr val="accent6">
                      <a:lumMod val="75000"/>
                    </a:schemeClr>
                  </a:solidFill>
                  <a:latin typeface="+mj-ea"/>
                  <a:ea typeface="+mj-ea"/>
                </a:rPr>
                <a:t>), </a:t>
              </a:r>
              <a:r>
                <a:rPr lang="ko-KR" altLang="en-US" sz="1800" spc="-150" dirty="0" smtClean="0">
                  <a:solidFill>
                    <a:schemeClr val="accent6">
                      <a:lumMod val="75000"/>
                    </a:schemeClr>
                  </a:solidFill>
                  <a:latin typeface="+mj-ea"/>
                  <a:ea typeface="+mj-ea"/>
                </a:rPr>
                <a:t>해설서</a:t>
              </a:r>
              <a:r>
                <a:rPr lang="en-US" altLang="ko-KR" sz="1800" spc="-150" dirty="0" smtClean="0">
                  <a:solidFill>
                    <a:schemeClr val="accent6">
                      <a:lumMod val="75000"/>
                    </a:schemeClr>
                  </a:solidFill>
                  <a:latin typeface="+mj-ea"/>
                  <a:ea typeface="+mj-ea"/>
                </a:rPr>
                <a:t>] </a:t>
              </a:r>
              <a:endParaRPr lang="ko-KR" altLang="en-US" sz="1800" spc="-150" dirty="0">
                <a:solidFill>
                  <a:schemeClr val="accent6">
                    <a:lumMod val="75000"/>
                  </a:schemeClr>
                </a:solidFill>
                <a:latin typeface="+mj-ea"/>
                <a:ea typeface="+mj-ea"/>
              </a:endParaRPr>
            </a:p>
          </p:txBody>
        </p:sp>
        <p:cxnSp>
          <p:nvCxnSpPr>
            <p:cNvPr id="57" name="직선 연결선[R] 56">
              <a:extLst>
                <a:ext uri="{FF2B5EF4-FFF2-40B4-BE49-F238E27FC236}">
                  <a16:creationId xmlns:a16="http://schemas.microsoft.com/office/drawing/2014/main" xmlns="" id="{199CCBD5-D014-1942-94FE-737A394C6748}"/>
                </a:ext>
              </a:extLst>
            </p:cNvPr>
            <p:cNvCxnSpPr>
              <a:cxnSpLocks/>
            </p:cNvCxnSpPr>
            <p:nvPr/>
          </p:nvCxnSpPr>
          <p:spPr>
            <a:xfrm>
              <a:off x="824401" y="1425038"/>
              <a:ext cx="7475684"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61" name="Picture 2" descr="D:\맥 공유\21-2-15\처벌법12.png">
            <a:extLst>
              <a:ext uri="{FF2B5EF4-FFF2-40B4-BE49-F238E27FC236}">
                <a16:creationId xmlns:a16="http://schemas.microsoft.com/office/drawing/2014/main" xmlns="" id="{1BB504EC-D49A-3B47-9ADA-86DE89F8A2AC}"/>
              </a:ext>
            </a:extLst>
          </p:cNvPr>
          <p:cNvPicPr>
            <a:picLocks noChangeAspect="1" noChangeArrowheads="1"/>
          </p:cNvPicPr>
          <p:nvPr/>
        </p:nvPicPr>
        <p:blipFill>
          <a:blip r:embed="rId2"/>
          <a:srcRect/>
          <a:stretch>
            <a:fillRect/>
          </a:stretch>
        </p:blipFill>
        <p:spPr bwMode="auto">
          <a:xfrm>
            <a:off x="763441" y="2169305"/>
            <a:ext cx="1007999" cy="823582"/>
          </a:xfrm>
          <a:prstGeom prst="rect">
            <a:avLst/>
          </a:prstGeom>
          <a:noFill/>
        </p:spPr>
      </p:pic>
      <p:sp>
        <p:nvSpPr>
          <p:cNvPr id="35" name="TextBox 34">
            <a:extLst>
              <a:ext uri="{FF2B5EF4-FFF2-40B4-BE49-F238E27FC236}">
                <a16:creationId xmlns:a16="http://schemas.microsoft.com/office/drawing/2014/main" xmlns="" id="{77ED8E77-63F0-A14C-B236-32B44BB73B17}"/>
              </a:ext>
            </a:extLst>
          </p:cNvPr>
          <p:cNvSpPr txBox="1"/>
          <p:nvPr/>
        </p:nvSpPr>
        <p:spPr>
          <a:xfrm>
            <a:off x="1819307" y="2103880"/>
            <a:ext cx="7848567" cy="890137"/>
          </a:xfrm>
          <a:prstGeom prst="rect">
            <a:avLst/>
          </a:prstGeom>
          <a:noFill/>
        </p:spPr>
        <p:txBody>
          <a:bodyPr wrap="square" lIns="104287" tIns="52144" rIns="104287" bIns="52144" rtlCol="0">
            <a:spAutoFit/>
          </a:bodyPr>
          <a:lstStyle/>
          <a:p>
            <a:pPr>
              <a:lnSpc>
                <a:spcPct val="150000"/>
              </a:lnSpc>
            </a:pPr>
            <a:r>
              <a:rPr lang="ko-KR" altLang="en-US" sz="1700" spc="-90" dirty="0" smtClean="0">
                <a:latin typeface="+mj-ea"/>
              </a:rPr>
              <a:t>법 제</a:t>
            </a:r>
            <a:r>
              <a:rPr lang="en-US" altLang="ko-KR" sz="1700" spc="-90" dirty="0" smtClean="0">
                <a:latin typeface="+mj-ea"/>
              </a:rPr>
              <a:t>4</a:t>
            </a:r>
            <a:r>
              <a:rPr lang="ko-KR" altLang="en-US" sz="1700" spc="-90" dirty="0" smtClean="0">
                <a:latin typeface="+mj-ea"/>
              </a:rPr>
              <a:t>조 또는 제</a:t>
            </a:r>
            <a:r>
              <a:rPr lang="en-US" altLang="ko-KR" sz="1700" spc="-90" dirty="0" smtClean="0">
                <a:latin typeface="+mj-ea"/>
              </a:rPr>
              <a:t>5</a:t>
            </a:r>
            <a:r>
              <a:rPr lang="ko-KR" altLang="en-US" sz="1700" spc="-90" dirty="0" smtClean="0">
                <a:latin typeface="+mj-ea"/>
              </a:rPr>
              <a:t>조에 따른 </a:t>
            </a:r>
            <a:r>
              <a:rPr lang="ko-KR" altLang="en-US" sz="1700" b="1" spc="-90" dirty="0" smtClean="0">
                <a:latin typeface="+mj-ea"/>
              </a:rPr>
              <a:t>안전보건 확보의무 위반 시 바로 처벌하는 것은 아님</a:t>
            </a:r>
            <a:endParaRPr lang="en-US" altLang="ko-KR" sz="1700" b="1" spc="-90" dirty="0" smtClean="0">
              <a:latin typeface="+mj-ea"/>
            </a:endParaRPr>
          </a:p>
          <a:p>
            <a:pPr>
              <a:lnSpc>
                <a:spcPct val="150000"/>
              </a:lnSpc>
            </a:pPr>
            <a:r>
              <a:rPr lang="ko-KR" altLang="en-US" sz="1700" spc="-90" dirty="0" smtClean="0">
                <a:latin typeface="+mj-ea"/>
              </a:rPr>
              <a:t>      위반하여 </a:t>
            </a:r>
            <a:r>
              <a:rPr lang="ko-KR" altLang="en-US" sz="1700" b="1" spc="-90" dirty="0" smtClean="0">
                <a:latin typeface="+mj-ea"/>
              </a:rPr>
              <a:t>중대산업재해</a:t>
            </a:r>
            <a:r>
              <a:rPr lang="en-US" altLang="ko-KR" sz="1500" b="1" spc="-90" dirty="0" smtClean="0">
                <a:latin typeface="+mj-ea"/>
              </a:rPr>
              <a:t>(=</a:t>
            </a:r>
            <a:r>
              <a:rPr lang="ko-KR" altLang="en-US" sz="1500" b="1" spc="-90" dirty="0" err="1" smtClean="0">
                <a:latin typeface="+mj-ea"/>
              </a:rPr>
              <a:t>안전보건확보의무위반치사죄등</a:t>
            </a:r>
            <a:r>
              <a:rPr lang="en-US" altLang="ko-KR" sz="1500" b="1" spc="-90" dirty="0" smtClean="0">
                <a:latin typeface="+mj-ea"/>
              </a:rPr>
              <a:t>)</a:t>
            </a:r>
            <a:r>
              <a:rPr lang="ko-KR" altLang="en-US" sz="1700" b="1" spc="-90" dirty="0" smtClean="0">
                <a:latin typeface="+mj-ea"/>
              </a:rPr>
              <a:t>에 이르게 한 경우에 처벌</a:t>
            </a:r>
            <a:endParaRPr lang="en-US" altLang="ko-KR" sz="1200" b="1" dirty="0"/>
          </a:p>
        </p:txBody>
      </p:sp>
      <p:sp>
        <p:nvSpPr>
          <p:cNvPr id="36" name="모서리가 둥근 직사각형 35"/>
          <p:cNvSpPr/>
          <p:nvPr/>
        </p:nvSpPr>
        <p:spPr>
          <a:xfrm>
            <a:off x="843271" y="3154907"/>
            <a:ext cx="8702123" cy="2821674"/>
          </a:xfrm>
          <a:prstGeom prst="roundRect">
            <a:avLst/>
          </a:prstGeom>
          <a:solidFill>
            <a:schemeClr val="accent6">
              <a:lumMod val="20000"/>
              <a:lumOff val="80000"/>
            </a:schemeClr>
          </a:solidFill>
          <a:ln>
            <a:solidFill>
              <a:schemeClr val="accent6">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latinLnBrk="1">
              <a:lnSpc>
                <a:spcPct val="150000"/>
              </a:lnSpc>
            </a:pP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안전보건확보의무 위반 치사죄</a:t>
            </a:r>
            <a:r>
              <a:rPr lang="en-US" altLang="ko-KR" sz="1600" b="1" spc="-90" dirty="0" smtClean="0">
                <a:solidFill>
                  <a:schemeClr val="accent6">
                    <a:lumMod val="50000"/>
                  </a:schemeClr>
                </a:solidFill>
                <a:latin typeface="+mj-ea"/>
              </a:rPr>
              <a:t>”</a:t>
            </a:r>
          </a:p>
          <a:p>
            <a:pPr fontAlgn="base" latinLnBrk="1">
              <a:lnSpc>
                <a:spcPct val="150000"/>
              </a:lnSpc>
            </a:pPr>
            <a:r>
              <a:rPr lang="ko-KR" altLang="en-US" sz="1600" b="1" spc="-90" dirty="0" smtClean="0">
                <a:solidFill>
                  <a:schemeClr val="tx1"/>
                </a:solidFill>
                <a:latin typeface="+mj-ea"/>
              </a:rPr>
              <a:t>      사업주 또는 </a:t>
            </a:r>
            <a:r>
              <a:rPr lang="ko-KR" altLang="en-US" sz="1600" b="1" spc="-90" dirty="0" err="1" smtClean="0">
                <a:solidFill>
                  <a:schemeClr val="tx1"/>
                </a:solidFill>
                <a:latin typeface="+mj-ea"/>
              </a:rPr>
              <a:t>경영책임자등</a:t>
            </a:r>
            <a:r>
              <a:rPr lang="ko-KR" altLang="en-US" sz="1600" spc="-90" dirty="0" err="1" smtClean="0">
                <a:solidFill>
                  <a:schemeClr val="tx1"/>
                </a:solidFill>
                <a:latin typeface="+mj-ea"/>
              </a:rPr>
              <a:t>이</a:t>
            </a:r>
            <a:r>
              <a:rPr lang="ko-KR" altLang="en-US" sz="1600" spc="-90" dirty="0" smtClean="0">
                <a:solidFill>
                  <a:schemeClr val="tx1"/>
                </a:solidFill>
                <a:latin typeface="+mj-ea"/>
              </a:rPr>
              <a:t> 법 제</a:t>
            </a:r>
            <a:r>
              <a:rPr lang="en-US" altLang="ko-KR" sz="1600" spc="-90" dirty="0" smtClean="0">
                <a:solidFill>
                  <a:schemeClr val="tx1"/>
                </a:solidFill>
                <a:latin typeface="+mj-ea"/>
              </a:rPr>
              <a:t>4</a:t>
            </a:r>
            <a:r>
              <a:rPr lang="ko-KR" altLang="en-US" sz="1600" spc="-90" dirty="0" smtClean="0">
                <a:solidFill>
                  <a:schemeClr val="tx1"/>
                </a:solidFill>
                <a:latin typeface="+mj-ea"/>
              </a:rPr>
              <a:t>조 또는 제</a:t>
            </a:r>
            <a:r>
              <a:rPr lang="en-US" altLang="ko-KR" sz="1600" spc="-90" dirty="0" smtClean="0">
                <a:solidFill>
                  <a:schemeClr val="tx1"/>
                </a:solidFill>
                <a:latin typeface="+mj-ea"/>
              </a:rPr>
              <a:t>5</a:t>
            </a:r>
            <a:r>
              <a:rPr lang="ko-KR" altLang="en-US" sz="1600" spc="-90" dirty="0" smtClean="0">
                <a:solidFill>
                  <a:schemeClr val="tx1"/>
                </a:solidFill>
                <a:latin typeface="+mj-ea"/>
              </a:rPr>
              <a:t>조에 따른 </a:t>
            </a:r>
            <a:r>
              <a:rPr lang="ko-KR" altLang="en-US" sz="1600" b="1" spc="-90" dirty="0" smtClean="0">
                <a:solidFill>
                  <a:schemeClr val="tx1"/>
                </a:solidFill>
                <a:latin typeface="+mj-ea"/>
              </a:rPr>
              <a:t>안전보건 확보의무를 위반</a:t>
            </a:r>
            <a:r>
              <a:rPr lang="ko-KR" altLang="en-US" sz="1600" spc="-90" dirty="0" smtClean="0">
                <a:solidFill>
                  <a:schemeClr val="tx1"/>
                </a:solidFill>
                <a:latin typeface="+mj-ea"/>
              </a:rPr>
              <a:t>하여</a:t>
            </a:r>
            <a:endParaRPr lang="en-US" altLang="ko-KR" sz="1600" spc="-90" dirty="0" smtClean="0">
              <a:solidFill>
                <a:schemeClr val="tx1"/>
              </a:solidFill>
              <a:latin typeface="+mj-ea"/>
            </a:endParaRPr>
          </a:p>
          <a:p>
            <a:pPr fontAlgn="base" latinLnBrk="1">
              <a:lnSpc>
                <a:spcPct val="150000"/>
              </a:lnSpc>
            </a:pPr>
            <a:r>
              <a:rPr lang="en-US" altLang="ko-KR" sz="1600" b="1" spc="-90" dirty="0" smtClean="0">
                <a:solidFill>
                  <a:schemeClr val="accent6">
                    <a:lumMod val="75000"/>
                  </a:schemeClr>
                </a:solidFill>
                <a:latin typeface="+mj-ea"/>
              </a:rPr>
              <a:t>      </a:t>
            </a:r>
            <a:r>
              <a:rPr lang="en-US" altLang="ko-KR" sz="1600" b="1" u="sng" spc="-90" dirty="0" smtClean="0">
                <a:solidFill>
                  <a:schemeClr val="accent6">
                    <a:lumMod val="75000"/>
                  </a:schemeClr>
                </a:solidFill>
                <a:latin typeface="+mj-ea"/>
              </a:rPr>
              <a:t>‘</a:t>
            </a:r>
            <a:r>
              <a:rPr lang="ko-KR" altLang="en-US" sz="1600" b="1" u="sng" spc="-90" dirty="0" smtClean="0">
                <a:solidFill>
                  <a:schemeClr val="accent6">
                    <a:lumMod val="75000"/>
                  </a:schemeClr>
                </a:solidFill>
                <a:latin typeface="+mj-ea"/>
              </a:rPr>
              <a:t>종사자가 사망하는 경우</a:t>
            </a:r>
            <a:r>
              <a:rPr lang="en-US" altLang="ko-KR" sz="1600" b="1" u="sng" spc="-90" dirty="0" smtClean="0">
                <a:solidFill>
                  <a:schemeClr val="accent6">
                    <a:lumMod val="75000"/>
                  </a:schemeClr>
                </a:solidFill>
                <a:latin typeface="+mj-ea"/>
              </a:rPr>
              <a:t>’</a:t>
            </a:r>
            <a:r>
              <a:rPr lang="ko-KR" altLang="en-US" sz="1600" u="sng" spc="-90" dirty="0" smtClean="0">
                <a:solidFill>
                  <a:schemeClr val="accent6">
                    <a:lumMod val="75000"/>
                  </a:schemeClr>
                </a:solidFill>
                <a:latin typeface="+mj-ea"/>
              </a:rPr>
              <a:t> </a:t>
            </a:r>
            <a:r>
              <a:rPr lang="ko-KR" altLang="en-US" sz="1600" spc="-90" dirty="0" smtClean="0">
                <a:solidFill>
                  <a:schemeClr val="tx1"/>
                </a:solidFill>
                <a:latin typeface="+mj-ea"/>
              </a:rPr>
              <a:t>성립</a:t>
            </a:r>
            <a:endParaRPr lang="en-US" altLang="ko-KR" sz="1600" spc="-90" dirty="0" smtClean="0">
              <a:solidFill>
                <a:schemeClr val="tx1"/>
              </a:solidFill>
              <a:latin typeface="+mj-ea"/>
            </a:endParaRPr>
          </a:p>
          <a:p>
            <a:pPr fontAlgn="base" latinLnBrk="1">
              <a:lnSpc>
                <a:spcPct val="150000"/>
              </a:lnSpc>
            </a:pPr>
            <a:endParaRPr lang="en-US" altLang="ko-KR" sz="800" spc="-90" dirty="0" smtClean="0">
              <a:solidFill>
                <a:schemeClr val="tx1"/>
              </a:solidFill>
              <a:latin typeface="+mj-ea"/>
            </a:endParaRPr>
          </a:p>
          <a:p>
            <a:pPr fontAlgn="base" latinLnBrk="1">
              <a:lnSpc>
                <a:spcPct val="150000"/>
              </a:lnSpc>
            </a:pPr>
            <a:r>
              <a:rPr lang="en-US" altLang="ko-KR" sz="1600" b="1" spc="-90" dirty="0" smtClean="0">
                <a:solidFill>
                  <a:schemeClr val="accent6">
                    <a:lumMod val="50000"/>
                  </a:schemeClr>
                </a:solidFill>
                <a:latin typeface="+mj-ea"/>
              </a:rPr>
              <a:t>“</a:t>
            </a:r>
            <a:r>
              <a:rPr lang="ko-KR" altLang="en-US" sz="1600" b="1" spc="-90" dirty="0" smtClean="0">
                <a:solidFill>
                  <a:schemeClr val="accent6">
                    <a:lumMod val="50000"/>
                  </a:schemeClr>
                </a:solidFill>
                <a:latin typeface="+mj-ea"/>
              </a:rPr>
              <a:t>안전보건확보의무 위반 </a:t>
            </a:r>
            <a:r>
              <a:rPr lang="ko-KR" altLang="en-US" sz="1600" b="1" spc="-90" dirty="0" err="1" smtClean="0">
                <a:solidFill>
                  <a:schemeClr val="accent6">
                    <a:lumMod val="50000"/>
                  </a:schemeClr>
                </a:solidFill>
                <a:latin typeface="+mj-ea"/>
              </a:rPr>
              <a:t>치상죄</a:t>
            </a:r>
            <a:r>
              <a:rPr lang="en-US" altLang="ko-KR" sz="1600" b="1" spc="-90" dirty="0" smtClean="0">
                <a:solidFill>
                  <a:schemeClr val="accent6">
                    <a:lumMod val="50000"/>
                  </a:schemeClr>
                </a:solidFill>
                <a:latin typeface="+mj-ea"/>
              </a:rPr>
              <a:t>”</a:t>
            </a:r>
            <a:endParaRPr lang="en-US" altLang="ko-KR" sz="1600" b="1" spc="-90" dirty="0">
              <a:solidFill>
                <a:schemeClr val="accent6">
                  <a:lumMod val="50000"/>
                </a:schemeClr>
              </a:solidFill>
              <a:latin typeface="+mj-ea"/>
            </a:endParaRPr>
          </a:p>
          <a:p>
            <a:pPr fontAlgn="base" latinLnBrk="1">
              <a:lnSpc>
                <a:spcPct val="150000"/>
              </a:lnSpc>
            </a:pPr>
            <a:r>
              <a:rPr lang="ko-KR" altLang="en-US" sz="1600" b="1" spc="-90" dirty="0" smtClean="0">
                <a:solidFill>
                  <a:schemeClr val="tx1"/>
                </a:solidFill>
                <a:latin typeface="+mj-ea"/>
              </a:rPr>
              <a:t>      사업주 또는 </a:t>
            </a:r>
            <a:r>
              <a:rPr lang="ko-KR" altLang="en-US" sz="1600" b="1" spc="-90" dirty="0" err="1" smtClean="0">
                <a:solidFill>
                  <a:schemeClr val="tx1"/>
                </a:solidFill>
                <a:latin typeface="+mj-ea"/>
              </a:rPr>
              <a:t>경영책임자등</a:t>
            </a:r>
            <a:r>
              <a:rPr lang="ko-KR" altLang="en-US" sz="1600" spc="-90" dirty="0" err="1" smtClean="0">
                <a:solidFill>
                  <a:schemeClr val="tx1"/>
                </a:solidFill>
                <a:latin typeface="+mj-ea"/>
              </a:rPr>
              <a:t>이</a:t>
            </a:r>
            <a:r>
              <a:rPr lang="ko-KR" altLang="en-US" sz="1600" spc="-90" dirty="0" smtClean="0">
                <a:solidFill>
                  <a:schemeClr val="tx1"/>
                </a:solidFill>
                <a:latin typeface="+mj-ea"/>
              </a:rPr>
              <a:t> 법 제</a:t>
            </a:r>
            <a:r>
              <a:rPr lang="en-US" altLang="ko-KR" sz="1600" spc="-90" dirty="0">
                <a:solidFill>
                  <a:schemeClr val="tx1"/>
                </a:solidFill>
                <a:latin typeface="+mj-ea"/>
              </a:rPr>
              <a:t>4</a:t>
            </a:r>
            <a:r>
              <a:rPr lang="ko-KR" altLang="en-US" sz="1600" spc="-90" dirty="0" smtClean="0">
                <a:solidFill>
                  <a:schemeClr val="tx1"/>
                </a:solidFill>
                <a:latin typeface="+mj-ea"/>
              </a:rPr>
              <a:t>조 또는 제</a:t>
            </a:r>
            <a:r>
              <a:rPr lang="en-US" altLang="ko-KR" sz="1600" spc="-90" dirty="0">
                <a:solidFill>
                  <a:schemeClr val="tx1"/>
                </a:solidFill>
                <a:latin typeface="+mj-ea"/>
              </a:rPr>
              <a:t>5</a:t>
            </a:r>
            <a:r>
              <a:rPr lang="ko-KR" altLang="en-US" sz="1600" spc="-90" dirty="0" smtClean="0">
                <a:solidFill>
                  <a:schemeClr val="tx1"/>
                </a:solidFill>
                <a:latin typeface="+mj-ea"/>
              </a:rPr>
              <a:t>조에 따른 </a:t>
            </a:r>
            <a:r>
              <a:rPr lang="ko-KR" altLang="en-US" sz="1600" b="1" spc="-90" dirty="0" smtClean="0">
                <a:solidFill>
                  <a:schemeClr val="tx1"/>
                </a:solidFill>
                <a:latin typeface="+mj-ea"/>
              </a:rPr>
              <a:t>안전보건 확보의무를 위반</a:t>
            </a:r>
            <a:r>
              <a:rPr lang="ko-KR" altLang="en-US" sz="1600" spc="-90" dirty="0" smtClean="0">
                <a:solidFill>
                  <a:schemeClr val="tx1"/>
                </a:solidFill>
                <a:latin typeface="+mj-ea"/>
              </a:rPr>
              <a:t>하여</a:t>
            </a:r>
            <a:endParaRPr lang="en-US" altLang="ko-KR" sz="1600" spc="-90" dirty="0" smtClean="0">
              <a:solidFill>
                <a:schemeClr val="tx1"/>
              </a:solidFill>
              <a:latin typeface="+mj-ea"/>
            </a:endParaRPr>
          </a:p>
          <a:p>
            <a:pPr fontAlgn="base" latinLnBrk="1">
              <a:lnSpc>
                <a:spcPct val="150000"/>
              </a:lnSpc>
            </a:pPr>
            <a:r>
              <a:rPr lang="en-US" altLang="ko-KR" sz="1600" b="1" spc="-90" dirty="0" smtClean="0">
                <a:solidFill>
                  <a:schemeClr val="accent6">
                    <a:lumMod val="75000"/>
                  </a:schemeClr>
                </a:solidFill>
                <a:latin typeface="+mj-ea"/>
              </a:rPr>
              <a:t>      </a:t>
            </a:r>
            <a:r>
              <a:rPr lang="en-US" altLang="ko-KR" sz="1600" b="1" u="sng" spc="-90" dirty="0" smtClean="0">
                <a:solidFill>
                  <a:schemeClr val="accent6">
                    <a:lumMod val="75000"/>
                  </a:schemeClr>
                </a:solidFill>
                <a:latin typeface="+mj-ea"/>
              </a:rPr>
              <a:t>‘</a:t>
            </a:r>
            <a:r>
              <a:rPr lang="ko-KR" altLang="en-US" sz="1600" b="1" u="sng" spc="-90" dirty="0" smtClean="0">
                <a:solidFill>
                  <a:schemeClr val="accent6">
                    <a:lumMod val="75000"/>
                  </a:schemeClr>
                </a:solidFill>
                <a:latin typeface="+mj-ea"/>
              </a:rPr>
              <a:t>종사자에게 부상 또는 직업성 질병이 발생한 경우</a:t>
            </a:r>
            <a:r>
              <a:rPr lang="en-US" altLang="ko-KR" sz="1600" b="1" u="sng" spc="-90" dirty="0" smtClean="0">
                <a:solidFill>
                  <a:schemeClr val="accent6">
                    <a:lumMod val="75000"/>
                  </a:schemeClr>
                </a:solidFill>
                <a:latin typeface="+mj-ea"/>
              </a:rPr>
              <a:t>’</a:t>
            </a:r>
            <a:r>
              <a:rPr lang="ko-KR" altLang="en-US" sz="1600" b="1" spc="-90" dirty="0" smtClean="0">
                <a:solidFill>
                  <a:schemeClr val="tx1"/>
                </a:solidFill>
                <a:latin typeface="+mj-ea"/>
              </a:rPr>
              <a:t> </a:t>
            </a:r>
            <a:r>
              <a:rPr lang="ko-KR" altLang="en-US" sz="1600" spc="-90" dirty="0" smtClean="0">
                <a:solidFill>
                  <a:schemeClr val="tx1"/>
                </a:solidFill>
                <a:latin typeface="+mj-ea"/>
              </a:rPr>
              <a:t>성립</a:t>
            </a:r>
            <a:endParaRPr lang="en-US" altLang="ko-KR" sz="500" b="1" spc="-90" dirty="0">
              <a:solidFill>
                <a:schemeClr val="accent6">
                  <a:lumMod val="75000"/>
                </a:schemeClr>
              </a:solidFill>
              <a:latin typeface="+mj-ea"/>
            </a:endParaRPr>
          </a:p>
        </p:txBody>
      </p:sp>
      <p:sp>
        <p:nvSpPr>
          <p:cNvPr id="37" name="오른쪽 화살표 36"/>
          <p:cNvSpPr/>
          <p:nvPr/>
        </p:nvSpPr>
        <p:spPr>
          <a:xfrm>
            <a:off x="1143933" y="3876657"/>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8" name="오른쪽 화살표 37"/>
          <p:cNvSpPr/>
          <p:nvPr/>
        </p:nvSpPr>
        <p:spPr>
          <a:xfrm>
            <a:off x="1143932" y="5169830"/>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9" name="오른쪽 화살표 38"/>
          <p:cNvSpPr/>
          <p:nvPr/>
        </p:nvSpPr>
        <p:spPr>
          <a:xfrm>
            <a:off x="1989363" y="2682618"/>
            <a:ext cx="211527" cy="104775"/>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 name="TextBox 3"/>
          <p:cNvSpPr txBox="1"/>
          <p:nvPr/>
        </p:nvSpPr>
        <p:spPr>
          <a:xfrm>
            <a:off x="687616" y="6183205"/>
            <a:ext cx="9313634" cy="338554"/>
          </a:xfrm>
          <a:prstGeom prst="rect">
            <a:avLst/>
          </a:prstGeom>
          <a:solidFill>
            <a:schemeClr val="accent5">
              <a:lumMod val="20000"/>
              <a:lumOff val="80000"/>
            </a:schemeClr>
          </a:solidFill>
        </p:spPr>
        <p:txBody>
          <a:bodyPr wrap="square" rtlCol="0">
            <a:spAutoFit/>
          </a:bodyPr>
          <a:lstStyle/>
          <a:p>
            <a:r>
              <a:rPr lang="ko-KR" altLang="en-US" sz="1600" b="1" dirty="0" smtClean="0">
                <a:solidFill>
                  <a:schemeClr val="accent5">
                    <a:lumMod val="50000"/>
                  </a:schemeClr>
                </a:solidFill>
              </a:rPr>
              <a:t>조건</a:t>
            </a:r>
            <a:r>
              <a:rPr lang="ko-KR" altLang="en-US" sz="1400" b="1" dirty="0" smtClean="0"/>
              <a:t> </a:t>
            </a:r>
            <a:r>
              <a:rPr lang="en-US" altLang="ko-KR" sz="1400" b="1" dirty="0" smtClean="0"/>
              <a:t>① </a:t>
            </a:r>
            <a:r>
              <a:rPr lang="ko-KR" altLang="en-US" sz="1400" b="1" dirty="0" smtClean="0"/>
              <a:t>의무 위반</a:t>
            </a:r>
            <a:r>
              <a:rPr lang="en-US" altLang="ko-KR" sz="1400" b="1" dirty="0" smtClean="0"/>
              <a:t> ② </a:t>
            </a:r>
            <a:r>
              <a:rPr lang="ko-KR" altLang="en-US" sz="1400" b="1" dirty="0" smtClean="0"/>
              <a:t>고의로 의무 불이행</a:t>
            </a:r>
            <a:r>
              <a:rPr lang="en-US" altLang="ko-KR" sz="1400" b="1" dirty="0" smtClean="0"/>
              <a:t> ③ </a:t>
            </a:r>
            <a:r>
              <a:rPr lang="ko-KR" altLang="en-US" sz="1400" b="1" dirty="0" smtClean="0"/>
              <a:t>결과 발생</a:t>
            </a:r>
            <a:r>
              <a:rPr lang="en-US" altLang="ko-KR" sz="1200" b="1" dirty="0"/>
              <a:t>(</a:t>
            </a:r>
            <a:r>
              <a:rPr lang="ko-KR" altLang="en-US" sz="1200" b="1" dirty="0"/>
              <a:t>사망</a:t>
            </a:r>
            <a:r>
              <a:rPr lang="en-US" altLang="ko-KR" sz="1200" b="1" dirty="0" smtClean="0"/>
              <a:t>, </a:t>
            </a:r>
            <a:r>
              <a:rPr lang="ko-KR" altLang="en-US" sz="1200" b="1" dirty="0" smtClean="0"/>
              <a:t>부상</a:t>
            </a:r>
            <a:r>
              <a:rPr lang="en-US" altLang="ko-KR" sz="1200" b="1" dirty="0" smtClean="0"/>
              <a:t>, </a:t>
            </a:r>
            <a:r>
              <a:rPr lang="ko-KR" altLang="en-US" sz="1200" b="1" dirty="0" smtClean="0"/>
              <a:t>질병 등</a:t>
            </a:r>
            <a:r>
              <a:rPr lang="en-US" altLang="ko-KR" sz="1200" b="1" dirty="0" smtClean="0"/>
              <a:t>)</a:t>
            </a:r>
            <a:r>
              <a:rPr lang="en-US" altLang="ko-KR" sz="1400" b="1" dirty="0" smtClean="0"/>
              <a:t> ④ </a:t>
            </a:r>
            <a:r>
              <a:rPr lang="ko-KR" altLang="en-US" sz="1400" b="1" dirty="0" smtClean="0"/>
              <a:t>의무 위반과 결과 발생 인과관계 인정</a:t>
            </a:r>
            <a:endParaRPr lang="ko-KR" altLang="en-US" sz="1400" b="1" dirty="0"/>
          </a:p>
        </p:txBody>
      </p:sp>
      <p:sp>
        <p:nvSpPr>
          <p:cNvPr id="5" name="TextBox 4"/>
          <p:cNvSpPr txBox="1"/>
          <p:nvPr/>
        </p:nvSpPr>
        <p:spPr>
          <a:xfrm>
            <a:off x="632124" y="6553159"/>
            <a:ext cx="2967479" cy="292388"/>
          </a:xfrm>
          <a:prstGeom prst="rect">
            <a:avLst/>
          </a:prstGeom>
          <a:noFill/>
        </p:spPr>
        <p:txBody>
          <a:bodyPr wrap="none" rtlCol="0">
            <a:spAutoFit/>
          </a:bodyPr>
          <a:lstStyle/>
          <a:p>
            <a:r>
              <a:rPr lang="en-US" altLang="ko-KR" sz="1300" b="1" dirty="0" smtClean="0">
                <a:latin typeface="맑은 고딕" panose="020B0503020000020004" pitchFamily="50" charset="-127"/>
                <a:ea typeface="맑은 고딕" panose="020B0503020000020004" pitchFamily="50" charset="-127"/>
              </a:rPr>
              <a:t>※ ② ‘</a:t>
            </a:r>
            <a:r>
              <a:rPr lang="ko-KR" altLang="en-US" sz="1300" b="1" dirty="0" smtClean="0">
                <a:latin typeface="맑은 고딕" panose="020B0503020000020004" pitchFamily="50" charset="-127"/>
                <a:ea typeface="맑은 고딕" panose="020B0503020000020004" pitchFamily="50" charset="-127"/>
              </a:rPr>
              <a:t>고의</a:t>
            </a:r>
            <a:r>
              <a:rPr lang="en-US" altLang="ko-KR" sz="1300" b="1" dirty="0" smtClean="0">
                <a:latin typeface="맑은 고딕" panose="020B0503020000020004" pitchFamily="50" charset="-127"/>
                <a:ea typeface="맑은 고딕" panose="020B0503020000020004" pitchFamily="50" charset="-127"/>
              </a:rPr>
              <a:t>’</a:t>
            </a:r>
            <a:r>
              <a:rPr lang="ko-KR" altLang="en-US" sz="1300" b="1" dirty="0" smtClean="0">
                <a:latin typeface="맑은 고딕" panose="020B0503020000020004" pitchFamily="50" charset="-127"/>
                <a:ea typeface="맑은 고딕" panose="020B0503020000020004" pitchFamily="50" charset="-127"/>
              </a:rPr>
              <a:t>에는 </a:t>
            </a:r>
            <a:r>
              <a:rPr lang="en-US" altLang="ko-KR" sz="1300" b="1" dirty="0" smtClean="0"/>
              <a:t>‘</a:t>
            </a:r>
            <a:r>
              <a:rPr lang="ko-KR" altLang="en-US" sz="1300" b="1" dirty="0" smtClean="0"/>
              <a:t>미필적 고의</a:t>
            </a:r>
            <a:r>
              <a:rPr lang="en-US" altLang="ko-KR" sz="1300" b="1" dirty="0" smtClean="0"/>
              <a:t>’</a:t>
            </a:r>
            <a:r>
              <a:rPr lang="ko-KR" altLang="en-US" sz="1300" b="1" dirty="0" smtClean="0"/>
              <a:t>도 포함</a:t>
            </a:r>
            <a:endParaRPr lang="ko-KR" altLang="en-US" sz="1300" b="1" dirty="0"/>
          </a:p>
        </p:txBody>
      </p:sp>
      <p:sp>
        <p:nvSpPr>
          <p:cNvPr id="17" name="직사각형 16">
            <a:extLst>
              <a:ext uri="{FF2B5EF4-FFF2-40B4-BE49-F238E27FC236}">
                <a16:creationId xmlns:a16="http://schemas.microsoft.com/office/drawing/2014/main" xmlns="" id="{6CE99601-0D9D-F643-B3AA-66DF42674B77}"/>
              </a:ext>
            </a:extLst>
          </p:cNvPr>
          <p:cNvSpPr/>
          <p:nvPr/>
        </p:nvSpPr>
        <p:spPr>
          <a:xfrm>
            <a:off x="401845" y="352440"/>
            <a:ext cx="370614" cy="477054"/>
          </a:xfrm>
          <a:prstGeom prst="rect">
            <a:avLst/>
          </a:prstGeom>
        </p:spPr>
        <p:txBody>
          <a:bodyPr wrap="none">
            <a:spAutoFit/>
          </a:bodyPr>
          <a:lstStyle/>
          <a:p>
            <a:pPr algn="ctr"/>
            <a:r>
              <a:rPr lang="en-US" altLang="ko-KR" sz="2500" b="1" dirty="0" smtClean="0">
                <a:solidFill>
                  <a:schemeClr val="bg1"/>
                </a:solidFill>
                <a:ea typeface="맑은 고딕"/>
              </a:rPr>
              <a:t>3</a:t>
            </a:r>
            <a:endParaRPr lang="en-US" altLang="ko-KR" sz="2500" b="1" dirty="0">
              <a:solidFill>
                <a:schemeClr val="bg1"/>
              </a:solidFill>
            </a:endParaRPr>
          </a:p>
        </p:txBody>
      </p:sp>
      <p:cxnSp>
        <p:nvCxnSpPr>
          <p:cNvPr id="18"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rgbClr val="F79646"/>
                </a:solidFill>
              </a:rPr>
              <a:t>행정 제재</a:t>
            </a:r>
            <a:r>
              <a:rPr lang="en-US" altLang="ko-KR" sz="1800" b="1" spc="-150" dirty="0" smtClean="0">
                <a:solidFill>
                  <a:schemeClr val="bg1"/>
                </a:solidFill>
              </a:rPr>
              <a:t>(</a:t>
            </a:r>
            <a:r>
              <a:rPr lang="ko-KR" altLang="en-US" sz="1800" b="1" spc="-150" dirty="0" smtClean="0">
                <a:solidFill>
                  <a:schemeClr val="bg1"/>
                </a:solidFill>
              </a:rPr>
              <a:t>처벌</a:t>
            </a:r>
            <a:r>
              <a:rPr lang="en-US" altLang="ko-KR" sz="1800" b="1" spc="-150" dirty="0" smtClean="0">
                <a:solidFill>
                  <a:schemeClr val="bg1"/>
                </a:solidFill>
              </a:rPr>
              <a:t>, </a:t>
            </a:r>
            <a:r>
              <a:rPr lang="ko-KR" altLang="en-US" sz="1800" b="1" spc="-150" dirty="0" smtClean="0">
                <a:solidFill>
                  <a:schemeClr val="bg1"/>
                </a:solidFill>
              </a:rPr>
              <a:t>교육</a:t>
            </a:r>
            <a:r>
              <a:rPr lang="en-US" altLang="ko-KR" sz="1800" b="1" spc="-150" dirty="0" smtClean="0">
                <a:solidFill>
                  <a:schemeClr val="bg1"/>
                </a:solidFill>
              </a:rPr>
              <a:t>, </a:t>
            </a:r>
            <a:r>
              <a:rPr lang="ko-KR" altLang="en-US" sz="1800" b="1" spc="-150" dirty="0" smtClean="0">
                <a:solidFill>
                  <a:schemeClr val="bg1"/>
                </a:solidFill>
              </a:rPr>
              <a:t>공표</a:t>
            </a:r>
            <a:r>
              <a:rPr lang="en-US" altLang="ko-KR" sz="1800" b="1" spc="-150" dirty="0" smtClean="0">
                <a:solidFill>
                  <a:schemeClr val="bg1"/>
                </a:solidFill>
              </a:rPr>
              <a:t>, </a:t>
            </a:r>
            <a:r>
              <a:rPr lang="ko-KR" altLang="en-US" sz="1800" b="1" spc="-150" dirty="0" smtClean="0">
                <a:solidFill>
                  <a:schemeClr val="bg1"/>
                </a:solidFill>
              </a:rPr>
              <a:t>손해배상 등</a:t>
            </a:r>
            <a:r>
              <a:rPr lang="en-US" altLang="ko-KR" sz="1800" b="1" spc="-150" dirty="0" smtClean="0">
                <a:solidFill>
                  <a:schemeClr val="bg1"/>
                </a:solidFill>
              </a:rPr>
              <a:t>)</a:t>
            </a:r>
            <a:endParaRPr lang="en-US" sz="1800" b="1" spc="-150" dirty="0">
              <a:solidFill>
                <a:schemeClr val="bg1"/>
              </a:solidFill>
            </a:endParaRPr>
          </a:p>
        </p:txBody>
      </p:sp>
    </p:spTree>
    <p:extLst>
      <p:ext uri="{BB962C8B-B14F-4D97-AF65-F5344CB8AC3E}">
        <p14:creationId xmlns:p14="http://schemas.microsoft.com/office/powerpoint/2010/main" val="10564696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그룹 54">
            <a:extLst>
              <a:ext uri="{FF2B5EF4-FFF2-40B4-BE49-F238E27FC236}">
                <a16:creationId xmlns:a16="http://schemas.microsoft.com/office/drawing/2014/main" xmlns="" id="{F0381856-A87C-6342-8C54-08FBFB17CAF3}"/>
              </a:ext>
            </a:extLst>
          </p:cNvPr>
          <p:cNvGrpSpPr/>
          <p:nvPr/>
        </p:nvGrpSpPr>
        <p:grpSpPr>
          <a:xfrm>
            <a:off x="687617" y="1303118"/>
            <a:ext cx="7362946" cy="437467"/>
            <a:chOff x="748577" y="1425038"/>
            <a:chExt cx="7362946" cy="437467"/>
          </a:xfrm>
        </p:grpSpPr>
        <p:sp>
          <p:nvSpPr>
            <p:cNvPr id="56" name="TextBox 55">
              <a:extLst>
                <a:ext uri="{FF2B5EF4-FFF2-40B4-BE49-F238E27FC236}">
                  <a16:creationId xmlns:a16="http://schemas.microsoft.com/office/drawing/2014/main" xmlns="" id="{76D498B6-FC4F-FD4F-B923-AFAF55DDB94F}"/>
                </a:ext>
              </a:extLst>
            </p:cNvPr>
            <p:cNvSpPr txBox="1"/>
            <p:nvPr/>
          </p:nvSpPr>
          <p:spPr>
            <a:xfrm>
              <a:off x="748577" y="1449422"/>
              <a:ext cx="7362946" cy="413083"/>
            </a:xfrm>
            <a:prstGeom prst="rect">
              <a:avLst/>
            </a:prstGeom>
            <a:noFill/>
          </p:spPr>
          <p:txBody>
            <a:bodyPr wrap="square" lIns="104287" tIns="52144" rIns="104287" bIns="52144" rtlCol="0">
              <a:spAutoFit/>
            </a:bodyPr>
            <a:lstStyle/>
            <a:p>
              <a:pPr fontAlgn="base"/>
              <a:r>
                <a:rPr lang="ko-KR" altLang="en-US" sz="2000" b="1" spc="-150" dirty="0">
                  <a:solidFill>
                    <a:schemeClr val="accent6">
                      <a:lumMod val="75000"/>
                    </a:schemeClr>
                  </a:solidFill>
                  <a:latin typeface="+mj-ea"/>
                  <a:ea typeface="+mj-ea"/>
                </a:rPr>
                <a:t>처벌내용은</a:t>
              </a:r>
              <a:r>
                <a:rPr lang="en-US" altLang="ko-KR" sz="2000" b="1" spc="-150" dirty="0" smtClean="0">
                  <a:solidFill>
                    <a:schemeClr val="accent6">
                      <a:lumMod val="75000"/>
                    </a:schemeClr>
                  </a:solidFill>
                  <a:latin typeface="+mj-ea"/>
                  <a:ea typeface="+mj-ea"/>
                </a:rPr>
                <a:t>? </a:t>
              </a:r>
              <a:r>
                <a:rPr lang="en-US" altLang="ko-KR" sz="1800" spc="-150" dirty="0" smtClean="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법 제</a:t>
              </a:r>
              <a:r>
                <a:rPr lang="en-US" altLang="ko-KR" sz="1800" spc="-150" dirty="0">
                  <a:solidFill>
                    <a:schemeClr val="accent6">
                      <a:lumMod val="75000"/>
                    </a:schemeClr>
                  </a:solidFill>
                  <a:latin typeface="+mj-ea"/>
                  <a:ea typeface="+mj-ea"/>
                </a:rPr>
                <a:t>6</a:t>
              </a:r>
              <a:r>
                <a:rPr lang="ko-KR" altLang="en-US" sz="1800" spc="-150" dirty="0">
                  <a:solidFill>
                    <a:schemeClr val="accent6">
                      <a:lumMod val="75000"/>
                    </a:schemeClr>
                  </a:solidFill>
                  <a:latin typeface="+mj-ea"/>
                  <a:ea typeface="+mj-ea"/>
                </a:rPr>
                <a:t>조</a:t>
              </a:r>
              <a:r>
                <a:rPr lang="en-US" altLang="ko-KR" sz="1800" spc="-150" dirty="0">
                  <a:solidFill>
                    <a:schemeClr val="accent6">
                      <a:lumMod val="75000"/>
                    </a:schemeClr>
                  </a:solidFill>
                  <a:latin typeface="+mj-ea"/>
                  <a:ea typeface="+mj-ea"/>
                </a:rPr>
                <a:t>(</a:t>
              </a:r>
              <a:r>
                <a:rPr lang="ko-KR" altLang="en-US" sz="1800" spc="-150" dirty="0" smtClean="0">
                  <a:solidFill>
                    <a:schemeClr val="accent6">
                      <a:lumMod val="75000"/>
                    </a:schemeClr>
                  </a:solidFill>
                  <a:latin typeface="+mj-ea"/>
                  <a:ea typeface="+mj-ea"/>
                </a:rPr>
                <a:t>중대산업재해 사업주와 경영책임자 등의 처벌</a:t>
              </a:r>
              <a:r>
                <a:rPr lang="en-US" altLang="ko-KR" sz="1800" spc="-150" dirty="0" smtClean="0">
                  <a:solidFill>
                    <a:schemeClr val="accent6">
                      <a:lumMod val="75000"/>
                    </a:schemeClr>
                  </a:solidFill>
                  <a:latin typeface="+mj-ea"/>
                  <a:ea typeface="+mj-ea"/>
                </a:rPr>
                <a:t>)] </a:t>
              </a:r>
              <a:endParaRPr lang="ko-KR" altLang="en-US" sz="1800" spc="-150" dirty="0">
                <a:solidFill>
                  <a:schemeClr val="accent6">
                    <a:lumMod val="75000"/>
                  </a:schemeClr>
                </a:solidFill>
                <a:latin typeface="+mj-ea"/>
                <a:ea typeface="+mj-ea"/>
              </a:endParaRPr>
            </a:p>
          </p:txBody>
        </p:sp>
        <p:cxnSp>
          <p:nvCxnSpPr>
            <p:cNvPr id="57" name="직선 연결선[R] 56">
              <a:extLst>
                <a:ext uri="{FF2B5EF4-FFF2-40B4-BE49-F238E27FC236}">
                  <a16:creationId xmlns:a16="http://schemas.microsoft.com/office/drawing/2014/main" xmlns="" id="{199CCBD5-D014-1942-94FE-737A394C6748}"/>
                </a:ext>
              </a:extLst>
            </p:cNvPr>
            <p:cNvCxnSpPr>
              <a:cxnSpLocks/>
            </p:cNvCxnSpPr>
            <p:nvPr/>
          </p:nvCxnSpPr>
          <p:spPr>
            <a:xfrm>
              <a:off x="824401" y="1425038"/>
              <a:ext cx="6713684"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61" name="Picture 2" descr="D:\맥 공유\21-2-15\처벌법12.png">
            <a:extLst>
              <a:ext uri="{FF2B5EF4-FFF2-40B4-BE49-F238E27FC236}">
                <a16:creationId xmlns:a16="http://schemas.microsoft.com/office/drawing/2014/main" xmlns="" id="{1BB504EC-D49A-3B47-9ADA-86DE89F8A2AC}"/>
              </a:ext>
            </a:extLst>
          </p:cNvPr>
          <p:cNvPicPr>
            <a:picLocks noChangeAspect="1" noChangeArrowheads="1"/>
          </p:cNvPicPr>
          <p:nvPr/>
        </p:nvPicPr>
        <p:blipFill>
          <a:blip r:embed="rId2"/>
          <a:srcRect/>
          <a:stretch>
            <a:fillRect/>
          </a:stretch>
        </p:blipFill>
        <p:spPr bwMode="auto">
          <a:xfrm>
            <a:off x="763441" y="2169305"/>
            <a:ext cx="1007999" cy="823582"/>
          </a:xfrm>
          <a:prstGeom prst="rect">
            <a:avLst/>
          </a:prstGeom>
          <a:noFill/>
        </p:spPr>
      </p:pic>
      <p:sp>
        <p:nvSpPr>
          <p:cNvPr id="28" name="모서리가 둥근 직사각형 27">
            <a:extLst>
              <a:ext uri="{FF2B5EF4-FFF2-40B4-BE49-F238E27FC236}">
                <a16:creationId xmlns:a16="http://schemas.microsoft.com/office/drawing/2014/main" xmlns="" id="{F67CAC31-85B7-F149-AE53-0237289122AC}"/>
              </a:ext>
            </a:extLst>
          </p:cNvPr>
          <p:cNvSpPr/>
          <p:nvPr/>
        </p:nvSpPr>
        <p:spPr>
          <a:xfrm>
            <a:off x="1960212" y="2169302"/>
            <a:ext cx="7560000" cy="3415951"/>
          </a:xfrm>
          <a:prstGeom prst="roundRect">
            <a:avLst>
              <a:gd name="adj" fmla="val 5335"/>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3" name="그룹 2">
            <a:extLst>
              <a:ext uri="{FF2B5EF4-FFF2-40B4-BE49-F238E27FC236}">
                <a16:creationId xmlns:a16="http://schemas.microsoft.com/office/drawing/2014/main" xmlns="" id="{F61D3C5C-2403-3445-A9C1-E9BA27895ED6}"/>
              </a:ext>
            </a:extLst>
          </p:cNvPr>
          <p:cNvGrpSpPr/>
          <p:nvPr/>
        </p:nvGrpSpPr>
        <p:grpSpPr>
          <a:xfrm>
            <a:off x="2387776" y="2442474"/>
            <a:ext cx="6639250" cy="1044000"/>
            <a:chOff x="2387776" y="2327142"/>
            <a:chExt cx="6639250" cy="1044000"/>
          </a:xfrm>
        </p:grpSpPr>
        <p:sp>
          <p:nvSpPr>
            <p:cNvPr id="32" name="모서리가 둥근 직사각형 31">
              <a:extLst>
                <a:ext uri="{FF2B5EF4-FFF2-40B4-BE49-F238E27FC236}">
                  <a16:creationId xmlns:a16="http://schemas.microsoft.com/office/drawing/2014/main" xmlns="" id="{ED0D50DA-F7F4-CA4C-9CFA-638BAC4EAF7C}"/>
                </a:ext>
              </a:extLst>
            </p:cNvPr>
            <p:cNvSpPr/>
            <p:nvPr/>
          </p:nvSpPr>
          <p:spPr>
            <a:xfrm>
              <a:off x="6817359" y="2327142"/>
              <a:ext cx="2160000" cy="1044000"/>
            </a:xfrm>
            <a:prstGeom prst="roundRect">
              <a:avLst>
                <a:gd name="adj" fmla="val 9785"/>
              </a:avLst>
            </a:prstGeom>
            <a:solidFill>
              <a:srgbClr val="FEECC5"/>
            </a:solid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29" name="TextBox 28">
              <a:extLst>
                <a:ext uri="{FF2B5EF4-FFF2-40B4-BE49-F238E27FC236}">
                  <a16:creationId xmlns:a16="http://schemas.microsoft.com/office/drawing/2014/main" xmlns="" id="{6DF9E8A1-EBCA-E345-A17C-659D2FE48771}"/>
                </a:ext>
              </a:extLst>
            </p:cNvPr>
            <p:cNvSpPr txBox="1"/>
            <p:nvPr/>
          </p:nvSpPr>
          <p:spPr>
            <a:xfrm>
              <a:off x="2387776" y="2512526"/>
              <a:ext cx="3780000" cy="733171"/>
            </a:xfrm>
            <a:prstGeom prst="rect">
              <a:avLst/>
            </a:prstGeom>
            <a:noFill/>
          </p:spPr>
          <p:txBody>
            <a:bodyPr wrap="square" lIns="104287" tIns="52144" rIns="104287" bIns="52144" rtlCol="0">
              <a:spAutoFit/>
            </a:bodyPr>
            <a:lstStyle/>
            <a:p>
              <a:pPr>
                <a:lnSpc>
                  <a:spcPct val="120000"/>
                </a:lnSpc>
              </a:pPr>
              <a:r>
                <a:rPr lang="ko-KR" altLang="en-US" sz="1700" spc="-90" dirty="0" smtClean="0">
                  <a:latin typeface="+mj-ea"/>
                </a:rPr>
                <a:t>안전 및 </a:t>
              </a:r>
              <a:r>
                <a:rPr lang="ko-KR" altLang="en-US" sz="1700" spc="-150" dirty="0" smtClean="0">
                  <a:latin typeface="+mj-ea"/>
                </a:rPr>
                <a:t>보건 확보의무를 위반하여</a:t>
              </a:r>
              <a:r>
                <a:rPr lang="en-US" altLang="ko-KR" sz="1700" spc="-150" dirty="0" smtClean="0">
                  <a:latin typeface="+mj-ea"/>
                </a:rPr>
                <a:t>, </a:t>
              </a:r>
              <a:r>
                <a:rPr lang="ko-KR" altLang="en-US" sz="1700" b="1" spc="-120" dirty="0" smtClean="0">
                  <a:latin typeface="+mj-ea"/>
                </a:rPr>
                <a:t>사망자가 </a:t>
              </a:r>
              <a:r>
                <a:rPr lang="en-US" altLang="ko-KR" sz="1700" b="1" spc="-120" dirty="0" smtClean="0">
                  <a:latin typeface="+mj-ea"/>
                </a:rPr>
                <a:t>1</a:t>
              </a:r>
              <a:r>
                <a:rPr lang="ko-KR" altLang="en-US" sz="1700" b="1" spc="-120" dirty="0" smtClean="0">
                  <a:latin typeface="+mj-ea"/>
                </a:rPr>
                <a:t>명</a:t>
              </a:r>
              <a:r>
                <a:rPr lang="en-US" altLang="ko-KR" sz="1700" b="1" spc="-120" dirty="0" smtClean="0">
                  <a:latin typeface="+mj-ea"/>
                </a:rPr>
                <a:t> </a:t>
              </a:r>
              <a:r>
                <a:rPr lang="ko-KR" altLang="en-US" sz="1700" b="1" spc="-120" dirty="0" smtClean="0">
                  <a:latin typeface="+mj-ea"/>
                </a:rPr>
                <a:t>이상 발생</a:t>
              </a:r>
              <a:r>
                <a:rPr lang="ko-KR" altLang="en-US" sz="1700" spc="-120" dirty="0" smtClean="0">
                  <a:latin typeface="+mj-ea"/>
                </a:rPr>
                <a:t>한 경우</a:t>
              </a:r>
              <a:endParaRPr lang="ko-KR" altLang="en-US" sz="1700" spc="-120" dirty="0">
                <a:latin typeface="+mj-ea"/>
              </a:endParaRPr>
            </a:p>
          </p:txBody>
        </p:sp>
        <p:sp>
          <p:nvSpPr>
            <p:cNvPr id="31" name="TextBox 30">
              <a:extLst>
                <a:ext uri="{FF2B5EF4-FFF2-40B4-BE49-F238E27FC236}">
                  <a16:creationId xmlns:a16="http://schemas.microsoft.com/office/drawing/2014/main" xmlns="" id="{4E9332FB-07BA-DF49-8C9A-FDE203E27418}"/>
                </a:ext>
              </a:extLst>
            </p:cNvPr>
            <p:cNvSpPr txBox="1"/>
            <p:nvPr/>
          </p:nvSpPr>
          <p:spPr>
            <a:xfrm>
              <a:off x="6817359" y="2512623"/>
              <a:ext cx="2209667" cy="733171"/>
            </a:xfrm>
            <a:prstGeom prst="rect">
              <a:avLst/>
            </a:prstGeom>
            <a:noFill/>
          </p:spPr>
          <p:txBody>
            <a:bodyPr wrap="square" lIns="104287" tIns="52144" rIns="104287" bIns="52144" rtlCol="0">
              <a:spAutoFit/>
            </a:bodyPr>
            <a:lstStyle/>
            <a:p>
              <a:pPr algn="ctr">
                <a:lnSpc>
                  <a:spcPct val="120000"/>
                </a:lnSpc>
              </a:pPr>
              <a:r>
                <a:rPr lang="en-US" altLang="ko-KR" sz="1700" b="1" spc="-90" dirty="0">
                  <a:latin typeface="+mj-ea"/>
                </a:rPr>
                <a:t>1</a:t>
              </a:r>
              <a:r>
                <a:rPr lang="ko-KR" altLang="en-US" sz="1700" b="1" spc="-90" dirty="0" smtClean="0">
                  <a:latin typeface="+mj-ea"/>
                </a:rPr>
                <a:t>년 이상의 징역 </a:t>
              </a:r>
              <a:r>
                <a:rPr lang="ko-KR" altLang="en-US" sz="1600" spc="-90" dirty="0" smtClean="0">
                  <a:latin typeface="+mj-ea"/>
                </a:rPr>
                <a:t>또는 </a:t>
              </a:r>
              <a:r>
                <a:rPr lang="en-US" altLang="ko-KR" sz="1700" b="1" spc="-90" dirty="0" smtClean="0">
                  <a:latin typeface="+mj-ea"/>
                </a:rPr>
                <a:t>10</a:t>
              </a:r>
              <a:r>
                <a:rPr lang="ko-KR" altLang="en-US" sz="1700" b="1" spc="-90" dirty="0" err="1" smtClean="0">
                  <a:latin typeface="+mj-ea"/>
                </a:rPr>
                <a:t>억원</a:t>
              </a:r>
              <a:r>
                <a:rPr lang="ko-KR" altLang="en-US" sz="1700" b="1" spc="-90" dirty="0" smtClean="0">
                  <a:latin typeface="+mj-ea"/>
                </a:rPr>
                <a:t> 이하의 벌금</a:t>
              </a:r>
              <a:endParaRPr lang="ko-KR" altLang="en-US" sz="1700" spc="-90" dirty="0">
                <a:latin typeface="+mj-ea"/>
              </a:endParaRPr>
            </a:p>
          </p:txBody>
        </p:sp>
        <p:pic>
          <p:nvPicPr>
            <p:cNvPr id="33" name="그림 32">
              <a:extLst>
                <a:ext uri="{FF2B5EF4-FFF2-40B4-BE49-F238E27FC236}">
                  <a16:creationId xmlns:a16="http://schemas.microsoft.com/office/drawing/2014/main" xmlns="" id="{F88645C9-B275-B645-9518-4B85564BABF8}"/>
                </a:ext>
              </a:extLst>
            </p:cNvPr>
            <p:cNvPicPr>
              <a:picLocks noChangeAspect="1"/>
            </p:cNvPicPr>
            <p:nvPr/>
          </p:nvPicPr>
          <p:blipFill>
            <a:blip r:embed="rId3">
              <a:alphaModFix amt="28000"/>
              <a:extLst>
                <a:ext uri="{BEBA8EAE-BF5A-486C-A8C5-ECC9F3942E4B}">
                  <a14:imgProps xmlns:a14="http://schemas.microsoft.com/office/drawing/2010/main">
                    <a14:imgLayer>
                      <a14:imgEffect>
                        <a14:colorTemperature colorTemp="4700"/>
                      </a14:imgEffect>
                      <a14:imgEffect>
                        <a14:brightnessContrast bright="20000"/>
                      </a14:imgEffect>
                    </a14:imgLayer>
                  </a14:imgProps>
                </a:ext>
              </a:extLst>
            </a:blip>
            <a:stretch>
              <a:fillRect/>
            </a:stretch>
          </p:blipFill>
          <p:spPr>
            <a:xfrm rot="16200000">
              <a:off x="6042915" y="2641557"/>
              <a:ext cx="684192" cy="475110"/>
            </a:xfrm>
            <a:prstGeom prst="rect">
              <a:avLst/>
            </a:prstGeom>
          </p:spPr>
        </p:pic>
      </p:grpSp>
      <p:cxnSp>
        <p:nvCxnSpPr>
          <p:cNvPr id="40" name="직선 연결선 23">
            <a:extLst>
              <a:ext uri="{FF2B5EF4-FFF2-40B4-BE49-F238E27FC236}">
                <a16:creationId xmlns:a16="http://schemas.microsoft.com/office/drawing/2014/main" xmlns="" id="{B25780E5-ADFC-DD47-AD2A-3D87315A472C}"/>
              </a:ext>
            </a:extLst>
          </p:cNvPr>
          <p:cNvCxnSpPr>
            <a:cxnSpLocks/>
          </p:cNvCxnSpPr>
          <p:nvPr/>
        </p:nvCxnSpPr>
        <p:spPr>
          <a:xfrm>
            <a:off x="2300820" y="3670383"/>
            <a:ext cx="6878785"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43" name="모서리가 둥근 직사각형 42">
            <a:extLst>
              <a:ext uri="{FF2B5EF4-FFF2-40B4-BE49-F238E27FC236}">
                <a16:creationId xmlns:a16="http://schemas.microsoft.com/office/drawing/2014/main" xmlns="" id="{78D0EAC0-7777-F149-92F1-E638A1FF9995}"/>
              </a:ext>
            </a:extLst>
          </p:cNvPr>
          <p:cNvSpPr/>
          <p:nvPr/>
        </p:nvSpPr>
        <p:spPr>
          <a:xfrm>
            <a:off x="6817359" y="3964108"/>
            <a:ext cx="2160000" cy="1279634"/>
          </a:xfrm>
          <a:prstGeom prst="roundRect">
            <a:avLst>
              <a:gd name="adj" fmla="val 8021"/>
            </a:avLst>
          </a:prstGeom>
          <a:solidFill>
            <a:srgbClr val="FEECC5"/>
          </a:solid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5" name="TextBox 44">
            <a:extLst>
              <a:ext uri="{FF2B5EF4-FFF2-40B4-BE49-F238E27FC236}">
                <a16:creationId xmlns:a16="http://schemas.microsoft.com/office/drawing/2014/main" xmlns="" id="{9D25ADC2-5D09-7844-A259-B93CA555A0F1}"/>
              </a:ext>
            </a:extLst>
          </p:cNvPr>
          <p:cNvSpPr txBox="1"/>
          <p:nvPr/>
        </p:nvSpPr>
        <p:spPr>
          <a:xfrm>
            <a:off x="6817359" y="4235072"/>
            <a:ext cx="2226673" cy="785493"/>
          </a:xfrm>
          <a:prstGeom prst="rect">
            <a:avLst/>
          </a:prstGeom>
          <a:noFill/>
        </p:spPr>
        <p:txBody>
          <a:bodyPr wrap="square" lIns="104287" tIns="52144" rIns="104287" bIns="52144" rtlCol="0">
            <a:spAutoFit/>
          </a:bodyPr>
          <a:lstStyle/>
          <a:p>
            <a:pPr algn="ctr">
              <a:lnSpc>
                <a:spcPct val="130000"/>
              </a:lnSpc>
            </a:pPr>
            <a:r>
              <a:rPr lang="en-US" altLang="ko-KR" sz="1700" b="1" spc="-90" dirty="0">
                <a:latin typeface="+mj-ea"/>
              </a:rPr>
              <a:t>7</a:t>
            </a:r>
            <a:r>
              <a:rPr lang="ko-KR" altLang="en-US" sz="1700" b="1" spc="-90" dirty="0" smtClean="0">
                <a:latin typeface="+mj-ea"/>
              </a:rPr>
              <a:t>년 이하의 징역 </a:t>
            </a:r>
            <a:r>
              <a:rPr lang="ko-KR" altLang="en-US" sz="1600" spc="-90" dirty="0" smtClean="0">
                <a:latin typeface="+mj-ea"/>
              </a:rPr>
              <a:t>또는</a:t>
            </a:r>
            <a:r>
              <a:rPr lang="ko-KR" altLang="en-US" sz="1700" spc="-90" dirty="0" smtClean="0">
                <a:latin typeface="+mj-ea"/>
              </a:rPr>
              <a:t> </a:t>
            </a:r>
            <a:r>
              <a:rPr lang="en-US" altLang="ko-KR" sz="1700" b="1" spc="-90" dirty="0" smtClean="0">
                <a:latin typeface="+mj-ea"/>
              </a:rPr>
              <a:t>1</a:t>
            </a:r>
            <a:r>
              <a:rPr lang="ko-KR" altLang="en-US" sz="1700" b="1" spc="-90" dirty="0" err="1" smtClean="0">
                <a:latin typeface="+mj-ea"/>
              </a:rPr>
              <a:t>억원</a:t>
            </a:r>
            <a:r>
              <a:rPr lang="ko-KR" altLang="en-US" sz="1700" b="1" spc="-90" dirty="0" smtClean="0">
                <a:latin typeface="+mj-ea"/>
              </a:rPr>
              <a:t> 이하의 벌금</a:t>
            </a:r>
            <a:endParaRPr lang="ko-KR" altLang="en-US" sz="1700" spc="-90" dirty="0">
              <a:latin typeface="+mj-ea"/>
            </a:endParaRPr>
          </a:p>
        </p:txBody>
      </p:sp>
      <p:pic>
        <p:nvPicPr>
          <p:cNvPr id="50" name="그림 49">
            <a:extLst>
              <a:ext uri="{FF2B5EF4-FFF2-40B4-BE49-F238E27FC236}">
                <a16:creationId xmlns:a16="http://schemas.microsoft.com/office/drawing/2014/main" xmlns="" id="{2996FAEF-39FD-0F48-8C83-9ACC41B96A7F}"/>
              </a:ext>
            </a:extLst>
          </p:cNvPr>
          <p:cNvPicPr>
            <a:picLocks noChangeAspect="1"/>
          </p:cNvPicPr>
          <p:nvPr/>
        </p:nvPicPr>
        <p:blipFill>
          <a:blip r:embed="rId3">
            <a:alphaModFix amt="28000"/>
            <a:extLst>
              <a:ext uri="{BEBA8EAE-BF5A-486C-A8C5-ECC9F3942E4B}">
                <a14:imgProps xmlns:a14="http://schemas.microsoft.com/office/drawing/2010/main">
                  <a14:imgLayer>
                    <a14:imgEffect>
                      <a14:colorTemperature colorTemp="4700"/>
                    </a14:imgEffect>
                    <a14:imgEffect>
                      <a14:brightnessContrast bright="20000"/>
                    </a14:imgEffect>
                  </a14:imgLayer>
                </a14:imgProps>
              </a:ext>
            </a:extLst>
          </a:blip>
          <a:stretch>
            <a:fillRect/>
          </a:stretch>
        </p:blipFill>
        <p:spPr>
          <a:xfrm rot="16200000">
            <a:off x="6042915" y="4366371"/>
            <a:ext cx="684192" cy="475110"/>
          </a:xfrm>
          <a:prstGeom prst="rect">
            <a:avLst/>
          </a:prstGeom>
        </p:spPr>
      </p:pic>
      <p:grpSp>
        <p:nvGrpSpPr>
          <p:cNvPr id="8" name="그룹 7">
            <a:extLst>
              <a:ext uri="{FF2B5EF4-FFF2-40B4-BE49-F238E27FC236}">
                <a16:creationId xmlns:a16="http://schemas.microsoft.com/office/drawing/2014/main" xmlns="" id="{65E13CF1-A5DE-284F-9FB1-3FA1B1D0C442}"/>
              </a:ext>
            </a:extLst>
          </p:cNvPr>
          <p:cNvGrpSpPr/>
          <p:nvPr/>
        </p:nvGrpSpPr>
        <p:grpSpPr>
          <a:xfrm>
            <a:off x="1960213" y="5717940"/>
            <a:ext cx="7559999" cy="864001"/>
            <a:chOff x="1960213" y="5614220"/>
            <a:chExt cx="7559999" cy="864001"/>
          </a:xfrm>
        </p:grpSpPr>
        <p:sp>
          <p:nvSpPr>
            <p:cNvPr id="59" name="양쪽 모서리가 둥근 사각형 58">
              <a:extLst>
                <a:ext uri="{FF2B5EF4-FFF2-40B4-BE49-F238E27FC236}">
                  <a16:creationId xmlns:a16="http://schemas.microsoft.com/office/drawing/2014/main" xmlns="" id="{5ACBDEAC-99A7-704F-8576-482BFAC94782}"/>
                </a:ext>
              </a:extLst>
            </p:cNvPr>
            <p:cNvSpPr/>
            <p:nvPr/>
          </p:nvSpPr>
          <p:spPr>
            <a:xfrm rot="16200000">
              <a:off x="2230213" y="5344221"/>
              <a:ext cx="864000" cy="1404000"/>
            </a:xfrm>
            <a:prstGeom prst="round2SameRect">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
          <p:nvSpPr>
            <p:cNvPr id="62" name="양쪽 모서리가 둥근 사각형 61">
              <a:extLst>
                <a:ext uri="{FF2B5EF4-FFF2-40B4-BE49-F238E27FC236}">
                  <a16:creationId xmlns:a16="http://schemas.microsoft.com/office/drawing/2014/main" xmlns="" id="{C11A4BBC-19FC-E148-819C-76D44BB22E14}"/>
                </a:ext>
              </a:extLst>
            </p:cNvPr>
            <p:cNvSpPr/>
            <p:nvPr/>
          </p:nvSpPr>
          <p:spPr>
            <a:xfrm rot="5400000">
              <a:off x="6046213" y="3004220"/>
              <a:ext cx="863999" cy="6083999"/>
            </a:xfrm>
            <a:prstGeom prst="round2SameRect">
              <a:avLst/>
            </a:prstGeom>
            <a:solidFill>
              <a:srgbClr val="FEECC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
          <p:nvSpPr>
            <p:cNvPr id="53" name="TextBox 52">
              <a:extLst>
                <a:ext uri="{FF2B5EF4-FFF2-40B4-BE49-F238E27FC236}">
                  <a16:creationId xmlns:a16="http://schemas.microsoft.com/office/drawing/2014/main" xmlns="" id="{30513373-EAB2-C541-ACAF-7FCF833C6A6D}"/>
                </a:ext>
              </a:extLst>
            </p:cNvPr>
            <p:cNvSpPr txBox="1"/>
            <p:nvPr/>
          </p:nvSpPr>
          <p:spPr>
            <a:xfrm>
              <a:off x="3513305" y="5669632"/>
              <a:ext cx="5938266" cy="797804"/>
            </a:xfrm>
            <a:prstGeom prst="rect">
              <a:avLst/>
            </a:prstGeom>
            <a:noFill/>
          </p:spPr>
          <p:txBody>
            <a:bodyPr wrap="square" lIns="104287" tIns="52144" rIns="104287" bIns="52144" rtlCol="0">
              <a:spAutoFit/>
            </a:bodyPr>
            <a:lstStyle/>
            <a:p>
              <a:pPr>
                <a:lnSpc>
                  <a:spcPct val="150000"/>
                </a:lnSpc>
              </a:pPr>
              <a:r>
                <a:rPr lang="en-US" altLang="ko-KR" sz="1500" spc="-90" dirty="0" smtClean="0">
                  <a:latin typeface="+mj-ea"/>
                </a:rPr>
                <a:t>• </a:t>
              </a:r>
              <a:r>
                <a:rPr lang="ko-KR" altLang="en-US" sz="1500" spc="-90" dirty="0" smtClean="0">
                  <a:latin typeface="+mj-ea"/>
                </a:rPr>
                <a:t>사망자 발생한 경우 </a:t>
              </a:r>
              <a:r>
                <a:rPr lang="ko-KR" altLang="en-US" sz="1500" b="1" spc="-90" dirty="0" smtClean="0">
                  <a:latin typeface="+mj-ea"/>
                </a:rPr>
                <a:t>‘</a:t>
              </a:r>
              <a:r>
                <a:rPr lang="en-US" altLang="ko-KR" sz="1500" b="1" spc="-90" dirty="0">
                  <a:latin typeface="+mj-ea"/>
                </a:rPr>
                <a:t>1</a:t>
              </a:r>
              <a:r>
                <a:rPr lang="ko-KR" altLang="en-US" sz="1500" b="1" spc="-90" dirty="0" smtClean="0">
                  <a:latin typeface="+mj-ea"/>
                </a:rPr>
                <a:t>년 이상의 징역 또는 </a:t>
              </a:r>
              <a:r>
                <a:rPr lang="en-US" altLang="ko-KR" sz="1500" b="1" spc="-90" dirty="0" smtClean="0">
                  <a:latin typeface="+mj-ea"/>
                </a:rPr>
                <a:t>10</a:t>
              </a:r>
              <a:r>
                <a:rPr lang="ko-KR" altLang="en-US" sz="1500" b="1" spc="-90" dirty="0" err="1" smtClean="0">
                  <a:latin typeface="+mj-ea"/>
                </a:rPr>
                <a:t>억원</a:t>
              </a:r>
              <a:r>
                <a:rPr lang="ko-KR" altLang="en-US" sz="1500" b="1" spc="-90" dirty="0" smtClean="0">
                  <a:latin typeface="+mj-ea"/>
                </a:rPr>
                <a:t> 이하의</a:t>
              </a:r>
              <a:r>
                <a:rPr lang="en-US" altLang="ko-KR" sz="1500" b="1" spc="-90" dirty="0" smtClean="0">
                  <a:latin typeface="+mj-ea"/>
                </a:rPr>
                <a:t> </a:t>
              </a:r>
              <a:r>
                <a:rPr lang="ko-KR" altLang="en-US" sz="1500" b="1" spc="-90" dirty="0" smtClean="0">
                  <a:latin typeface="+mj-ea"/>
                </a:rPr>
                <a:t>벌금</a:t>
              </a:r>
              <a:r>
                <a:rPr lang="en-US" altLang="ko-KR" sz="1200" spc="-90" dirty="0" smtClean="0">
                  <a:latin typeface="+mj-ea"/>
                </a:rPr>
                <a:t>(</a:t>
              </a:r>
              <a:r>
                <a:rPr lang="ko-KR" altLang="en-US" sz="1200" spc="-90" dirty="0" smtClean="0">
                  <a:latin typeface="+mj-ea"/>
                </a:rPr>
                <a:t>병과가능</a:t>
              </a:r>
              <a:r>
                <a:rPr lang="en-US" altLang="ko-KR" sz="1200" spc="-90" dirty="0" smtClean="0">
                  <a:latin typeface="+mj-ea"/>
                </a:rPr>
                <a:t>)</a:t>
              </a:r>
              <a:r>
                <a:rPr lang="ko-KR" altLang="en-US" sz="1500" b="1" spc="-90" dirty="0" smtClean="0">
                  <a:latin typeface="+mj-ea"/>
                </a:rPr>
                <a:t>’</a:t>
              </a:r>
              <a:endParaRPr lang="en-US" altLang="ko-KR" sz="1500" b="1" spc="-90" dirty="0">
                <a:latin typeface="+mj-ea"/>
              </a:endParaRPr>
            </a:p>
            <a:p>
              <a:pPr>
                <a:lnSpc>
                  <a:spcPct val="150000"/>
                </a:lnSpc>
              </a:pPr>
              <a:r>
                <a:rPr lang="en-US" altLang="ko-KR" sz="1500" spc="-90" dirty="0" smtClean="0">
                  <a:latin typeface="+mj-ea"/>
                </a:rPr>
                <a:t>• </a:t>
              </a:r>
              <a:r>
                <a:rPr lang="ko-KR" altLang="en-US" sz="1500" spc="-90" dirty="0" smtClean="0">
                  <a:latin typeface="+mj-ea"/>
                </a:rPr>
                <a:t>부상 또는 질병 발생한 경우 </a:t>
              </a:r>
              <a:r>
                <a:rPr lang="en-US" altLang="ko-KR" sz="1500" b="1" spc="-90" dirty="0" smtClean="0">
                  <a:latin typeface="+mj-ea"/>
                </a:rPr>
                <a:t>‘</a:t>
              </a:r>
              <a:r>
                <a:rPr lang="en-US" altLang="ko-KR" sz="1500" b="1" spc="-90" dirty="0">
                  <a:latin typeface="+mj-ea"/>
                </a:rPr>
                <a:t>7</a:t>
              </a:r>
              <a:r>
                <a:rPr lang="ko-KR" altLang="en-US" sz="1500" b="1" spc="-90" dirty="0" smtClean="0">
                  <a:latin typeface="+mj-ea"/>
                </a:rPr>
                <a:t>년 이하의 징역 또는 </a:t>
              </a:r>
              <a:r>
                <a:rPr lang="en-US" altLang="ko-KR" sz="1500" b="1" spc="-90" dirty="0" smtClean="0">
                  <a:latin typeface="+mj-ea"/>
                </a:rPr>
                <a:t>1</a:t>
              </a:r>
              <a:r>
                <a:rPr lang="ko-KR" altLang="en-US" sz="1500" b="1" spc="-90" dirty="0" err="1" smtClean="0">
                  <a:latin typeface="+mj-ea"/>
                </a:rPr>
                <a:t>억원</a:t>
              </a:r>
              <a:r>
                <a:rPr lang="en-US" altLang="ko-KR" sz="1500" b="1" spc="-90" dirty="0" smtClean="0">
                  <a:latin typeface="+mj-ea"/>
                </a:rPr>
                <a:t> </a:t>
              </a:r>
              <a:r>
                <a:rPr lang="ko-KR" altLang="en-US" sz="1500" b="1" spc="-90" dirty="0" smtClean="0">
                  <a:latin typeface="+mj-ea"/>
                </a:rPr>
                <a:t>이하의 벌금’ </a:t>
              </a:r>
              <a:endParaRPr lang="ko-KR" altLang="en-US" sz="1500" b="1" spc="-90" dirty="0">
                <a:latin typeface="+mj-ea"/>
              </a:endParaRPr>
            </a:p>
          </p:txBody>
        </p:sp>
        <p:sp>
          <p:nvSpPr>
            <p:cNvPr id="54" name="TextBox 53">
              <a:extLst>
                <a:ext uri="{FF2B5EF4-FFF2-40B4-BE49-F238E27FC236}">
                  <a16:creationId xmlns:a16="http://schemas.microsoft.com/office/drawing/2014/main" xmlns="" id="{FA57F5B0-A68B-474B-86B0-1B6122944F3D}"/>
                </a:ext>
              </a:extLst>
            </p:cNvPr>
            <p:cNvSpPr txBox="1"/>
            <p:nvPr/>
          </p:nvSpPr>
          <p:spPr>
            <a:xfrm>
              <a:off x="2011012" y="5716515"/>
              <a:ext cx="1305414" cy="659411"/>
            </a:xfrm>
            <a:prstGeom prst="rect">
              <a:avLst/>
            </a:prstGeom>
            <a:noFill/>
          </p:spPr>
          <p:txBody>
            <a:bodyPr wrap="square" rtlCol="0">
              <a:spAutoFit/>
            </a:bodyPr>
            <a:lstStyle/>
            <a:p>
              <a:pPr algn="ctr">
                <a:lnSpc>
                  <a:spcPct val="130000"/>
                </a:lnSpc>
              </a:pPr>
              <a:r>
                <a:rPr lang="ko-KR" altLang="en-US" sz="1500" b="1" spc="-150" dirty="0" smtClean="0">
                  <a:solidFill>
                    <a:schemeClr val="bg1"/>
                  </a:solidFill>
                </a:rPr>
                <a:t>사업주  또는 경영책임자 등</a:t>
              </a:r>
              <a:endParaRPr lang="en-US" sz="1500" b="1" spc="-150" dirty="0">
                <a:solidFill>
                  <a:schemeClr val="bg1"/>
                </a:solidFill>
              </a:endParaRPr>
            </a:p>
          </p:txBody>
        </p:sp>
      </p:grpSp>
      <p:sp>
        <p:nvSpPr>
          <p:cNvPr id="30" name="모서리가 둥근 직사각형 29">
            <a:extLst>
              <a:ext uri="{FF2B5EF4-FFF2-40B4-BE49-F238E27FC236}">
                <a16:creationId xmlns:a16="http://schemas.microsoft.com/office/drawing/2014/main" xmlns="" id="{E3882097-C60E-0148-B8A8-BA4390010E65}"/>
              </a:ext>
            </a:extLst>
          </p:cNvPr>
          <p:cNvSpPr/>
          <p:nvPr/>
        </p:nvSpPr>
        <p:spPr>
          <a:xfrm>
            <a:off x="2387776" y="1999389"/>
            <a:ext cx="2701427" cy="3600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700" b="1" spc="-90" dirty="0" smtClean="0">
                <a:solidFill>
                  <a:schemeClr val="bg1"/>
                </a:solidFill>
                <a:latin typeface="+mj-ea"/>
              </a:rPr>
              <a:t>사업주 또는 경영책임자 등</a:t>
            </a:r>
            <a:endParaRPr lang="ko-KR" altLang="en-US" sz="1700" spc="-120" dirty="0">
              <a:solidFill>
                <a:schemeClr val="bg1"/>
              </a:solidFill>
              <a:latin typeface="+mj-ea"/>
            </a:endParaRPr>
          </a:p>
        </p:txBody>
      </p:sp>
      <p:grpSp>
        <p:nvGrpSpPr>
          <p:cNvPr id="5" name="그룹 4">
            <a:extLst>
              <a:ext uri="{FF2B5EF4-FFF2-40B4-BE49-F238E27FC236}">
                <a16:creationId xmlns:a16="http://schemas.microsoft.com/office/drawing/2014/main" xmlns="" id="{B71A7DA3-3C71-6C40-ABA1-607144F169A3}"/>
              </a:ext>
            </a:extLst>
          </p:cNvPr>
          <p:cNvGrpSpPr/>
          <p:nvPr/>
        </p:nvGrpSpPr>
        <p:grpSpPr>
          <a:xfrm>
            <a:off x="2387776" y="3720400"/>
            <a:ext cx="3780000" cy="1817081"/>
            <a:chOff x="2387776" y="3687448"/>
            <a:chExt cx="3780000" cy="1817081"/>
          </a:xfrm>
        </p:grpSpPr>
        <p:sp>
          <p:nvSpPr>
            <p:cNvPr id="44" name="TextBox 43">
              <a:extLst>
                <a:ext uri="{FF2B5EF4-FFF2-40B4-BE49-F238E27FC236}">
                  <a16:creationId xmlns:a16="http://schemas.microsoft.com/office/drawing/2014/main" xmlns="" id="{C1E95ECA-F037-5048-8E8E-AF4FBB31CEE2}"/>
                </a:ext>
              </a:extLst>
            </p:cNvPr>
            <p:cNvSpPr txBox="1"/>
            <p:nvPr/>
          </p:nvSpPr>
          <p:spPr>
            <a:xfrm>
              <a:off x="2387776" y="3687448"/>
              <a:ext cx="3780000" cy="733171"/>
            </a:xfrm>
            <a:prstGeom prst="rect">
              <a:avLst/>
            </a:prstGeom>
            <a:noFill/>
          </p:spPr>
          <p:txBody>
            <a:bodyPr wrap="square" lIns="104287" tIns="52144" rIns="104287" bIns="52144" rtlCol="0">
              <a:spAutoFit/>
            </a:bodyPr>
            <a:lstStyle/>
            <a:p>
              <a:pPr>
                <a:lnSpc>
                  <a:spcPct val="120000"/>
                </a:lnSpc>
              </a:pPr>
              <a:r>
                <a:rPr lang="ko-KR" altLang="en-US" sz="1700" b="1" spc="-90" dirty="0" smtClean="0">
                  <a:latin typeface="+mj-ea"/>
                </a:rPr>
                <a:t>동일한 사고로 </a:t>
              </a:r>
              <a:r>
                <a:rPr lang="en-US" altLang="ko-KR" sz="1700" b="1" spc="-90" dirty="0" smtClean="0">
                  <a:latin typeface="+mj-ea"/>
                </a:rPr>
                <a:t>6</a:t>
              </a:r>
              <a:r>
                <a:rPr lang="ko-KR" altLang="en-US" sz="1700" b="1" spc="-90" dirty="0" smtClean="0">
                  <a:latin typeface="+mj-ea"/>
                </a:rPr>
                <a:t>개월 이상 치료가 필요한 부상자가 </a:t>
              </a:r>
              <a:r>
                <a:rPr lang="en-US" altLang="ko-KR" sz="1700" b="1" spc="-90" dirty="0" smtClean="0">
                  <a:latin typeface="+mj-ea"/>
                </a:rPr>
                <a:t>2</a:t>
              </a:r>
              <a:r>
                <a:rPr lang="ko-KR" altLang="en-US" sz="1700" b="1" spc="-90" dirty="0" smtClean="0">
                  <a:latin typeface="+mj-ea"/>
                </a:rPr>
                <a:t>명 이상 발생</a:t>
              </a:r>
              <a:r>
                <a:rPr lang="ko-KR" altLang="en-US" sz="1700" spc="-90" dirty="0" smtClean="0">
                  <a:latin typeface="+mj-ea"/>
                </a:rPr>
                <a:t>하거나</a:t>
              </a:r>
              <a:r>
                <a:rPr lang="en-US" altLang="ko-KR" sz="1700" spc="-90" dirty="0">
                  <a:latin typeface="+mj-ea"/>
                </a:rPr>
                <a:t>,</a:t>
              </a:r>
            </a:p>
          </p:txBody>
        </p:sp>
        <p:sp>
          <p:nvSpPr>
            <p:cNvPr id="34" name="TextBox 33">
              <a:extLst>
                <a:ext uri="{FF2B5EF4-FFF2-40B4-BE49-F238E27FC236}">
                  <a16:creationId xmlns:a16="http://schemas.microsoft.com/office/drawing/2014/main" xmlns="" id="{C05B7918-C0B4-6C41-BE14-652E902EC764}"/>
                </a:ext>
              </a:extLst>
            </p:cNvPr>
            <p:cNvSpPr txBox="1"/>
            <p:nvPr/>
          </p:nvSpPr>
          <p:spPr>
            <a:xfrm>
              <a:off x="2387776" y="4457426"/>
              <a:ext cx="3780000" cy="1047103"/>
            </a:xfrm>
            <a:prstGeom prst="rect">
              <a:avLst/>
            </a:prstGeom>
            <a:noFill/>
          </p:spPr>
          <p:txBody>
            <a:bodyPr wrap="square" lIns="104287" tIns="52144" rIns="104287" bIns="52144" rtlCol="0">
              <a:spAutoFit/>
            </a:bodyPr>
            <a:lstStyle/>
            <a:p>
              <a:pPr>
                <a:lnSpc>
                  <a:spcPct val="120000"/>
                </a:lnSpc>
              </a:pPr>
              <a:r>
                <a:rPr lang="ko-KR" altLang="en-US" sz="1700" b="1" spc="-90" dirty="0" smtClean="0">
                  <a:latin typeface="+mj-ea"/>
                </a:rPr>
                <a:t>동일한 유해요인</a:t>
              </a:r>
              <a:r>
                <a:rPr lang="ko-KR" altLang="en-US" sz="1700" spc="-90" dirty="0" smtClean="0">
                  <a:latin typeface="+mj-ea"/>
                </a:rPr>
                <a:t>으로 급성중독 등 </a:t>
              </a:r>
              <a:r>
                <a:rPr lang="ko-KR" altLang="en-US" sz="1700" b="1" spc="-90" dirty="0" smtClean="0">
                  <a:latin typeface="+mj-ea"/>
                </a:rPr>
                <a:t>대통령령으로 정하는 직업성질병자가 </a:t>
              </a:r>
              <a:r>
                <a:rPr lang="en-US" altLang="ko-KR" sz="1700" b="1" spc="-90" dirty="0" smtClean="0">
                  <a:latin typeface="+mj-ea"/>
                </a:rPr>
                <a:t>1</a:t>
              </a:r>
              <a:r>
                <a:rPr lang="ko-KR" altLang="en-US" sz="1700" b="1" spc="-90" dirty="0" smtClean="0">
                  <a:latin typeface="+mj-ea"/>
                </a:rPr>
                <a:t>년 이내에 </a:t>
              </a:r>
              <a:r>
                <a:rPr lang="en-US" altLang="ko-KR" sz="1700" b="1" spc="-90" dirty="0" smtClean="0">
                  <a:latin typeface="+mj-ea"/>
                </a:rPr>
                <a:t>3</a:t>
              </a:r>
              <a:r>
                <a:rPr lang="ko-KR" altLang="en-US" sz="1700" b="1" spc="-90" dirty="0" smtClean="0">
                  <a:latin typeface="+mj-ea"/>
                </a:rPr>
                <a:t>명 이상 발생</a:t>
              </a:r>
              <a:r>
                <a:rPr lang="ko-KR" altLang="en-US" sz="1700" spc="-90" dirty="0" smtClean="0">
                  <a:latin typeface="+mj-ea"/>
                </a:rPr>
                <a:t>한 경우</a:t>
              </a:r>
              <a:endParaRPr lang="ko-KR" altLang="en-US" sz="1700" spc="-120" dirty="0">
                <a:latin typeface="+mj-ea"/>
              </a:endParaRPr>
            </a:p>
          </p:txBody>
        </p:sp>
      </p:grpSp>
      <p:sp>
        <p:nvSpPr>
          <p:cNvPr id="2" name="TextBox 1"/>
          <p:cNvSpPr txBox="1"/>
          <p:nvPr/>
        </p:nvSpPr>
        <p:spPr>
          <a:xfrm>
            <a:off x="1960213" y="6626568"/>
            <a:ext cx="5025735" cy="307777"/>
          </a:xfrm>
          <a:prstGeom prst="rect">
            <a:avLst/>
          </a:prstGeom>
          <a:noFill/>
        </p:spPr>
        <p:txBody>
          <a:bodyPr wrap="none" rtlCol="0">
            <a:spAutoFit/>
          </a:bodyPr>
          <a:lstStyle/>
          <a:p>
            <a:r>
              <a:rPr lang="en-US" altLang="ko-KR" sz="1400" b="1" dirty="0" smtClean="0">
                <a:latin typeface="맑은 고딕" panose="020B0503020000020004" pitchFamily="50" charset="-127"/>
                <a:ea typeface="맑은 고딕" panose="020B0503020000020004" pitchFamily="50" charset="-127"/>
              </a:rPr>
              <a:t>※ </a:t>
            </a:r>
            <a:r>
              <a:rPr lang="ko-KR" altLang="en-US" sz="1400" b="1" dirty="0" smtClean="0">
                <a:latin typeface="맑은 고딕" panose="020B0503020000020004" pitchFamily="50" charset="-127"/>
                <a:ea typeface="맑은 고딕" panose="020B0503020000020004" pitchFamily="50" charset="-127"/>
              </a:rPr>
              <a:t>형이 확정된 후</a:t>
            </a:r>
            <a:r>
              <a:rPr lang="en-US" altLang="ko-KR" sz="1400" b="1" dirty="0" smtClean="0">
                <a:latin typeface="맑은 고딕" panose="020B0503020000020004" pitchFamily="50" charset="-127"/>
                <a:ea typeface="맑은 고딕" panose="020B0503020000020004" pitchFamily="50" charset="-127"/>
              </a:rPr>
              <a:t> ‘5</a:t>
            </a:r>
            <a:r>
              <a:rPr lang="ko-KR" altLang="en-US" sz="1400" b="1" dirty="0" smtClean="0">
                <a:latin typeface="맑은 고딕" panose="020B0503020000020004" pitchFamily="50" charset="-127"/>
                <a:ea typeface="맑은 고딕" panose="020B0503020000020004" pitchFamily="50" charset="-127"/>
              </a:rPr>
              <a:t>년 이내 재범 시</a:t>
            </a:r>
            <a:r>
              <a:rPr lang="en-US" altLang="ko-KR" sz="1400" b="1" dirty="0" smtClean="0">
                <a:latin typeface="맑은 고딕" panose="020B0503020000020004" pitchFamily="50" charset="-127"/>
                <a:ea typeface="맑은 고딕" panose="020B0503020000020004" pitchFamily="50" charset="-127"/>
              </a:rPr>
              <a:t>’ </a:t>
            </a:r>
            <a:r>
              <a:rPr lang="ko-KR" altLang="en-US" sz="1400" b="1" dirty="0" smtClean="0">
                <a:latin typeface="맑은 고딕" panose="020B0503020000020004" pitchFamily="50" charset="-127"/>
                <a:ea typeface="맑은 고딕" panose="020B0503020000020004" pitchFamily="50" charset="-127"/>
              </a:rPr>
              <a:t>형의 </a:t>
            </a:r>
            <a:r>
              <a:rPr lang="en-US" altLang="ko-KR" sz="1400" b="1" dirty="0" smtClean="0">
                <a:latin typeface="맑은 고딕" panose="020B0503020000020004" pitchFamily="50" charset="-127"/>
                <a:ea typeface="맑은 고딕" panose="020B0503020000020004" pitchFamily="50" charset="-127"/>
              </a:rPr>
              <a:t>½</a:t>
            </a:r>
            <a:r>
              <a:rPr lang="ko-KR" altLang="en-US" sz="1400" b="1" dirty="0" smtClean="0">
                <a:latin typeface="맑은 고딕" panose="020B0503020000020004" pitchFamily="50" charset="-127"/>
                <a:ea typeface="맑은 고딕" panose="020B0503020000020004" pitchFamily="50" charset="-127"/>
              </a:rPr>
              <a:t>까지 </a:t>
            </a:r>
            <a:r>
              <a:rPr lang="en-US" altLang="ko-KR" sz="1400" b="1" dirty="0" smtClean="0">
                <a:latin typeface="맑은 고딕" panose="020B0503020000020004" pitchFamily="50" charset="-127"/>
                <a:ea typeface="맑은 고딕" panose="020B0503020000020004" pitchFamily="50" charset="-127"/>
              </a:rPr>
              <a:t>‘</a:t>
            </a:r>
            <a:r>
              <a:rPr lang="ko-KR" altLang="en-US" sz="1400" b="1" dirty="0" smtClean="0">
                <a:latin typeface="맑은 고딕" panose="020B0503020000020004" pitchFamily="50" charset="-127"/>
                <a:ea typeface="맑은 고딕" panose="020B0503020000020004" pitchFamily="50" charset="-127"/>
              </a:rPr>
              <a:t>가중처벌</a:t>
            </a:r>
            <a:r>
              <a:rPr lang="en-US" altLang="ko-KR" sz="1400" b="1" dirty="0" smtClean="0">
                <a:latin typeface="맑은 고딕" panose="020B0503020000020004" pitchFamily="50" charset="-127"/>
                <a:ea typeface="맑은 고딕" panose="020B0503020000020004" pitchFamily="50" charset="-127"/>
              </a:rPr>
              <a:t>’</a:t>
            </a:r>
            <a:endParaRPr lang="ko-KR" altLang="en-US" sz="1400" b="1" dirty="0"/>
          </a:p>
        </p:txBody>
      </p:sp>
      <p:sp>
        <p:nvSpPr>
          <p:cNvPr id="35" name="직사각형 34">
            <a:extLst>
              <a:ext uri="{FF2B5EF4-FFF2-40B4-BE49-F238E27FC236}">
                <a16:creationId xmlns:a16="http://schemas.microsoft.com/office/drawing/2014/main" xmlns="" id="{6CE99601-0D9D-F643-B3AA-66DF42674B77}"/>
              </a:ext>
            </a:extLst>
          </p:cNvPr>
          <p:cNvSpPr/>
          <p:nvPr/>
        </p:nvSpPr>
        <p:spPr>
          <a:xfrm>
            <a:off x="401845" y="352440"/>
            <a:ext cx="370614" cy="477054"/>
          </a:xfrm>
          <a:prstGeom prst="rect">
            <a:avLst/>
          </a:prstGeom>
        </p:spPr>
        <p:txBody>
          <a:bodyPr wrap="none">
            <a:spAutoFit/>
          </a:bodyPr>
          <a:lstStyle/>
          <a:p>
            <a:pPr algn="ctr"/>
            <a:r>
              <a:rPr lang="en-US" altLang="ko-KR" sz="2500" b="1" dirty="0" smtClean="0">
                <a:solidFill>
                  <a:schemeClr val="bg1"/>
                </a:solidFill>
                <a:ea typeface="맑은 고딕"/>
              </a:rPr>
              <a:t>3</a:t>
            </a:r>
            <a:endParaRPr lang="en-US" altLang="ko-KR" sz="2500" b="1" dirty="0">
              <a:solidFill>
                <a:schemeClr val="bg1"/>
              </a:solidFill>
            </a:endParaRPr>
          </a:p>
        </p:txBody>
      </p:sp>
      <p:cxnSp>
        <p:nvCxnSpPr>
          <p:cNvPr id="36"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rgbClr val="F79646"/>
                </a:solidFill>
              </a:rPr>
              <a:t>행정 제재</a:t>
            </a:r>
            <a:r>
              <a:rPr lang="en-US" altLang="ko-KR" sz="1800" b="1" spc="-150" dirty="0" smtClean="0">
                <a:solidFill>
                  <a:schemeClr val="bg1"/>
                </a:solidFill>
              </a:rPr>
              <a:t>(</a:t>
            </a:r>
            <a:r>
              <a:rPr lang="ko-KR" altLang="en-US" sz="1800" b="1" spc="-150" dirty="0" smtClean="0">
                <a:solidFill>
                  <a:schemeClr val="bg1"/>
                </a:solidFill>
              </a:rPr>
              <a:t>처벌</a:t>
            </a:r>
            <a:r>
              <a:rPr lang="en-US" altLang="ko-KR" sz="1800" b="1" spc="-150" dirty="0" smtClean="0">
                <a:solidFill>
                  <a:schemeClr val="bg1"/>
                </a:solidFill>
              </a:rPr>
              <a:t>, </a:t>
            </a:r>
            <a:r>
              <a:rPr lang="ko-KR" altLang="en-US" sz="1800" b="1" spc="-150" dirty="0" smtClean="0">
                <a:solidFill>
                  <a:schemeClr val="bg1"/>
                </a:solidFill>
              </a:rPr>
              <a:t>교육</a:t>
            </a:r>
            <a:r>
              <a:rPr lang="en-US" altLang="ko-KR" sz="1800" b="1" spc="-150" dirty="0" smtClean="0">
                <a:solidFill>
                  <a:schemeClr val="bg1"/>
                </a:solidFill>
              </a:rPr>
              <a:t>, </a:t>
            </a:r>
            <a:r>
              <a:rPr lang="ko-KR" altLang="en-US" sz="1800" b="1" spc="-150" dirty="0" smtClean="0">
                <a:solidFill>
                  <a:schemeClr val="bg1"/>
                </a:solidFill>
              </a:rPr>
              <a:t>공표</a:t>
            </a:r>
            <a:r>
              <a:rPr lang="en-US" altLang="ko-KR" sz="1800" b="1" spc="-150" dirty="0" smtClean="0">
                <a:solidFill>
                  <a:schemeClr val="bg1"/>
                </a:solidFill>
              </a:rPr>
              <a:t>, </a:t>
            </a:r>
            <a:r>
              <a:rPr lang="ko-KR" altLang="en-US" sz="1800" b="1" spc="-150" dirty="0" smtClean="0">
                <a:solidFill>
                  <a:schemeClr val="bg1"/>
                </a:solidFill>
              </a:rPr>
              <a:t>손해배상 등</a:t>
            </a:r>
            <a:r>
              <a:rPr lang="en-US" altLang="ko-KR" sz="1800" b="1" spc="-150" dirty="0" smtClean="0">
                <a:solidFill>
                  <a:schemeClr val="bg1"/>
                </a:solidFill>
              </a:rPr>
              <a:t>)</a:t>
            </a:r>
            <a:endParaRPr lang="en-US" sz="1800" b="1" spc="-150" dirty="0">
              <a:solidFill>
                <a:schemeClr val="bg1"/>
              </a:solidFill>
            </a:endParaRPr>
          </a:p>
        </p:txBody>
      </p:sp>
      <p:sp>
        <p:nvSpPr>
          <p:cNvPr id="37" name="폭발 2 36"/>
          <p:cNvSpPr/>
          <p:nvPr/>
        </p:nvSpPr>
        <p:spPr>
          <a:xfrm>
            <a:off x="8594323" y="1601965"/>
            <a:ext cx="1714496" cy="1252302"/>
          </a:xfrm>
          <a:prstGeom prst="irregularSeal2">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defPPr>
              <a:defRPr lang="en-US"/>
            </a:defPPr>
            <a:lvl1pPr marL="0" algn="l" defTabSz="521437" rtl="0" eaLnBrk="1" latinLnBrk="0" hangingPunct="1">
              <a:defRPr sz="2100" kern="1200">
                <a:solidFill>
                  <a:schemeClr val="lt1"/>
                </a:solidFill>
                <a:latin typeface="+mn-lt"/>
                <a:ea typeface="+mn-ea"/>
                <a:cs typeface="+mn-cs"/>
              </a:defRPr>
            </a:lvl1pPr>
            <a:lvl2pPr marL="521437" algn="l" defTabSz="521437" rtl="0" eaLnBrk="1" latinLnBrk="0" hangingPunct="1">
              <a:defRPr sz="2100" kern="1200">
                <a:solidFill>
                  <a:schemeClr val="lt1"/>
                </a:solidFill>
                <a:latin typeface="+mn-lt"/>
                <a:ea typeface="+mn-ea"/>
                <a:cs typeface="+mn-cs"/>
              </a:defRPr>
            </a:lvl2pPr>
            <a:lvl3pPr marL="1042873" algn="l" defTabSz="521437" rtl="0" eaLnBrk="1" latinLnBrk="0" hangingPunct="1">
              <a:defRPr sz="2100" kern="1200">
                <a:solidFill>
                  <a:schemeClr val="lt1"/>
                </a:solidFill>
                <a:latin typeface="+mn-lt"/>
                <a:ea typeface="+mn-ea"/>
                <a:cs typeface="+mn-cs"/>
              </a:defRPr>
            </a:lvl3pPr>
            <a:lvl4pPr marL="1564310" algn="l" defTabSz="521437" rtl="0" eaLnBrk="1" latinLnBrk="0" hangingPunct="1">
              <a:defRPr sz="2100" kern="1200">
                <a:solidFill>
                  <a:schemeClr val="lt1"/>
                </a:solidFill>
                <a:latin typeface="+mn-lt"/>
                <a:ea typeface="+mn-ea"/>
                <a:cs typeface="+mn-cs"/>
              </a:defRPr>
            </a:lvl4pPr>
            <a:lvl5pPr marL="2085746" algn="l" defTabSz="521437" rtl="0" eaLnBrk="1" latinLnBrk="0" hangingPunct="1">
              <a:defRPr sz="2100" kern="1200">
                <a:solidFill>
                  <a:schemeClr val="lt1"/>
                </a:solidFill>
                <a:latin typeface="+mn-lt"/>
                <a:ea typeface="+mn-ea"/>
                <a:cs typeface="+mn-cs"/>
              </a:defRPr>
            </a:lvl5pPr>
            <a:lvl6pPr marL="2607183" algn="l" defTabSz="521437" rtl="0" eaLnBrk="1" latinLnBrk="0" hangingPunct="1">
              <a:defRPr sz="2100" kern="1200">
                <a:solidFill>
                  <a:schemeClr val="lt1"/>
                </a:solidFill>
                <a:latin typeface="+mn-lt"/>
                <a:ea typeface="+mn-ea"/>
                <a:cs typeface="+mn-cs"/>
              </a:defRPr>
            </a:lvl6pPr>
            <a:lvl7pPr marL="3128620" algn="l" defTabSz="521437" rtl="0" eaLnBrk="1" latinLnBrk="0" hangingPunct="1">
              <a:defRPr sz="2100" kern="1200">
                <a:solidFill>
                  <a:schemeClr val="lt1"/>
                </a:solidFill>
                <a:latin typeface="+mn-lt"/>
                <a:ea typeface="+mn-ea"/>
                <a:cs typeface="+mn-cs"/>
              </a:defRPr>
            </a:lvl7pPr>
            <a:lvl8pPr marL="3650056" algn="l" defTabSz="521437" rtl="0" eaLnBrk="1" latinLnBrk="0" hangingPunct="1">
              <a:defRPr sz="2100" kern="1200">
                <a:solidFill>
                  <a:schemeClr val="lt1"/>
                </a:solidFill>
                <a:latin typeface="+mn-lt"/>
                <a:ea typeface="+mn-ea"/>
                <a:cs typeface="+mn-cs"/>
              </a:defRPr>
            </a:lvl8pPr>
            <a:lvl9pPr marL="4171493" algn="l" defTabSz="521437" rtl="0" eaLnBrk="1" latinLnBrk="0" hangingPunct="1">
              <a:defRPr sz="2100" kern="1200">
                <a:solidFill>
                  <a:schemeClr val="lt1"/>
                </a:solidFill>
                <a:latin typeface="+mn-lt"/>
                <a:ea typeface="+mn-ea"/>
                <a:cs typeface="+mn-cs"/>
              </a:defRPr>
            </a:lvl9pPr>
          </a:lstStyle>
          <a:p>
            <a:pPr algn="ctr"/>
            <a:r>
              <a:rPr lang="ko-KR" altLang="en-US" sz="1800" b="1" dirty="0" smtClean="0"/>
              <a:t>병과 가능</a:t>
            </a:r>
            <a:endParaRPr lang="ko-KR" altLang="en-US" sz="1800" b="1" dirty="0"/>
          </a:p>
        </p:txBody>
      </p:sp>
    </p:spTree>
    <p:extLst>
      <p:ext uri="{BB962C8B-B14F-4D97-AF65-F5344CB8AC3E}">
        <p14:creationId xmlns:p14="http://schemas.microsoft.com/office/powerpoint/2010/main" val="150499488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그룹 24">
            <a:extLst>
              <a:ext uri="{FF2B5EF4-FFF2-40B4-BE49-F238E27FC236}">
                <a16:creationId xmlns:a16="http://schemas.microsoft.com/office/drawing/2014/main" xmlns="" id="{39A45687-C3E4-704A-A5BF-3C67B2B32593}"/>
              </a:ext>
            </a:extLst>
          </p:cNvPr>
          <p:cNvGrpSpPr/>
          <p:nvPr/>
        </p:nvGrpSpPr>
        <p:grpSpPr>
          <a:xfrm>
            <a:off x="687617" y="1303118"/>
            <a:ext cx="5113108" cy="437467"/>
            <a:chOff x="748577" y="1425038"/>
            <a:chExt cx="5113108" cy="437467"/>
          </a:xfrm>
        </p:grpSpPr>
        <p:sp>
          <p:nvSpPr>
            <p:cNvPr id="27" name="TextBox 26">
              <a:extLst>
                <a:ext uri="{FF2B5EF4-FFF2-40B4-BE49-F238E27FC236}">
                  <a16:creationId xmlns:a16="http://schemas.microsoft.com/office/drawing/2014/main" xmlns="" id="{A54A66D2-DC93-DF4D-B914-BFD7DFD36C48}"/>
                </a:ext>
              </a:extLst>
            </p:cNvPr>
            <p:cNvSpPr txBox="1"/>
            <p:nvPr/>
          </p:nvSpPr>
          <p:spPr>
            <a:xfrm>
              <a:off x="748577" y="1449422"/>
              <a:ext cx="5113108" cy="413083"/>
            </a:xfrm>
            <a:prstGeom prst="rect">
              <a:avLst/>
            </a:prstGeom>
            <a:noFill/>
          </p:spPr>
          <p:txBody>
            <a:bodyPr wrap="square" lIns="104287" tIns="52144" rIns="104287" bIns="52144" rtlCol="0">
              <a:spAutoFit/>
            </a:bodyPr>
            <a:lstStyle/>
            <a:p>
              <a:pPr fontAlgn="base"/>
              <a:r>
                <a:rPr lang="ko-KR" altLang="en-US" sz="2000" b="1" spc="-150" dirty="0">
                  <a:solidFill>
                    <a:schemeClr val="accent6">
                      <a:lumMod val="75000"/>
                    </a:schemeClr>
                  </a:solidFill>
                  <a:latin typeface="+mj-ea"/>
                </a:rPr>
                <a:t>처벌내용은</a:t>
              </a:r>
              <a:r>
                <a:rPr lang="en-US" altLang="ko-KR" sz="2000" b="1" spc="-150" dirty="0" smtClean="0">
                  <a:solidFill>
                    <a:schemeClr val="accent6">
                      <a:lumMod val="75000"/>
                    </a:schemeClr>
                  </a:solidFill>
                  <a:latin typeface="+mj-ea"/>
                </a:rPr>
                <a:t>?</a:t>
              </a:r>
              <a:r>
                <a:rPr lang="en-US" altLang="ko-KR" sz="1800" b="1" spc="-150" dirty="0" smtClean="0">
                  <a:solidFill>
                    <a:schemeClr val="accent6">
                      <a:lumMod val="75000"/>
                    </a:schemeClr>
                  </a:solidFill>
                  <a:latin typeface="+mj-ea"/>
                </a:rPr>
                <a:t> </a:t>
              </a:r>
              <a:r>
                <a:rPr lang="en-US" altLang="ko-KR" sz="1800" spc="-150" dirty="0" smtClean="0">
                  <a:solidFill>
                    <a:schemeClr val="accent6">
                      <a:lumMod val="75000"/>
                    </a:schemeClr>
                  </a:solidFill>
                  <a:latin typeface="+mj-ea"/>
                </a:rPr>
                <a:t>[</a:t>
              </a:r>
              <a:r>
                <a:rPr lang="ko-KR" altLang="en-US" sz="1800" spc="-150" dirty="0" smtClean="0">
                  <a:solidFill>
                    <a:schemeClr val="accent6">
                      <a:lumMod val="75000"/>
                    </a:schemeClr>
                  </a:solidFill>
                  <a:latin typeface="+mj-ea"/>
                </a:rPr>
                <a:t>법 제</a:t>
              </a:r>
              <a:r>
                <a:rPr lang="en-US" altLang="ko-KR" sz="1800" spc="-150" dirty="0">
                  <a:solidFill>
                    <a:schemeClr val="accent6">
                      <a:lumMod val="75000"/>
                    </a:schemeClr>
                  </a:solidFill>
                  <a:latin typeface="+mj-ea"/>
                </a:rPr>
                <a:t>7</a:t>
              </a:r>
              <a:r>
                <a:rPr lang="ko-KR" altLang="en-US" sz="1800" spc="-150" dirty="0">
                  <a:solidFill>
                    <a:schemeClr val="accent6">
                      <a:lumMod val="75000"/>
                    </a:schemeClr>
                  </a:solidFill>
                  <a:latin typeface="+mj-ea"/>
                </a:rPr>
                <a:t>조</a:t>
              </a:r>
              <a:r>
                <a:rPr lang="en-US" altLang="ko-KR" sz="1800" spc="-150" dirty="0">
                  <a:solidFill>
                    <a:schemeClr val="accent6">
                      <a:lumMod val="75000"/>
                    </a:schemeClr>
                  </a:solidFill>
                  <a:latin typeface="+mj-ea"/>
                </a:rPr>
                <a:t>(</a:t>
              </a:r>
              <a:r>
                <a:rPr lang="ko-KR" altLang="en-US" sz="1800" spc="-150" dirty="0" smtClean="0">
                  <a:solidFill>
                    <a:schemeClr val="accent6">
                      <a:lumMod val="75000"/>
                    </a:schemeClr>
                  </a:solidFill>
                  <a:latin typeface="+mj-ea"/>
                </a:rPr>
                <a:t>중대산업재해의 </a:t>
              </a:r>
              <a:r>
                <a:rPr lang="ko-KR" altLang="en-US" sz="1800" spc="-150" dirty="0" err="1" smtClean="0">
                  <a:solidFill>
                    <a:schemeClr val="accent6">
                      <a:lumMod val="75000"/>
                    </a:schemeClr>
                  </a:solidFill>
                  <a:latin typeface="+mj-ea"/>
                </a:rPr>
                <a:t>양벌규정</a:t>
              </a:r>
              <a:r>
                <a:rPr lang="en-US" altLang="ko-KR" sz="1800" spc="-150" dirty="0">
                  <a:solidFill>
                    <a:schemeClr val="accent6">
                      <a:lumMod val="75000"/>
                    </a:schemeClr>
                  </a:solidFill>
                  <a:latin typeface="+mj-ea"/>
                </a:rPr>
                <a:t>)]</a:t>
              </a:r>
              <a:endParaRPr lang="ko-KR" altLang="en-US" sz="1800" spc="-150" dirty="0">
                <a:solidFill>
                  <a:schemeClr val="accent6">
                    <a:lumMod val="75000"/>
                  </a:schemeClr>
                </a:solidFill>
                <a:latin typeface="+mj-ea"/>
              </a:endParaRPr>
            </a:p>
          </p:txBody>
        </p:sp>
        <p:cxnSp>
          <p:nvCxnSpPr>
            <p:cNvPr id="28" name="직선 연결선[R] 27">
              <a:extLst>
                <a:ext uri="{FF2B5EF4-FFF2-40B4-BE49-F238E27FC236}">
                  <a16:creationId xmlns:a16="http://schemas.microsoft.com/office/drawing/2014/main" xmlns="" id="{0A5D899C-AB57-C64C-89E6-7D7BD6337499}"/>
                </a:ext>
              </a:extLst>
            </p:cNvPr>
            <p:cNvCxnSpPr>
              <a:cxnSpLocks/>
            </p:cNvCxnSpPr>
            <p:nvPr/>
          </p:nvCxnSpPr>
          <p:spPr>
            <a:xfrm>
              <a:off x="824401" y="1425038"/>
              <a:ext cx="4932509"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42" name="Picture 2" descr="D:\맥 공유\21-2-15\처벌법12.png">
            <a:extLst>
              <a:ext uri="{FF2B5EF4-FFF2-40B4-BE49-F238E27FC236}">
                <a16:creationId xmlns:a16="http://schemas.microsoft.com/office/drawing/2014/main" xmlns="" id="{CDDB2B0D-5FAC-074B-9B67-3029D8E7FA53}"/>
              </a:ext>
            </a:extLst>
          </p:cNvPr>
          <p:cNvPicPr>
            <a:picLocks noChangeAspect="1" noChangeArrowheads="1"/>
          </p:cNvPicPr>
          <p:nvPr/>
        </p:nvPicPr>
        <p:blipFill>
          <a:blip r:embed="rId2"/>
          <a:srcRect/>
          <a:stretch>
            <a:fillRect/>
          </a:stretch>
        </p:blipFill>
        <p:spPr bwMode="auto">
          <a:xfrm>
            <a:off x="763441" y="2108345"/>
            <a:ext cx="1007999" cy="823582"/>
          </a:xfrm>
          <a:prstGeom prst="rect">
            <a:avLst/>
          </a:prstGeom>
          <a:noFill/>
        </p:spPr>
      </p:pic>
      <p:grpSp>
        <p:nvGrpSpPr>
          <p:cNvPr id="6" name="그룹 5">
            <a:extLst>
              <a:ext uri="{FF2B5EF4-FFF2-40B4-BE49-F238E27FC236}">
                <a16:creationId xmlns:a16="http://schemas.microsoft.com/office/drawing/2014/main" xmlns="" id="{C26CCAA0-75F7-664A-8596-AAEDE6214697}"/>
              </a:ext>
            </a:extLst>
          </p:cNvPr>
          <p:cNvGrpSpPr/>
          <p:nvPr/>
        </p:nvGrpSpPr>
        <p:grpSpPr>
          <a:xfrm>
            <a:off x="1960211" y="5808330"/>
            <a:ext cx="7560001" cy="1096349"/>
            <a:chOff x="1840885" y="5741054"/>
            <a:chExt cx="7560001" cy="1096349"/>
          </a:xfrm>
        </p:grpSpPr>
        <p:sp>
          <p:nvSpPr>
            <p:cNvPr id="48" name="양쪽 모서리가 둥근 사각형 47">
              <a:extLst>
                <a:ext uri="{FF2B5EF4-FFF2-40B4-BE49-F238E27FC236}">
                  <a16:creationId xmlns:a16="http://schemas.microsoft.com/office/drawing/2014/main" xmlns="" id="{B3F67E9A-E59F-214C-B9BF-15C34F65D492}"/>
                </a:ext>
              </a:extLst>
            </p:cNvPr>
            <p:cNvSpPr/>
            <p:nvPr/>
          </p:nvSpPr>
          <p:spPr>
            <a:xfrm rot="16200000">
              <a:off x="2048897" y="5533416"/>
              <a:ext cx="1095975" cy="1512000"/>
            </a:xfrm>
            <a:prstGeom prst="round2SameRect">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
          <p:nvSpPr>
            <p:cNvPr id="49" name="양쪽 모서리가 둥근 사각형 48">
              <a:extLst>
                <a:ext uri="{FF2B5EF4-FFF2-40B4-BE49-F238E27FC236}">
                  <a16:creationId xmlns:a16="http://schemas.microsoft.com/office/drawing/2014/main" xmlns="" id="{19A24647-E9DB-8A47-A26E-86F10FB8175B}"/>
                </a:ext>
              </a:extLst>
            </p:cNvPr>
            <p:cNvSpPr/>
            <p:nvPr/>
          </p:nvSpPr>
          <p:spPr>
            <a:xfrm rot="5400000">
              <a:off x="5864901" y="3301417"/>
              <a:ext cx="1095973" cy="5975996"/>
            </a:xfrm>
            <a:prstGeom prst="round2SameRect">
              <a:avLst/>
            </a:prstGeom>
            <a:solidFill>
              <a:srgbClr val="FEECC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
          <p:nvSpPr>
            <p:cNvPr id="46" name="TextBox 45">
              <a:extLst>
                <a:ext uri="{FF2B5EF4-FFF2-40B4-BE49-F238E27FC236}">
                  <a16:creationId xmlns:a16="http://schemas.microsoft.com/office/drawing/2014/main" xmlns="" id="{587C53CC-FB5A-0840-9528-C2B2F9268B53}"/>
                </a:ext>
              </a:extLst>
            </p:cNvPr>
            <p:cNvSpPr txBox="1"/>
            <p:nvPr/>
          </p:nvSpPr>
          <p:spPr>
            <a:xfrm>
              <a:off x="3601243" y="5741054"/>
              <a:ext cx="5788632" cy="1096347"/>
            </a:xfrm>
            <a:prstGeom prst="rect">
              <a:avLst/>
            </a:prstGeom>
            <a:noFill/>
          </p:spPr>
          <p:txBody>
            <a:bodyPr wrap="square" lIns="104287" tIns="52144" rIns="104287" bIns="52144" rtlCol="0">
              <a:spAutoFit/>
            </a:bodyPr>
            <a:lstStyle/>
            <a:p>
              <a:pPr>
                <a:lnSpc>
                  <a:spcPct val="140000"/>
                </a:lnSpc>
              </a:pPr>
              <a:r>
                <a:rPr lang="ko-KR" altLang="en-US" sz="1600" b="1" spc="-120" dirty="0" smtClean="0">
                  <a:latin typeface="+mj-ea"/>
                </a:rPr>
                <a:t>그 행위자를 벌하는</a:t>
              </a:r>
              <a:r>
                <a:rPr lang="en-US" altLang="ko-KR" sz="1600" b="1" spc="-120" dirty="0" smtClean="0">
                  <a:latin typeface="+mj-ea"/>
                </a:rPr>
                <a:t> </a:t>
              </a:r>
              <a:r>
                <a:rPr lang="ko-KR" altLang="en-US" sz="1600" b="1" spc="-120" dirty="0" smtClean="0">
                  <a:latin typeface="+mj-ea"/>
                </a:rPr>
                <a:t>외에 벌금형 부과</a:t>
              </a:r>
              <a:endParaRPr lang="en-US" altLang="ko-KR" sz="1500" spc="-90" dirty="0" smtClean="0">
                <a:latin typeface="+mj-ea"/>
              </a:endParaRPr>
            </a:p>
            <a:p>
              <a:pPr>
                <a:lnSpc>
                  <a:spcPct val="140000"/>
                </a:lnSpc>
              </a:pPr>
              <a:r>
                <a:rPr lang="en-US" altLang="ko-KR" sz="1500" spc="-90" dirty="0" smtClean="0">
                  <a:latin typeface="+mj-ea"/>
                </a:rPr>
                <a:t>• </a:t>
              </a:r>
              <a:r>
                <a:rPr lang="ko-KR" altLang="en-US" sz="1500" spc="-90" dirty="0" smtClean="0">
                  <a:latin typeface="+mj-ea"/>
                </a:rPr>
                <a:t>사망자 발생한 경우 </a:t>
              </a:r>
              <a:r>
                <a:rPr lang="en-US" altLang="ko-KR" sz="1500" b="1" dirty="0" smtClean="0"/>
                <a:t>50</a:t>
              </a:r>
              <a:r>
                <a:rPr lang="ko-KR" altLang="en-US" sz="1500" b="1" dirty="0" err="1" smtClean="0"/>
                <a:t>억원</a:t>
              </a:r>
              <a:r>
                <a:rPr lang="ko-KR" altLang="en-US" sz="1500" b="1" dirty="0" smtClean="0"/>
                <a:t> 이하의 벌금형 </a:t>
              </a:r>
              <a:endParaRPr lang="en-US" altLang="ko-KR" sz="1500" b="1" dirty="0"/>
            </a:p>
            <a:p>
              <a:pPr>
                <a:lnSpc>
                  <a:spcPct val="140000"/>
                </a:lnSpc>
              </a:pPr>
              <a:r>
                <a:rPr lang="en-US" altLang="ko-KR" sz="1500" spc="-90" dirty="0" smtClean="0">
                  <a:latin typeface="+mj-ea"/>
                </a:rPr>
                <a:t>• </a:t>
              </a:r>
              <a:r>
                <a:rPr lang="ko-KR" altLang="en-US" sz="1500" spc="-90" dirty="0" smtClean="0">
                  <a:latin typeface="+mj-ea"/>
                </a:rPr>
                <a:t>부상 또는 질병 발생한 경우 </a:t>
              </a:r>
              <a:r>
                <a:rPr lang="en-US" altLang="ko-KR" sz="1500" b="1" dirty="0" smtClean="0"/>
                <a:t>10</a:t>
              </a:r>
              <a:r>
                <a:rPr lang="ko-KR" altLang="en-US" sz="1500" b="1" dirty="0" err="1" smtClean="0"/>
                <a:t>억원</a:t>
              </a:r>
              <a:r>
                <a:rPr lang="ko-KR" altLang="en-US" sz="1500" b="1" dirty="0" smtClean="0"/>
                <a:t> 이하의 벌금형</a:t>
              </a:r>
              <a:endParaRPr lang="ko-KR" altLang="en-US" sz="1500" b="1" spc="-90" dirty="0">
                <a:latin typeface="+mj-ea"/>
              </a:endParaRPr>
            </a:p>
          </p:txBody>
        </p:sp>
        <p:sp>
          <p:nvSpPr>
            <p:cNvPr id="47" name="TextBox 46">
              <a:extLst>
                <a:ext uri="{FF2B5EF4-FFF2-40B4-BE49-F238E27FC236}">
                  <a16:creationId xmlns:a16="http://schemas.microsoft.com/office/drawing/2014/main" xmlns="" id="{11F4A026-FF29-D94F-AE6B-F2ED62996BA2}"/>
                </a:ext>
              </a:extLst>
            </p:cNvPr>
            <p:cNvSpPr txBox="1"/>
            <p:nvPr/>
          </p:nvSpPr>
          <p:spPr>
            <a:xfrm>
              <a:off x="1892003" y="6145789"/>
              <a:ext cx="1408707" cy="323165"/>
            </a:xfrm>
            <a:prstGeom prst="rect">
              <a:avLst/>
            </a:prstGeom>
            <a:noFill/>
          </p:spPr>
          <p:txBody>
            <a:bodyPr wrap="square" rtlCol="0">
              <a:spAutoFit/>
            </a:bodyPr>
            <a:lstStyle/>
            <a:p>
              <a:pPr algn="ctr"/>
              <a:r>
                <a:rPr lang="ko-KR" altLang="en-US" sz="1500" b="1" spc="-150" dirty="0" smtClean="0">
                  <a:solidFill>
                    <a:schemeClr val="bg1"/>
                  </a:solidFill>
                </a:rPr>
                <a:t>법인 또는 기관</a:t>
              </a:r>
              <a:endParaRPr lang="en-US" altLang="ko-KR" sz="1500" b="1" spc="-150" dirty="0">
                <a:solidFill>
                  <a:schemeClr val="bg1"/>
                </a:solidFill>
              </a:endParaRPr>
            </a:p>
          </p:txBody>
        </p:sp>
      </p:grpSp>
      <p:sp>
        <p:nvSpPr>
          <p:cNvPr id="22" name="TextBox 21">
            <a:extLst>
              <a:ext uri="{FF2B5EF4-FFF2-40B4-BE49-F238E27FC236}">
                <a16:creationId xmlns:a16="http://schemas.microsoft.com/office/drawing/2014/main" xmlns="" id="{0A934C08-49B7-F841-972D-0E329EC25D7C}"/>
              </a:ext>
            </a:extLst>
          </p:cNvPr>
          <p:cNvSpPr txBox="1"/>
          <p:nvPr/>
        </p:nvSpPr>
        <p:spPr>
          <a:xfrm>
            <a:off x="2193893" y="5107641"/>
            <a:ext cx="7163999" cy="696237"/>
          </a:xfrm>
          <a:prstGeom prst="rect">
            <a:avLst/>
          </a:prstGeom>
          <a:noFill/>
        </p:spPr>
        <p:txBody>
          <a:bodyPr wrap="square" lIns="104287" tIns="52144" rIns="104287" bIns="52144" rtlCol="0">
            <a:spAutoFit/>
          </a:bodyPr>
          <a:lstStyle/>
          <a:p>
            <a:pPr algn="just">
              <a:lnSpc>
                <a:spcPct val="120000"/>
              </a:lnSpc>
            </a:pPr>
            <a:r>
              <a:rPr lang="en-US" altLang="ko-KR" sz="1600" spc="-90" dirty="0" smtClean="0"/>
              <a:t>※ </a:t>
            </a:r>
            <a:r>
              <a:rPr lang="ko-KR" altLang="en-US" sz="1600" spc="-120" dirty="0" smtClean="0">
                <a:latin typeface="+mj-ea"/>
              </a:rPr>
              <a:t>다만</a:t>
            </a:r>
            <a:r>
              <a:rPr lang="en-US" altLang="ko-KR" sz="1600" spc="-120" dirty="0" smtClean="0">
                <a:latin typeface="+mj-ea"/>
              </a:rPr>
              <a:t>,</a:t>
            </a:r>
            <a:r>
              <a:rPr lang="en-US" altLang="ko-KR" sz="1600" b="1" spc="-120" dirty="0" smtClean="0">
                <a:latin typeface="+mj-ea"/>
              </a:rPr>
              <a:t> </a:t>
            </a:r>
            <a:r>
              <a:rPr lang="ko-KR" altLang="en-US" sz="1600" b="1" spc="-120" dirty="0" smtClean="0">
                <a:solidFill>
                  <a:schemeClr val="accent1">
                    <a:lumMod val="75000"/>
                  </a:schemeClr>
                </a:solidFill>
                <a:latin typeface="+mj-ea"/>
              </a:rPr>
              <a:t>법인 또는 기관이 안전 및 보건의무 위반행위를 방지하기 위해 해당 업무에 </a:t>
            </a:r>
            <a:endParaRPr lang="en-US" altLang="ko-KR" sz="1600" b="1" spc="-120" dirty="0">
              <a:solidFill>
                <a:schemeClr val="accent1">
                  <a:lumMod val="75000"/>
                </a:schemeClr>
              </a:solidFill>
              <a:latin typeface="+mj-ea"/>
            </a:endParaRPr>
          </a:p>
          <a:p>
            <a:pPr algn="just">
              <a:lnSpc>
                <a:spcPct val="120000"/>
              </a:lnSpc>
            </a:pPr>
            <a:r>
              <a:rPr lang="en-US" altLang="ko-KR" sz="1600" b="1" spc="-120" dirty="0" smtClean="0">
                <a:solidFill>
                  <a:schemeClr val="accent1">
                    <a:lumMod val="75000"/>
                  </a:schemeClr>
                </a:solidFill>
                <a:latin typeface="+mj-ea"/>
              </a:rPr>
              <a:t>    </a:t>
            </a:r>
            <a:r>
              <a:rPr lang="ko-KR" altLang="en-US" sz="1600" b="1" spc="-120" dirty="0" smtClean="0">
                <a:solidFill>
                  <a:schemeClr val="accent1">
                    <a:lumMod val="75000"/>
                  </a:schemeClr>
                </a:solidFill>
                <a:latin typeface="+mj-ea"/>
              </a:rPr>
              <a:t>관하여 상당한 주의와 감독을 게을리하지 않은 경우에는 면책 가능함</a:t>
            </a:r>
            <a:endParaRPr lang="ko-KR" altLang="en-US" sz="1600" spc="-120" dirty="0">
              <a:solidFill>
                <a:schemeClr val="accent1">
                  <a:lumMod val="75000"/>
                </a:schemeClr>
              </a:solidFill>
              <a:latin typeface="+mj-ea"/>
            </a:endParaRPr>
          </a:p>
        </p:txBody>
      </p:sp>
      <p:grpSp>
        <p:nvGrpSpPr>
          <p:cNvPr id="9" name="그룹 8">
            <a:extLst>
              <a:ext uri="{FF2B5EF4-FFF2-40B4-BE49-F238E27FC236}">
                <a16:creationId xmlns:a16="http://schemas.microsoft.com/office/drawing/2014/main" xmlns="" id="{05CD6AF3-3076-5A47-91A1-87448A6E8808}"/>
              </a:ext>
            </a:extLst>
          </p:cNvPr>
          <p:cNvGrpSpPr/>
          <p:nvPr/>
        </p:nvGrpSpPr>
        <p:grpSpPr>
          <a:xfrm>
            <a:off x="1960212" y="2090494"/>
            <a:ext cx="7560000" cy="2934815"/>
            <a:chOff x="1960212" y="2169302"/>
            <a:chExt cx="7560000" cy="2934815"/>
          </a:xfrm>
        </p:grpSpPr>
        <p:sp>
          <p:nvSpPr>
            <p:cNvPr id="37" name="모서리가 둥근 직사각형 36">
              <a:extLst>
                <a:ext uri="{FF2B5EF4-FFF2-40B4-BE49-F238E27FC236}">
                  <a16:creationId xmlns:a16="http://schemas.microsoft.com/office/drawing/2014/main" xmlns="" id="{F3CA915B-1B72-4E4F-ABB7-0467BA41CC71}"/>
                </a:ext>
              </a:extLst>
            </p:cNvPr>
            <p:cNvSpPr/>
            <p:nvPr/>
          </p:nvSpPr>
          <p:spPr>
            <a:xfrm>
              <a:off x="1960212" y="2169302"/>
              <a:ext cx="7560000" cy="2934815"/>
            </a:xfrm>
            <a:prstGeom prst="roundRect">
              <a:avLst>
                <a:gd name="adj" fmla="val 5335"/>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7" name="그룹 6">
              <a:extLst>
                <a:ext uri="{FF2B5EF4-FFF2-40B4-BE49-F238E27FC236}">
                  <a16:creationId xmlns:a16="http://schemas.microsoft.com/office/drawing/2014/main" xmlns="" id="{8596B728-0A22-674A-91AB-D2C5C6578C42}"/>
                </a:ext>
              </a:extLst>
            </p:cNvPr>
            <p:cNvGrpSpPr/>
            <p:nvPr/>
          </p:nvGrpSpPr>
          <p:grpSpPr>
            <a:xfrm>
              <a:off x="2204896" y="2411476"/>
              <a:ext cx="6977825" cy="781841"/>
              <a:chOff x="2204896" y="2411476"/>
              <a:chExt cx="6977825" cy="781841"/>
            </a:xfrm>
          </p:grpSpPr>
          <p:sp>
            <p:nvSpPr>
              <p:cNvPr id="38" name="모서리가 둥근 직사각형 37">
                <a:extLst>
                  <a:ext uri="{FF2B5EF4-FFF2-40B4-BE49-F238E27FC236}">
                    <a16:creationId xmlns:a16="http://schemas.microsoft.com/office/drawing/2014/main" xmlns="" id="{352CCA83-307E-E740-947A-1D0C18FF4700}"/>
                  </a:ext>
                </a:extLst>
              </p:cNvPr>
              <p:cNvSpPr/>
              <p:nvPr/>
            </p:nvSpPr>
            <p:spPr>
              <a:xfrm>
                <a:off x="7495888" y="2411476"/>
                <a:ext cx="1686833" cy="778321"/>
              </a:xfrm>
              <a:prstGeom prst="roundRect">
                <a:avLst>
                  <a:gd name="adj" fmla="val 9785"/>
                </a:avLst>
              </a:prstGeom>
              <a:solidFill>
                <a:srgbClr val="FEECC5"/>
              </a:solid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39" name="TextBox 38">
                <a:extLst>
                  <a:ext uri="{FF2B5EF4-FFF2-40B4-BE49-F238E27FC236}">
                    <a16:creationId xmlns:a16="http://schemas.microsoft.com/office/drawing/2014/main" xmlns="" id="{344BCF7F-19E4-BA43-8654-FA6EFC73CCB7}"/>
                  </a:ext>
                </a:extLst>
              </p:cNvPr>
              <p:cNvSpPr txBox="1"/>
              <p:nvPr/>
            </p:nvSpPr>
            <p:spPr>
              <a:xfrm>
                <a:off x="2204896" y="2478613"/>
                <a:ext cx="4780078" cy="714704"/>
              </a:xfrm>
              <a:prstGeom prst="rect">
                <a:avLst/>
              </a:prstGeom>
              <a:noFill/>
            </p:spPr>
            <p:txBody>
              <a:bodyPr wrap="square" lIns="104287" tIns="52144" rIns="104287" bIns="52144" rtlCol="0">
                <a:spAutoFit/>
              </a:bodyPr>
              <a:lstStyle/>
              <a:p>
                <a:pPr>
                  <a:lnSpc>
                    <a:spcPct val="120000"/>
                  </a:lnSpc>
                </a:pPr>
                <a:r>
                  <a:rPr lang="ko-KR" altLang="en-US" sz="1650" spc="-120" dirty="0" smtClean="0">
                    <a:latin typeface="+mj-ea"/>
                  </a:rPr>
                  <a:t>안전 및 보건확보 의무를 위반하여</a:t>
                </a:r>
                <a:r>
                  <a:rPr lang="en-US" altLang="ko-KR" sz="1650" spc="-120" dirty="0" smtClean="0">
                    <a:latin typeface="+mj-ea"/>
                  </a:rPr>
                  <a:t>,</a:t>
                </a:r>
              </a:p>
              <a:p>
                <a:pPr>
                  <a:lnSpc>
                    <a:spcPct val="120000"/>
                  </a:lnSpc>
                </a:pPr>
                <a:r>
                  <a:rPr lang="ko-KR" altLang="en-US" sz="1650" b="1" spc="-120" dirty="0" smtClean="0">
                    <a:latin typeface="+mj-ea"/>
                  </a:rPr>
                  <a:t>사망자가 </a:t>
                </a:r>
                <a:r>
                  <a:rPr lang="en-US" altLang="ko-KR" sz="1650" b="1" spc="-120" dirty="0" smtClean="0">
                    <a:latin typeface="+mj-ea"/>
                  </a:rPr>
                  <a:t>1</a:t>
                </a:r>
                <a:r>
                  <a:rPr lang="ko-KR" altLang="en-US" sz="1650" b="1" spc="-120" dirty="0" smtClean="0">
                    <a:latin typeface="+mj-ea"/>
                  </a:rPr>
                  <a:t>명 이상 발생</a:t>
                </a:r>
                <a:r>
                  <a:rPr lang="ko-KR" altLang="en-US" sz="1650" spc="-120" dirty="0" smtClean="0">
                    <a:latin typeface="+mj-ea"/>
                  </a:rPr>
                  <a:t>한 경우</a:t>
                </a:r>
                <a:endParaRPr lang="ko-KR" altLang="en-US" sz="1650" b="1" spc="-120" dirty="0">
                  <a:latin typeface="+mj-ea"/>
                </a:endParaRPr>
              </a:p>
            </p:txBody>
          </p:sp>
          <p:sp>
            <p:nvSpPr>
              <p:cNvPr id="40" name="TextBox 39">
                <a:extLst>
                  <a:ext uri="{FF2B5EF4-FFF2-40B4-BE49-F238E27FC236}">
                    <a16:creationId xmlns:a16="http://schemas.microsoft.com/office/drawing/2014/main" xmlns="" id="{9014BAF9-4A05-8448-944E-62EBEF37A95A}"/>
                  </a:ext>
                </a:extLst>
              </p:cNvPr>
              <p:cNvSpPr txBox="1"/>
              <p:nvPr/>
            </p:nvSpPr>
            <p:spPr>
              <a:xfrm>
                <a:off x="7597667" y="2449536"/>
                <a:ext cx="1585054" cy="714704"/>
              </a:xfrm>
              <a:prstGeom prst="rect">
                <a:avLst/>
              </a:prstGeom>
              <a:noFill/>
            </p:spPr>
            <p:txBody>
              <a:bodyPr wrap="square" lIns="104287" tIns="52144" rIns="104287" bIns="52144" rtlCol="0">
                <a:spAutoFit/>
              </a:bodyPr>
              <a:lstStyle/>
              <a:p>
                <a:pPr algn="ctr">
                  <a:lnSpc>
                    <a:spcPct val="120000"/>
                  </a:lnSpc>
                </a:pPr>
                <a:r>
                  <a:rPr lang="en-US" altLang="ko-KR" sz="1650" b="1" spc="-120" dirty="0">
                    <a:latin typeface="+mj-ea"/>
                  </a:rPr>
                  <a:t>50</a:t>
                </a:r>
                <a:r>
                  <a:rPr lang="ko-KR" altLang="en-US" sz="1650" b="1" spc="-120" dirty="0" err="1" smtClean="0">
                    <a:latin typeface="+mj-ea"/>
                  </a:rPr>
                  <a:t>억원</a:t>
                </a:r>
                <a:r>
                  <a:rPr lang="ko-KR" altLang="en-US" sz="1650" b="1" spc="-120" dirty="0" smtClean="0">
                    <a:latin typeface="+mj-ea"/>
                  </a:rPr>
                  <a:t> 이하의 </a:t>
                </a:r>
                <a:r>
                  <a:rPr lang="ko-KR" altLang="en-US" sz="1650" b="1" spc="-90" dirty="0" smtClean="0">
                    <a:latin typeface="+mj-ea"/>
                  </a:rPr>
                  <a:t>벌금</a:t>
                </a:r>
                <a:endParaRPr lang="ko-KR" altLang="en-US" sz="1650" b="1" spc="-90" dirty="0">
                  <a:latin typeface="+mj-ea"/>
                </a:endParaRPr>
              </a:p>
            </p:txBody>
          </p:sp>
          <p:pic>
            <p:nvPicPr>
              <p:cNvPr id="41" name="그림 40">
                <a:extLst>
                  <a:ext uri="{FF2B5EF4-FFF2-40B4-BE49-F238E27FC236}">
                    <a16:creationId xmlns:a16="http://schemas.microsoft.com/office/drawing/2014/main" xmlns="" id="{B78C3BD5-825F-B942-8934-4F9925681D1D}"/>
                  </a:ext>
                </a:extLst>
              </p:cNvPr>
              <p:cNvPicPr>
                <a:picLocks noChangeAspect="1"/>
              </p:cNvPicPr>
              <p:nvPr/>
            </p:nvPicPr>
            <p:blipFill>
              <a:blip r:embed="rId3">
                <a:alphaModFix amt="28000"/>
                <a:extLst>
                  <a:ext uri="{BEBA8EAE-BF5A-486C-A8C5-ECC9F3942E4B}">
                    <a14:imgProps xmlns:a14="http://schemas.microsoft.com/office/drawing/2010/main">
                      <a14:imgLayer>
                        <a14:imgEffect>
                          <a14:colorTemperature colorTemp="4700"/>
                        </a14:imgEffect>
                        <a14:imgEffect>
                          <a14:brightnessContrast bright="20000"/>
                        </a14:imgEffect>
                      </a14:imgLayer>
                    </a14:imgProps>
                  </a:ext>
                </a:extLst>
              </a:blip>
              <a:stretch>
                <a:fillRect/>
              </a:stretch>
            </p:blipFill>
            <p:spPr>
              <a:xfrm rot="16200000">
                <a:off x="6889918" y="2584637"/>
                <a:ext cx="622110" cy="432000"/>
              </a:xfrm>
              <a:prstGeom prst="rect">
                <a:avLst/>
              </a:prstGeom>
            </p:spPr>
          </p:pic>
        </p:grpSp>
        <p:cxnSp>
          <p:nvCxnSpPr>
            <p:cNvPr id="43" name="직선 연결선 23">
              <a:extLst>
                <a:ext uri="{FF2B5EF4-FFF2-40B4-BE49-F238E27FC236}">
                  <a16:creationId xmlns:a16="http://schemas.microsoft.com/office/drawing/2014/main" xmlns="" id="{78C80649-EBFA-804C-B95D-F119C83C4CE6}"/>
                </a:ext>
              </a:extLst>
            </p:cNvPr>
            <p:cNvCxnSpPr>
              <a:cxnSpLocks/>
            </p:cNvCxnSpPr>
            <p:nvPr/>
          </p:nvCxnSpPr>
          <p:spPr>
            <a:xfrm>
              <a:off x="2284344" y="3409517"/>
              <a:ext cx="6878785"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grpSp>
          <p:nvGrpSpPr>
            <p:cNvPr id="8" name="그룹 7">
              <a:extLst>
                <a:ext uri="{FF2B5EF4-FFF2-40B4-BE49-F238E27FC236}">
                  <a16:creationId xmlns:a16="http://schemas.microsoft.com/office/drawing/2014/main" xmlns="" id="{2645F08C-BF84-E448-865E-93EBC5DCA9D3}"/>
                </a:ext>
              </a:extLst>
            </p:cNvPr>
            <p:cNvGrpSpPr/>
            <p:nvPr/>
          </p:nvGrpSpPr>
          <p:grpSpPr>
            <a:xfrm>
              <a:off x="2204895" y="3558378"/>
              <a:ext cx="6977826" cy="1406683"/>
              <a:chOff x="2204895" y="3558378"/>
              <a:chExt cx="6977826" cy="1406683"/>
            </a:xfrm>
          </p:grpSpPr>
          <p:sp>
            <p:nvSpPr>
              <p:cNvPr id="44" name="모서리가 둥근 직사각형 43">
                <a:extLst>
                  <a:ext uri="{FF2B5EF4-FFF2-40B4-BE49-F238E27FC236}">
                    <a16:creationId xmlns:a16="http://schemas.microsoft.com/office/drawing/2014/main" xmlns="" id="{261D5A2D-3740-BE4C-B423-8497DE0C95AD}"/>
                  </a:ext>
                </a:extLst>
              </p:cNvPr>
              <p:cNvSpPr/>
              <p:nvPr/>
            </p:nvSpPr>
            <p:spPr>
              <a:xfrm>
                <a:off x="7495888" y="3799215"/>
                <a:ext cx="1686833" cy="882096"/>
              </a:xfrm>
              <a:prstGeom prst="roundRect">
                <a:avLst>
                  <a:gd name="adj" fmla="val 8021"/>
                </a:avLst>
              </a:prstGeom>
              <a:solidFill>
                <a:srgbClr val="FEECC5"/>
              </a:solidFill>
              <a:ln w="1905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5" name="TextBox 44">
                <a:extLst>
                  <a:ext uri="{FF2B5EF4-FFF2-40B4-BE49-F238E27FC236}">
                    <a16:creationId xmlns:a16="http://schemas.microsoft.com/office/drawing/2014/main" xmlns="" id="{E066EB5E-0AE5-6141-A614-08A0A3B21FFD}"/>
                  </a:ext>
                </a:extLst>
              </p:cNvPr>
              <p:cNvSpPr txBox="1"/>
              <p:nvPr/>
            </p:nvSpPr>
            <p:spPr>
              <a:xfrm>
                <a:off x="2204896" y="3558378"/>
                <a:ext cx="4500000" cy="714704"/>
              </a:xfrm>
              <a:prstGeom prst="rect">
                <a:avLst/>
              </a:prstGeom>
              <a:noFill/>
            </p:spPr>
            <p:txBody>
              <a:bodyPr wrap="square" lIns="104287" tIns="52144" rIns="104287" bIns="52144" rtlCol="0">
                <a:spAutoFit/>
              </a:bodyPr>
              <a:lstStyle/>
              <a:p>
                <a:pPr>
                  <a:lnSpc>
                    <a:spcPct val="120000"/>
                  </a:lnSpc>
                </a:pPr>
                <a:r>
                  <a:rPr lang="ko-KR" altLang="en-US" sz="1650" b="1" spc="-120" dirty="0" smtClean="0">
                    <a:latin typeface="+mj-ea"/>
                  </a:rPr>
                  <a:t>동일한 사고로 </a:t>
                </a:r>
                <a:r>
                  <a:rPr lang="en-US" altLang="ko-KR" sz="1650" b="1" spc="-120" dirty="0" smtClean="0">
                    <a:latin typeface="+mj-ea"/>
                  </a:rPr>
                  <a:t>6</a:t>
                </a:r>
                <a:r>
                  <a:rPr lang="ko-KR" altLang="en-US" sz="1650" b="1" spc="-120" dirty="0" smtClean="0">
                    <a:latin typeface="+mj-ea"/>
                  </a:rPr>
                  <a:t>개월 이상 치료가 필요한 부상자가 </a:t>
                </a:r>
                <a:r>
                  <a:rPr lang="en-US" altLang="ko-KR" sz="1650" b="1" spc="-120" dirty="0" smtClean="0">
                    <a:latin typeface="+mj-ea"/>
                  </a:rPr>
                  <a:t>2</a:t>
                </a:r>
                <a:r>
                  <a:rPr lang="ko-KR" altLang="en-US" sz="1650" b="1" spc="-120" dirty="0" smtClean="0">
                    <a:latin typeface="+mj-ea"/>
                  </a:rPr>
                  <a:t>명 이상 발생</a:t>
                </a:r>
                <a:r>
                  <a:rPr lang="ko-KR" altLang="en-US" sz="1650" spc="-120" dirty="0" smtClean="0">
                    <a:latin typeface="+mj-ea"/>
                  </a:rPr>
                  <a:t>하거나</a:t>
                </a:r>
                <a:r>
                  <a:rPr lang="en-US" altLang="ko-KR" sz="1650" spc="-120" dirty="0">
                    <a:latin typeface="+mj-ea"/>
                  </a:rPr>
                  <a:t>,</a:t>
                </a:r>
                <a:endParaRPr lang="ko-KR" altLang="en-US" sz="1650" spc="-120" dirty="0">
                  <a:latin typeface="+mj-ea"/>
                </a:endParaRPr>
              </a:p>
            </p:txBody>
          </p:sp>
          <p:sp>
            <p:nvSpPr>
              <p:cNvPr id="50" name="TextBox 49">
                <a:extLst>
                  <a:ext uri="{FF2B5EF4-FFF2-40B4-BE49-F238E27FC236}">
                    <a16:creationId xmlns:a16="http://schemas.microsoft.com/office/drawing/2014/main" xmlns="" id="{1613172B-6C55-CF4E-9F83-B61BC23BAF6D}"/>
                  </a:ext>
                </a:extLst>
              </p:cNvPr>
              <p:cNvSpPr txBox="1"/>
              <p:nvPr/>
            </p:nvSpPr>
            <p:spPr>
              <a:xfrm>
                <a:off x="7567187" y="3866272"/>
                <a:ext cx="1585054" cy="729132"/>
              </a:xfrm>
              <a:prstGeom prst="rect">
                <a:avLst/>
              </a:prstGeom>
              <a:noFill/>
            </p:spPr>
            <p:txBody>
              <a:bodyPr wrap="square" lIns="104287" tIns="52144" rIns="104287" bIns="52144" rtlCol="0">
                <a:spAutoFit/>
              </a:bodyPr>
              <a:lstStyle/>
              <a:p>
                <a:pPr algn="ctr">
                  <a:lnSpc>
                    <a:spcPct val="130000"/>
                  </a:lnSpc>
                </a:pPr>
                <a:r>
                  <a:rPr lang="en-US" altLang="ko-KR" sz="1650" b="1" spc="-120" dirty="0">
                    <a:latin typeface="+mj-ea"/>
                  </a:rPr>
                  <a:t>10</a:t>
                </a:r>
                <a:r>
                  <a:rPr lang="ko-KR" altLang="en-US" sz="1650" b="1" spc="-120" dirty="0" err="1" smtClean="0">
                    <a:latin typeface="+mj-ea"/>
                  </a:rPr>
                  <a:t>억원</a:t>
                </a:r>
                <a:r>
                  <a:rPr lang="ko-KR" altLang="en-US" sz="1650" b="1" spc="-120" dirty="0" smtClean="0">
                    <a:latin typeface="+mj-ea"/>
                  </a:rPr>
                  <a:t> 이하의 </a:t>
                </a:r>
                <a:r>
                  <a:rPr lang="ko-KR" altLang="en-US" sz="1650" b="1" spc="-90" dirty="0" smtClean="0">
                    <a:latin typeface="+mj-ea"/>
                  </a:rPr>
                  <a:t>벌금</a:t>
                </a:r>
                <a:endParaRPr lang="ko-KR" altLang="en-US" sz="1650" b="1" spc="-90" dirty="0">
                  <a:latin typeface="+mj-ea"/>
                </a:endParaRPr>
              </a:p>
            </p:txBody>
          </p:sp>
          <p:pic>
            <p:nvPicPr>
              <p:cNvPr id="51" name="그림 50">
                <a:extLst>
                  <a:ext uri="{FF2B5EF4-FFF2-40B4-BE49-F238E27FC236}">
                    <a16:creationId xmlns:a16="http://schemas.microsoft.com/office/drawing/2014/main" xmlns="" id="{87BFD413-1133-C744-A2B2-2518358647CD}"/>
                  </a:ext>
                </a:extLst>
              </p:cNvPr>
              <p:cNvPicPr>
                <a:picLocks noChangeAspect="1"/>
              </p:cNvPicPr>
              <p:nvPr/>
            </p:nvPicPr>
            <p:blipFill>
              <a:blip r:embed="rId3">
                <a:alphaModFix amt="28000"/>
                <a:extLst>
                  <a:ext uri="{BEBA8EAE-BF5A-486C-A8C5-ECC9F3942E4B}">
                    <a14:imgProps xmlns:a14="http://schemas.microsoft.com/office/drawing/2010/main">
                      <a14:imgLayer>
                        <a14:imgEffect>
                          <a14:colorTemperature colorTemp="4700"/>
                        </a14:imgEffect>
                        <a14:imgEffect>
                          <a14:brightnessContrast bright="20000"/>
                        </a14:imgEffect>
                      </a14:imgLayer>
                    </a14:imgProps>
                  </a:ext>
                </a:extLst>
              </a:blip>
              <a:stretch>
                <a:fillRect/>
              </a:stretch>
            </p:blipFill>
            <p:spPr>
              <a:xfrm rot="16200000">
                <a:off x="6889918" y="4055304"/>
                <a:ext cx="622110" cy="432000"/>
              </a:xfrm>
              <a:prstGeom prst="rect">
                <a:avLst/>
              </a:prstGeom>
            </p:spPr>
          </p:pic>
          <p:sp>
            <p:nvSpPr>
              <p:cNvPr id="30" name="TextBox 29">
                <a:extLst>
                  <a:ext uri="{FF2B5EF4-FFF2-40B4-BE49-F238E27FC236}">
                    <a16:creationId xmlns:a16="http://schemas.microsoft.com/office/drawing/2014/main" xmlns="" id="{927F4F67-8F1B-3A4C-B22B-1D8217613368}"/>
                  </a:ext>
                </a:extLst>
              </p:cNvPr>
              <p:cNvSpPr txBox="1"/>
              <p:nvPr/>
            </p:nvSpPr>
            <p:spPr>
              <a:xfrm>
                <a:off x="2204895" y="4250357"/>
                <a:ext cx="4780077" cy="714704"/>
              </a:xfrm>
              <a:prstGeom prst="rect">
                <a:avLst/>
              </a:prstGeom>
              <a:noFill/>
            </p:spPr>
            <p:txBody>
              <a:bodyPr wrap="square" lIns="104287" tIns="52144" rIns="104287" bIns="52144" rtlCol="0">
                <a:spAutoFit/>
              </a:bodyPr>
              <a:lstStyle/>
              <a:p>
                <a:pPr>
                  <a:lnSpc>
                    <a:spcPct val="120000"/>
                  </a:lnSpc>
                </a:pPr>
                <a:r>
                  <a:rPr lang="ko-KR" altLang="en-US" sz="1650" b="1" spc="-200" dirty="0" smtClean="0">
                    <a:latin typeface="+mj-ea"/>
                  </a:rPr>
                  <a:t>동일한 유해요인</a:t>
                </a:r>
                <a:r>
                  <a:rPr lang="ko-KR" altLang="en-US" sz="1650" spc="-200" dirty="0" smtClean="0">
                    <a:latin typeface="+mj-ea"/>
                  </a:rPr>
                  <a:t>으로 급성중독 등 </a:t>
                </a:r>
                <a:r>
                  <a:rPr lang="ko-KR" altLang="en-US" sz="1650" b="1" spc="-200" dirty="0" smtClean="0">
                    <a:latin typeface="+mj-ea"/>
                  </a:rPr>
                  <a:t>대통령령으로 정하는 직업성</a:t>
                </a:r>
                <a:r>
                  <a:rPr lang="en-US" altLang="ko-KR" sz="1650" b="1" spc="-200" dirty="0" smtClean="0">
                    <a:latin typeface="+mj-ea"/>
                  </a:rPr>
                  <a:t> </a:t>
                </a:r>
                <a:r>
                  <a:rPr lang="ko-KR" altLang="en-US" sz="1650" b="1" spc="-200" dirty="0" smtClean="0">
                    <a:latin typeface="+mj-ea"/>
                  </a:rPr>
                  <a:t>질병자가 </a:t>
                </a:r>
                <a:r>
                  <a:rPr lang="en-US" altLang="ko-KR" sz="1650" b="1" spc="-200" dirty="0" smtClean="0">
                    <a:latin typeface="+mj-ea"/>
                  </a:rPr>
                  <a:t>1</a:t>
                </a:r>
                <a:r>
                  <a:rPr lang="ko-KR" altLang="en-US" sz="1650" b="1" spc="-200" dirty="0" smtClean="0">
                    <a:latin typeface="+mj-ea"/>
                  </a:rPr>
                  <a:t>년 이내에 </a:t>
                </a:r>
                <a:r>
                  <a:rPr lang="en-US" altLang="ko-KR" sz="1650" b="1" spc="-200" dirty="0" smtClean="0">
                    <a:latin typeface="+mj-ea"/>
                  </a:rPr>
                  <a:t>3</a:t>
                </a:r>
                <a:r>
                  <a:rPr lang="ko-KR" altLang="en-US" sz="1650" b="1" spc="-200" dirty="0" smtClean="0">
                    <a:latin typeface="+mj-ea"/>
                  </a:rPr>
                  <a:t>명 이상 발생</a:t>
                </a:r>
                <a:r>
                  <a:rPr lang="ko-KR" altLang="en-US" sz="1650" spc="-200" dirty="0" smtClean="0">
                    <a:latin typeface="+mj-ea"/>
                  </a:rPr>
                  <a:t>한 경우</a:t>
                </a:r>
                <a:endParaRPr lang="ko-KR" altLang="en-US" sz="1650" spc="-200" dirty="0">
                  <a:latin typeface="+mj-ea"/>
                </a:endParaRPr>
              </a:p>
            </p:txBody>
          </p:sp>
        </p:grpSp>
      </p:grpSp>
      <p:sp>
        <p:nvSpPr>
          <p:cNvPr id="29" name="모서리가 둥근 직사각형 28">
            <a:extLst>
              <a:ext uri="{FF2B5EF4-FFF2-40B4-BE49-F238E27FC236}">
                <a16:creationId xmlns:a16="http://schemas.microsoft.com/office/drawing/2014/main" xmlns="" id="{9B11A855-6B42-8241-A98A-CC1BD10979DD}"/>
              </a:ext>
            </a:extLst>
          </p:cNvPr>
          <p:cNvSpPr/>
          <p:nvPr/>
        </p:nvSpPr>
        <p:spPr>
          <a:xfrm>
            <a:off x="2330111" y="1917009"/>
            <a:ext cx="1764094" cy="3600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700" b="1" spc="-90" dirty="0" smtClean="0">
                <a:solidFill>
                  <a:schemeClr val="bg1"/>
                </a:solidFill>
                <a:latin typeface="+mj-ea"/>
              </a:rPr>
              <a:t>법인 또는 기관</a:t>
            </a:r>
            <a:endParaRPr lang="ko-KR" altLang="en-US" sz="1700" spc="-120" dirty="0">
              <a:solidFill>
                <a:schemeClr val="bg1"/>
              </a:solidFill>
              <a:latin typeface="+mj-ea"/>
            </a:endParaRPr>
          </a:p>
        </p:txBody>
      </p:sp>
      <p:sp>
        <p:nvSpPr>
          <p:cNvPr id="31" name="직사각형 30">
            <a:extLst>
              <a:ext uri="{FF2B5EF4-FFF2-40B4-BE49-F238E27FC236}">
                <a16:creationId xmlns:a16="http://schemas.microsoft.com/office/drawing/2014/main" xmlns="" id="{6CE99601-0D9D-F643-B3AA-66DF42674B77}"/>
              </a:ext>
            </a:extLst>
          </p:cNvPr>
          <p:cNvSpPr/>
          <p:nvPr/>
        </p:nvSpPr>
        <p:spPr>
          <a:xfrm>
            <a:off x="401845" y="352440"/>
            <a:ext cx="370614" cy="477054"/>
          </a:xfrm>
          <a:prstGeom prst="rect">
            <a:avLst/>
          </a:prstGeom>
        </p:spPr>
        <p:txBody>
          <a:bodyPr wrap="none">
            <a:spAutoFit/>
          </a:bodyPr>
          <a:lstStyle/>
          <a:p>
            <a:pPr algn="ctr"/>
            <a:r>
              <a:rPr lang="en-US" altLang="ko-KR" sz="2500" b="1" dirty="0" smtClean="0">
                <a:solidFill>
                  <a:schemeClr val="bg1"/>
                </a:solidFill>
                <a:ea typeface="맑은 고딕"/>
              </a:rPr>
              <a:t>3</a:t>
            </a:r>
            <a:endParaRPr lang="en-US" altLang="ko-KR" sz="2500" b="1" dirty="0">
              <a:solidFill>
                <a:schemeClr val="bg1"/>
              </a:solidFill>
            </a:endParaRPr>
          </a:p>
        </p:txBody>
      </p:sp>
      <p:cxnSp>
        <p:nvCxnSpPr>
          <p:cNvPr id="32"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rgbClr val="F79646"/>
                </a:solidFill>
              </a:rPr>
              <a:t>행정 제재</a:t>
            </a:r>
            <a:r>
              <a:rPr lang="en-US" altLang="ko-KR" sz="1800" b="1" spc="-150" dirty="0" smtClean="0">
                <a:solidFill>
                  <a:schemeClr val="bg1"/>
                </a:solidFill>
              </a:rPr>
              <a:t>(</a:t>
            </a:r>
            <a:r>
              <a:rPr lang="ko-KR" altLang="en-US" sz="1800" b="1" spc="-150" dirty="0" smtClean="0">
                <a:solidFill>
                  <a:schemeClr val="bg1"/>
                </a:solidFill>
              </a:rPr>
              <a:t>처벌</a:t>
            </a:r>
            <a:r>
              <a:rPr lang="en-US" altLang="ko-KR" sz="1800" b="1" spc="-150" dirty="0" smtClean="0">
                <a:solidFill>
                  <a:schemeClr val="bg1"/>
                </a:solidFill>
              </a:rPr>
              <a:t>, </a:t>
            </a:r>
            <a:r>
              <a:rPr lang="ko-KR" altLang="en-US" sz="1800" b="1" spc="-150" dirty="0" smtClean="0">
                <a:solidFill>
                  <a:schemeClr val="bg1"/>
                </a:solidFill>
              </a:rPr>
              <a:t>교육</a:t>
            </a:r>
            <a:r>
              <a:rPr lang="en-US" altLang="ko-KR" sz="1800" b="1" spc="-150" dirty="0" smtClean="0">
                <a:solidFill>
                  <a:schemeClr val="bg1"/>
                </a:solidFill>
              </a:rPr>
              <a:t>, </a:t>
            </a:r>
            <a:r>
              <a:rPr lang="ko-KR" altLang="en-US" sz="1800" b="1" spc="-150" dirty="0" smtClean="0">
                <a:solidFill>
                  <a:schemeClr val="bg1"/>
                </a:solidFill>
              </a:rPr>
              <a:t>공표</a:t>
            </a:r>
            <a:r>
              <a:rPr lang="en-US" altLang="ko-KR" sz="1800" b="1" spc="-150" dirty="0" smtClean="0">
                <a:solidFill>
                  <a:schemeClr val="bg1"/>
                </a:solidFill>
              </a:rPr>
              <a:t>, </a:t>
            </a:r>
            <a:r>
              <a:rPr lang="ko-KR" altLang="en-US" sz="1800" b="1" spc="-150" dirty="0" smtClean="0">
                <a:solidFill>
                  <a:schemeClr val="bg1"/>
                </a:solidFill>
              </a:rPr>
              <a:t>손해배상 등</a:t>
            </a:r>
            <a:r>
              <a:rPr lang="en-US" altLang="ko-KR" sz="1800" b="1" spc="-150" dirty="0" smtClean="0">
                <a:solidFill>
                  <a:schemeClr val="bg1"/>
                </a:solidFill>
              </a:rPr>
              <a:t>)</a:t>
            </a:r>
            <a:endParaRPr lang="en-US" sz="1800" b="1" spc="-150" dirty="0">
              <a:solidFill>
                <a:schemeClr val="bg1"/>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그룹 24">
            <a:extLst>
              <a:ext uri="{FF2B5EF4-FFF2-40B4-BE49-F238E27FC236}">
                <a16:creationId xmlns:a16="http://schemas.microsoft.com/office/drawing/2014/main" xmlns="" id="{39A45687-C3E4-704A-A5BF-3C67B2B32593}"/>
              </a:ext>
            </a:extLst>
          </p:cNvPr>
          <p:cNvGrpSpPr/>
          <p:nvPr/>
        </p:nvGrpSpPr>
        <p:grpSpPr>
          <a:xfrm>
            <a:off x="687616" y="1303118"/>
            <a:ext cx="9466033" cy="714466"/>
            <a:chOff x="748577" y="1425038"/>
            <a:chExt cx="9056458" cy="714466"/>
          </a:xfrm>
        </p:grpSpPr>
        <p:sp>
          <p:nvSpPr>
            <p:cNvPr id="27" name="TextBox 26">
              <a:extLst>
                <a:ext uri="{FF2B5EF4-FFF2-40B4-BE49-F238E27FC236}">
                  <a16:creationId xmlns:a16="http://schemas.microsoft.com/office/drawing/2014/main" xmlns="" id="{A54A66D2-DC93-DF4D-B914-BFD7DFD36C48}"/>
                </a:ext>
              </a:extLst>
            </p:cNvPr>
            <p:cNvSpPr txBox="1"/>
            <p:nvPr/>
          </p:nvSpPr>
          <p:spPr>
            <a:xfrm>
              <a:off x="748577" y="1449422"/>
              <a:ext cx="9056458" cy="690082"/>
            </a:xfrm>
            <a:prstGeom prst="rect">
              <a:avLst/>
            </a:prstGeom>
            <a:noFill/>
          </p:spPr>
          <p:txBody>
            <a:bodyPr wrap="square" lIns="104287" tIns="52144" rIns="104287" bIns="52144" rtlCol="0">
              <a:spAutoFit/>
            </a:bodyPr>
            <a:lstStyle/>
            <a:p>
              <a:pPr fontAlgn="base"/>
              <a:r>
                <a:rPr lang="ko-KR" altLang="en-US" sz="2000" b="1" spc="-150" dirty="0" smtClean="0">
                  <a:solidFill>
                    <a:schemeClr val="accent6">
                      <a:lumMod val="75000"/>
                    </a:schemeClr>
                  </a:solidFill>
                  <a:latin typeface="+mj-ea"/>
                </a:rPr>
                <a:t>중대산업재해 발생 시 안전보건교육 이수</a:t>
              </a:r>
              <a:r>
                <a:rPr lang="en-US" altLang="ko-KR" sz="2000" b="1" spc="-150" dirty="0" smtClean="0">
                  <a:solidFill>
                    <a:schemeClr val="accent6">
                      <a:lumMod val="75000"/>
                    </a:schemeClr>
                  </a:solidFill>
                  <a:latin typeface="+mj-ea"/>
                </a:rPr>
                <a:t>, </a:t>
              </a:r>
              <a:r>
                <a:rPr lang="ko-KR" altLang="en-US" sz="2000" b="1" spc="-150" dirty="0" smtClean="0">
                  <a:solidFill>
                    <a:schemeClr val="accent6">
                      <a:lumMod val="75000"/>
                    </a:schemeClr>
                  </a:solidFill>
                  <a:latin typeface="+mj-ea"/>
                </a:rPr>
                <a:t>어떻게 해야 할까</a:t>
              </a:r>
              <a:r>
                <a:rPr lang="en-US" altLang="ko-KR" sz="2000" b="1" spc="-150" dirty="0" smtClean="0">
                  <a:solidFill>
                    <a:schemeClr val="accent6">
                      <a:lumMod val="75000"/>
                    </a:schemeClr>
                  </a:solidFill>
                  <a:latin typeface="+mj-ea"/>
                </a:rPr>
                <a:t>?</a:t>
              </a:r>
            </a:p>
            <a:p>
              <a:pPr fontAlgn="base"/>
              <a:r>
                <a:rPr lang="en-US" altLang="ko-KR" sz="1800" spc="-150" dirty="0" smtClean="0">
                  <a:solidFill>
                    <a:schemeClr val="accent6">
                      <a:lumMod val="75000"/>
                    </a:schemeClr>
                  </a:solidFill>
                  <a:latin typeface="+mj-ea"/>
                </a:rPr>
                <a:t>[</a:t>
              </a:r>
              <a:r>
                <a:rPr lang="ko-KR" altLang="en-US" sz="1800" spc="-150" dirty="0" smtClean="0">
                  <a:solidFill>
                    <a:schemeClr val="accent6">
                      <a:lumMod val="75000"/>
                    </a:schemeClr>
                  </a:solidFill>
                  <a:latin typeface="+mj-ea"/>
                </a:rPr>
                <a:t>법 제</a:t>
              </a:r>
              <a:r>
                <a:rPr lang="en-US" altLang="ko-KR" sz="1800" spc="-150" dirty="0" smtClean="0">
                  <a:solidFill>
                    <a:schemeClr val="accent6">
                      <a:lumMod val="75000"/>
                    </a:schemeClr>
                  </a:solidFill>
                  <a:latin typeface="+mj-ea"/>
                </a:rPr>
                <a:t>6</a:t>
              </a:r>
              <a:r>
                <a:rPr lang="ko-KR" altLang="en-US" sz="1800" spc="-150" dirty="0" smtClean="0">
                  <a:solidFill>
                    <a:schemeClr val="accent6">
                      <a:lumMod val="75000"/>
                    </a:schemeClr>
                  </a:solidFill>
                  <a:latin typeface="+mj-ea"/>
                </a:rPr>
                <a:t>조</a:t>
              </a:r>
              <a:r>
                <a:rPr lang="en-US" altLang="ko-KR" sz="1800" spc="-150" dirty="0" smtClean="0">
                  <a:solidFill>
                    <a:schemeClr val="accent6">
                      <a:lumMod val="75000"/>
                    </a:schemeClr>
                  </a:solidFill>
                  <a:latin typeface="+mj-ea"/>
                </a:rPr>
                <a:t>(</a:t>
              </a:r>
              <a:r>
                <a:rPr lang="ko-KR" altLang="en-US" sz="1800" spc="-150" dirty="0" smtClean="0">
                  <a:solidFill>
                    <a:schemeClr val="accent6">
                      <a:lumMod val="75000"/>
                    </a:schemeClr>
                  </a:solidFill>
                  <a:latin typeface="+mj-ea"/>
                </a:rPr>
                <a:t>안전보건교육의 수강</a:t>
              </a:r>
              <a:r>
                <a:rPr lang="en-US" altLang="ko-KR" sz="1800" spc="-150" dirty="0" smtClean="0">
                  <a:solidFill>
                    <a:schemeClr val="accent6">
                      <a:lumMod val="75000"/>
                    </a:schemeClr>
                  </a:solidFill>
                  <a:latin typeface="+mj-ea"/>
                </a:rPr>
                <a:t>), </a:t>
              </a:r>
              <a:r>
                <a:rPr lang="ko-KR" altLang="en-US" sz="1800" spc="-150" dirty="0" smtClean="0">
                  <a:solidFill>
                    <a:schemeClr val="accent6">
                      <a:lumMod val="75000"/>
                    </a:schemeClr>
                  </a:solidFill>
                  <a:latin typeface="+mj-ea"/>
                </a:rPr>
                <a:t>시행령 제</a:t>
              </a:r>
              <a:r>
                <a:rPr lang="en-US" altLang="ko-KR" sz="1800" spc="-150" dirty="0" smtClean="0">
                  <a:solidFill>
                    <a:schemeClr val="accent6">
                      <a:lumMod val="75000"/>
                    </a:schemeClr>
                  </a:solidFill>
                  <a:latin typeface="+mj-ea"/>
                </a:rPr>
                <a:t>6</a:t>
              </a:r>
              <a:r>
                <a:rPr lang="ko-KR" altLang="en-US" sz="1800" spc="-150" dirty="0" smtClean="0">
                  <a:solidFill>
                    <a:schemeClr val="accent6">
                      <a:lumMod val="75000"/>
                    </a:schemeClr>
                  </a:solidFill>
                  <a:latin typeface="+mj-ea"/>
                </a:rPr>
                <a:t>조</a:t>
              </a:r>
              <a:r>
                <a:rPr lang="en-US" altLang="ko-KR" sz="1800" spc="-150" dirty="0">
                  <a:solidFill>
                    <a:schemeClr val="accent6">
                      <a:lumMod val="75000"/>
                    </a:schemeClr>
                  </a:solidFill>
                  <a:latin typeface="+mj-ea"/>
                </a:rPr>
                <a:t>(</a:t>
              </a:r>
              <a:r>
                <a:rPr lang="ko-KR" altLang="en-US" sz="1800" spc="-150" dirty="0" smtClean="0">
                  <a:solidFill>
                    <a:schemeClr val="accent6">
                      <a:lumMod val="75000"/>
                    </a:schemeClr>
                  </a:solidFill>
                  <a:latin typeface="+mj-ea"/>
                </a:rPr>
                <a:t>안전보건교육의 실시 등</a:t>
              </a:r>
              <a:r>
                <a:rPr lang="en-US" altLang="ko-KR" sz="1800" spc="-150" dirty="0" smtClean="0">
                  <a:solidFill>
                    <a:schemeClr val="accent6">
                      <a:lumMod val="75000"/>
                    </a:schemeClr>
                  </a:solidFill>
                  <a:latin typeface="+mj-ea"/>
                </a:rPr>
                <a:t>)]</a:t>
              </a:r>
              <a:endParaRPr lang="ko-KR" altLang="en-US" sz="1800" spc="-150" dirty="0">
                <a:solidFill>
                  <a:schemeClr val="accent6">
                    <a:lumMod val="75000"/>
                  </a:schemeClr>
                </a:solidFill>
                <a:latin typeface="+mj-ea"/>
              </a:endParaRPr>
            </a:p>
          </p:txBody>
        </p:sp>
        <p:cxnSp>
          <p:nvCxnSpPr>
            <p:cNvPr id="28" name="직선 연결선[R] 27">
              <a:extLst>
                <a:ext uri="{FF2B5EF4-FFF2-40B4-BE49-F238E27FC236}">
                  <a16:creationId xmlns:a16="http://schemas.microsoft.com/office/drawing/2014/main" xmlns="" id="{0A5D899C-AB57-C64C-89E6-7D7BD6337499}"/>
                </a:ext>
              </a:extLst>
            </p:cNvPr>
            <p:cNvCxnSpPr>
              <a:cxnSpLocks/>
            </p:cNvCxnSpPr>
            <p:nvPr/>
          </p:nvCxnSpPr>
          <p:spPr>
            <a:xfrm>
              <a:off x="824401" y="1425038"/>
              <a:ext cx="6693304"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2" name="그룹 31">
            <a:extLst>
              <a:ext uri="{FF2B5EF4-FFF2-40B4-BE49-F238E27FC236}">
                <a16:creationId xmlns:a16="http://schemas.microsoft.com/office/drawing/2014/main" xmlns="" id="{AE3998C1-7FDC-D54C-B3B3-DC00154A12C9}"/>
              </a:ext>
            </a:extLst>
          </p:cNvPr>
          <p:cNvGrpSpPr/>
          <p:nvPr/>
        </p:nvGrpSpPr>
        <p:grpSpPr>
          <a:xfrm>
            <a:off x="748576" y="2143124"/>
            <a:ext cx="9157424" cy="4657726"/>
            <a:chOff x="1960212" y="2461761"/>
            <a:chExt cx="7998987" cy="4303474"/>
          </a:xfrm>
          <a:solidFill>
            <a:schemeClr val="accent6">
              <a:lumMod val="20000"/>
              <a:lumOff val="80000"/>
            </a:schemeClr>
          </a:solidFill>
        </p:grpSpPr>
        <p:sp>
          <p:nvSpPr>
            <p:cNvPr id="33" name="모서리가 둥근 직사각형 32">
              <a:extLst>
                <a:ext uri="{FF2B5EF4-FFF2-40B4-BE49-F238E27FC236}">
                  <a16:creationId xmlns:a16="http://schemas.microsoft.com/office/drawing/2014/main" xmlns="" id="{DCBEA8E3-A471-A149-A195-3F53427870A3}"/>
                </a:ext>
              </a:extLst>
            </p:cNvPr>
            <p:cNvSpPr/>
            <p:nvPr/>
          </p:nvSpPr>
          <p:spPr>
            <a:xfrm>
              <a:off x="1960212" y="2461761"/>
              <a:ext cx="7998987" cy="4303474"/>
            </a:xfrm>
            <a:prstGeom prst="roundRect">
              <a:avLst>
                <a:gd name="adj" fmla="val 802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4" name="TextBox 33">
              <a:extLst>
                <a:ext uri="{FF2B5EF4-FFF2-40B4-BE49-F238E27FC236}">
                  <a16:creationId xmlns:a16="http://schemas.microsoft.com/office/drawing/2014/main" xmlns="" id="{CBEDCD81-7DAD-D848-BBA4-7EAC44173522}"/>
                </a:ext>
              </a:extLst>
            </p:cNvPr>
            <p:cNvSpPr txBox="1"/>
            <p:nvPr/>
          </p:nvSpPr>
          <p:spPr>
            <a:xfrm>
              <a:off x="2058394" y="2509854"/>
              <a:ext cx="7755512" cy="4206416"/>
            </a:xfrm>
            <a:prstGeom prst="rect">
              <a:avLst/>
            </a:prstGeom>
            <a:noFill/>
          </p:spPr>
          <p:txBody>
            <a:bodyPr wrap="square" lIns="104287" tIns="52144" rIns="104287" bIns="52144" rtlCol="0">
              <a:spAutoFit/>
            </a:bodyPr>
            <a:lstStyle/>
            <a:p>
              <a:pPr fontAlgn="base" latinLnBrk="1">
                <a:lnSpc>
                  <a:spcPct val="150000"/>
                </a:lnSpc>
              </a:pPr>
              <a:r>
                <a:rPr lang="ko-KR" altLang="en-US" sz="1700" b="1" spc="-90" dirty="0" smtClean="0">
                  <a:solidFill>
                    <a:schemeClr val="accent6">
                      <a:lumMod val="50000"/>
                    </a:schemeClr>
                  </a:solidFill>
                  <a:latin typeface="+mj-ea"/>
                </a:rPr>
                <a:t>중대산업재해 발생 시 안전보건교육을 받아야 하는 사람은</a:t>
              </a:r>
              <a:r>
                <a:rPr lang="en-US" altLang="ko-KR" sz="1700" b="1" spc="-90" dirty="0" smtClean="0">
                  <a:solidFill>
                    <a:schemeClr val="accent6">
                      <a:lumMod val="50000"/>
                    </a:schemeClr>
                  </a:solidFill>
                  <a:latin typeface="+mj-ea"/>
                </a:rPr>
                <a:t>?</a:t>
              </a:r>
            </a:p>
            <a:p>
              <a:pPr fontAlgn="base" latinLnBrk="1">
                <a:lnSpc>
                  <a:spcPct val="150000"/>
                </a:lnSpc>
              </a:pPr>
              <a:r>
                <a:rPr lang="ko-KR" altLang="en-US" sz="1600" b="1" spc="-90" dirty="0" smtClean="0">
                  <a:solidFill>
                    <a:schemeClr val="accent6">
                      <a:lumMod val="75000"/>
                    </a:schemeClr>
                  </a:solidFill>
                  <a:latin typeface="+mj-ea"/>
                </a:rPr>
                <a:t>▶ </a:t>
              </a:r>
              <a:r>
                <a:rPr lang="ko-KR" altLang="en-US" sz="1600" dirty="0" smtClean="0"/>
                <a:t>중대산업재해가 발생한 법인 또는 기관의 </a:t>
              </a:r>
              <a:r>
                <a:rPr lang="ko-KR" altLang="en-US" sz="1600" b="1" dirty="0" smtClean="0"/>
                <a:t>경영책임자등</a:t>
              </a:r>
              <a:r>
                <a:rPr lang="en-US" altLang="ko-KR" sz="1300" dirty="0" smtClean="0"/>
                <a:t>(</a:t>
              </a:r>
              <a:r>
                <a:rPr lang="ko-KR" altLang="en-US" sz="1300" dirty="0" smtClean="0"/>
                <a:t>개인사업주는 </a:t>
              </a:r>
              <a:r>
                <a:rPr lang="ko-KR" altLang="en-US" sz="1300" dirty="0" err="1" smtClean="0"/>
                <a:t>미해당</a:t>
              </a:r>
              <a:r>
                <a:rPr lang="en-US" altLang="ko-KR" sz="1300" dirty="0" smtClean="0"/>
                <a:t>)</a:t>
              </a:r>
            </a:p>
            <a:p>
              <a:pPr fontAlgn="base" latinLnBrk="1">
                <a:lnSpc>
                  <a:spcPct val="150000"/>
                </a:lnSpc>
              </a:pPr>
              <a:r>
                <a:rPr lang="en-US" altLang="ko-KR" sz="1300" spc="-90" dirty="0" smtClean="0">
                  <a:latin typeface="+mj-ea"/>
                </a:rPr>
                <a:t>      </a:t>
              </a:r>
              <a:r>
                <a:rPr lang="en-US" altLang="ko-KR" sz="1300" u="sng" spc="-90" dirty="0" smtClean="0">
                  <a:latin typeface="+mj-ea"/>
                </a:rPr>
                <a:t>※ </a:t>
              </a:r>
              <a:r>
                <a:rPr lang="ko-KR" altLang="en-US" sz="1300" u="sng" spc="-90" dirty="0" smtClean="0">
                  <a:latin typeface="+mj-ea"/>
                </a:rPr>
                <a:t>안전보건확보 의무 위반 여부</a:t>
              </a:r>
              <a:r>
                <a:rPr lang="en-US" altLang="ko-KR" sz="1300" u="sng" spc="-90" dirty="0" smtClean="0">
                  <a:latin typeface="+mj-ea"/>
                </a:rPr>
                <a:t>(</a:t>
              </a:r>
              <a:r>
                <a:rPr lang="ko-KR" altLang="en-US" sz="1300" u="sng" spc="-90" dirty="0" smtClean="0">
                  <a:latin typeface="+mj-ea"/>
                </a:rPr>
                <a:t>법 제</a:t>
              </a:r>
              <a:r>
                <a:rPr lang="en-US" altLang="ko-KR" sz="1300" u="sng" spc="-90" dirty="0" smtClean="0">
                  <a:latin typeface="+mj-ea"/>
                </a:rPr>
                <a:t>4</a:t>
              </a:r>
              <a:r>
                <a:rPr lang="ko-KR" altLang="en-US" sz="1300" u="sng" spc="-90" dirty="0" smtClean="0">
                  <a:latin typeface="+mj-ea"/>
                </a:rPr>
                <a:t>조</a:t>
              </a:r>
              <a:r>
                <a:rPr lang="en-US" altLang="ko-KR" sz="1300" u="sng" spc="-90" dirty="0" smtClean="0">
                  <a:latin typeface="+mj-ea"/>
                </a:rPr>
                <a:t> </a:t>
              </a:r>
              <a:r>
                <a:rPr lang="ko-KR" altLang="en-US" sz="1300" u="sng" spc="-90" dirty="0" smtClean="0">
                  <a:latin typeface="+mj-ea"/>
                </a:rPr>
                <a:t>및 제</a:t>
              </a:r>
              <a:r>
                <a:rPr lang="en-US" altLang="ko-KR" sz="1300" u="sng" spc="-90" dirty="0" smtClean="0">
                  <a:latin typeface="+mj-ea"/>
                </a:rPr>
                <a:t>5</a:t>
              </a:r>
              <a:r>
                <a:rPr lang="ko-KR" altLang="en-US" sz="1300" u="sng" spc="-90" dirty="0" smtClean="0">
                  <a:latin typeface="+mj-ea"/>
                </a:rPr>
                <a:t>조</a:t>
              </a:r>
              <a:r>
                <a:rPr lang="en-US" altLang="ko-KR" sz="1300" u="sng" spc="-90" dirty="0" smtClean="0">
                  <a:latin typeface="+mj-ea"/>
                </a:rPr>
                <a:t>)</a:t>
              </a:r>
              <a:r>
                <a:rPr lang="ko-KR" altLang="en-US" sz="1300" u="sng" spc="-90" dirty="0" smtClean="0">
                  <a:latin typeface="+mj-ea"/>
                </a:rPr>
                <a:t>와 관계없이 </a:t>
              </a:r>
              <a:r>
                <a:rPr lang="en-US" altLang="ko-KR" sz="1300" b="1" u="sng" spc="-90" dirty="0" smtClean="0">
                  <a:latin typeface="+mj-ea"/>
                </a:rPr>
                <a:t>‘</a:t>
              </a:r>
              <a:r>
                <a:rPr lang="ko-KR" altLang="en-US" sz="1300" b="1" u="sng" spc="-90" dirty="0" smtClean="0">
                  <a:latin typeface="+mj-ea"/>
                </a:rPr>
                <a:t>중대산업재해 발생사실 만으로도 교육대상</a:t>
              </a:r>
              <a:r>
                <a:rPr lang="en-US" altLang="ko-KR" sz="1300" b="1" u="sng" spc="-90" dirty="0" smtClean="0">
                  <a:latin typeface="+mj-ea"/>
                </a:rPr>
                <a:t>’</a:t>
              </a:r>
              <a:r>
                <a:rPr lang="ko-KR" altLang="en-US" sz="1300" u="sng" spc="-90" dirty="0" smtClean="0">
                  <a:latin typeface="+mj-ea"/>
                </a:rPr>
                <a:t>이 됨</a:t>
              </a:r>
              <a:endParaRPr lang="en-US" altLang="ko-KR" sz="1300" b="1" dirty="0"/>
            </a:p>
            <a:p>
              <a:pPr fontAlgn="base" latinLnBrk="1"/>
              <a:endParaRPr lang="en-US" altLang="ko-KR" sz="1000" b="1" spc="-90" dirty="0" smtClean="0">
                <a:solidFill>
                  <a:schemeClr val="accent6">
                    <a:lumMod val="50000"/>
                  </a:schemeClr>
                </a:solidFill>
                <a:latin typeface="+mj-ea"/>
              </a:endParaRPr>
            </a:p>
            <a:p>
              <a:pPr fontAlgn="base" latinLnBrk="1">
                <a:lnSpc>
                  <a:spcPct val="150000"/>
                </a:lnSpc>
              </a:pPr>
              <a:r>
                <a:rPr lang="ko-KR" altLang="en-US" sz="1700" b="1" spc="-90" dirty="0" smtClean="0">
                  <a:solidFill>
                    <a:schemeClr val="accent6">
                      <a:lumMod val="50000"/>
                    </a:schemeClr>
                  </a:solidFill>
                  <a:latin typeface="+mj-ea"/>
                </a:rPr>
                <a:t>교육 시간은 얼마나 되는지</a:t>
              </a:r>
              <a:r>
                <a:rPr lang="en-US" altLang="ko-KR" sz="1700" b="1" spc="-90" dirty="0" smtClean="0">
                  <a:solidFill>
                    <a:schemeClr val="accent6">
                      <a:lumMod val="50000"/>
                    </a:schemeClr>
                  </a:solidFill>
                  <a:latin typeface="+mj-ea"/>
                </a:rPr>
                <a:t>?</a:t>
              </a:r>
              <a:endParaRPr lang="en-US" altLang="ko-KR" sz="1700" b="1" dirty="0" smtClean="0">
                <a:solidFill>
                  <a:schemeClr val="accent6">
                    <a:lumMod val="50000"/>
                  </a:schemeClr>
                </a:solidFill>
              </a:endParaRPr>
            </a:p>
            <a:p>
              <a:pPr fontAlgn="base" latinLnBrk="1">
                <a:lnSpc>
                  <a:spcPct val="150000"/>
                </a:lnSpc>
              </a:pPr>
              <a:r>
                <a:rPr lang="ko-KR" altLang="en-US" sz="1600" b="1" spc="-90" dirty="0" smtClean="0">
                  <a:solidFill>
                    <a:schemeClr val="accent6">
                      <a:lumMod val="75000"/>
                    </a:schemeClr>
                  </a:solidFill>
                  <a:latin typeface="+mj-ea"/>
                </a:rPr>
                <a:t>▶ </a:t>
              </a:r>
              <a:r>
                <a:rPr lang="ko-KR" altLang="en-US" sz="1600" b="1" dirty="0" smtClean="0"/>
                <a:t>총 </a:t>
              </a:r>
              <a:r>
                <a:rPr lang="en-US" altLang="ko-KR" sz="1600" b="1" dirty="0" smtClean="0"/>
                <a:t>20</a:t>
              </a:r>
              <a:r>
                <a:rPr lang="ko-KR" altLang="en-US" sz="1600" b="1" dirty="0" smtClean="0"/>
                <a:t>시간 범위</a:t>
              </a:r>
              <a:r>
                <a:rPr lang="ko-KR" altLang="en-US" sz="1600" dirty="0" smtClean="0"/>
                <a:t>에서 이수해야 함</a:t>
              </a:r>
              <a:endParaRPr lang="en-US" altLang="ko-KR" sz="1600" dirty="0" smtClean="0"/>
            </a:p>
            <a:p>
              <a:pPr fontAlgn="base" latinLnBrk="1"/>
              <a:endParaRPr lang="en-US" altLang="ko-KR" sz="1000" spc="-90" dirty="0" smtClean="0">
                <a:solidFill>
                  <a:schemeClr val="accent6">
                    <a:lumMod val="75000"/>
                  </a:schemeClr>
                </a:solidFill>
                <a:latin typeface="+mj-ea"/>
              </a:endParaRPr>
            </a:p>
            <a:p>
              <a:pPr fontAlgn="base" latinLnBrk="1">
                <a:lnSpc>
                  <a:spcPct val="150000"/>
                </a:lnSpc>
              </a:pPr>
              <a:r>
                <a:rPr lang="ko-KR" altLang="en-US" sz="1700" b="1" spc="-90" dirty="0" smtClean="0">
                  <a:solidFill>
                    <a:schemeClr val="accent6">
                      <a:lumMod val="50000"/>
                    </a:schemeClr>
                  </a:solidFill>
                  <a:latin typeface="+mj-ea"/>
                </a:rPr>
                <a:t>교육에 포함되어야 하는 사항은</a:t>
              </a:r>
              <a:r>
                <a:rPr lang="en-US" altLang="ko-KR" sz="1700" b="1" spc="-90" dirty="0" smtClean="0">
                  <a:solidFill>
                    <a:schemeClr val="accent6">
                      <a:lumMod val="50000"/>
                    </a:schemeClr>
                  </a:solidFill>
                  <a:latin typeface="+mj-ea"/>
                </a:rPr>
                <a:t>?</a:t>
              </a:r>
            </a:p>
            <a:p>
              <a:pPr fontAlgn="base" latinLnBrk="1">
                <a:lnSpc>
                  <a:spcPct val="150000"/>
                </a:lnSpc>
              </a:pPr>
              <a:r>
                <a:rPr lang="ko-KR" altLang="en-US" sz="1600" b="1" spc="-90" dirty="0" smtClean="0">
                  <a:solidFill>
                    <a:schemeClr val="accent6">
                      <a:lumMod val="75000"/>
                    </a:schemeClr>
                  </a:solidFill>
                  <a:latin typeface="+mj-ea"/>
                </a:rPr>
                <a:t>▶ </a:t>
              </a:r>
              <a:r>
                <a:rPr lang="ko-KR" altLang="en-US" sz="1600" dirty="0" smtClean="0"/>
                <a:t>안전보건관리체계의 구축 등 </a:t>
              </a:r>
              <a:r>
                <a:rPr lang="ko-KR" altLang="en-US" sz="1600" b="1" dirty="0" smtClean="0"/>
                <a:t>안전∙보건에 관한 경영 방안</a:t>
              </a:r>
              <a:endParaRPr lang="ko-KR" altLang="en-US" sz="1600" b="1" dirty="0"/>
            </a:p>
            <a:p>
              <a:pPr fontAlgn="base" latinLnBrk="1">
                <a:lnSpc>
                  <a:spcPct val="150000"/>
                </a:lnSpc>
              </a:pPr>
              <a:r>
                <a:rPr lang="ko-KR" altLang="en-US" sz="1600" b="1" spc="-90" dirty="0" smtClean="0">
                  <a:solidFill>
                    <a:schemeClr val="accent6">
                      <a:lumMod val="75000"/>
                    </a:schemeClr>
                  </a:solidFill>
                  <a:latin typeface="+mj-ea"/>
                </a:rPr>
                <a:t>▶ </a:t>
              </a:r>
              <a:r>
                <a:rPr lang="ko-KR" altLang="en-US" sz="1600" dirty="0" smtClean="0"/>
                <a:t>중대산업재해의 </a:t>
              </a:r>
              <a:r>
                <a:rPr lang="ko-KR" altLang="en-US" sz="1600" b="1" dirty="0" smtClean="0"/>
                <a:t>원인 분석과 재발 방지 방안</a:t>
              </a:r>
              <a:endParaRPr lang="en-US" altLang="ko-KR" sz="1600" b="1" dirty="0"/>
            </a:p>
            <a:p>
              <a:pPr fontAlgn="base" latinLnBrk="1"/>
              <a:endParaRPr lang="en-US" altLang="ko-KR" sz="1000" spc="-90" dirty="0" smtClean="0">
                <a:solidFill>
                  <a:schemeClr val="accent6">
                    <a:lumMod val="75000"/>
                  </a:schemeClr>
                </a:solidFill>
                <a:latin typeface="+mj-ea"/>
              </a:endParaRPr>
            </a:p>
            <a:p>
              <a:pPr fontAlgn="base" latinLnBrk="1">
                <a:lnSpc>
                  <a:spcPct val="150000"/>
                </a:lnSpc>
              </a:pPr>
              <a:r>
                <a:rPr lang="ko-KR" altLang="en-US" sz="1700" b="1" spc="-90" dirty="0" smtClean="0">
                  <a:solidFill>
                    <a:schemeClr val="accent6">
                      <a:lumMod val="50000"/>
                    </a:schemeClr>
                  </a:solidFill>
                  <a:latin typeface="+mj-ea"/>
                </a:rPr>
                <a:t>교육은 어디서 받는지</a:t>
              </a:r>
              <a:r>
                <a:rPr lang="en-US" altLang="ko-KR" sz="1700" b="1" spc="-90" dirty="0" smtClean="0">
                  <a:solidFill>
                    <a:schemeClr val="accent6">
                      <a:lumMod val="50000"/>
                    </a:schemeClr>
                  </a:solidFill>
                  <a:latin typeface="+mj-ea"/>
                </a:rPr>
                <a:t>?</a:t>
              </a:r>
            </a:p>
            <a:p>
              <a:pPr fontAlgn="base" latinLnBrk="1">
                <a:lnSpc>
                  <a:spcPct val="150000"/>
                </a:lnSpc>
              </a:pPr>
              <a:r>
                <a:rPr lang="ko-KR" altLang="en-US" sz="1600" b="1" spc="-90" dirty="0" smtClean="0">
                  <a:solidFill>
                    <a:schemeClr val="accent6">
                      <a:lumMod val="75000"/>
                    </a:schemeClr>
                  </a:solidFill>
                  <a:latin typeface="+mj-ea"/>
                </a:rPr>
                <a:t>▶ </a:t>
              </a:r>
              <a:r>
                <a:rPr lang="ko-KR" altLang="en-US" sz="1600" b="1" dirty="0" smtClean="0"/>
                <a:t>안전보건공단</a:t>
              </a:r>
              <a:r>
                <a:rPr lang="ko-KR" altLang="en-US" sz="1600" dirty="0" smtClean="0"/>
                <a:t> 또는 산업안전보건법 제</a:t>
              </a:r>
              <a:r>
                <a:rPr lang="en-US" altLang="ko-KR" sz="1600" dirty="0" smtClean="0"/>
                <a:t>33</a:t>
              </a:r>
              <a:r>
                <a:rPr lang="ko-KR" altLang="en-US" sz="1600" dirty="0" smtClean="0"/>
                <a:t>조에 따라 등록된 </a:t>
              </a:r>
              <a:r>
                <a:rPr lang="ko-KR" altLang="en-US" sz="1600" b="1" dirty="0" smtClean="0"/>
                <a:t>안전보건교육기관</a:t>
              </a:r>
              <a:endParaRPr lang="en-US" altLang="ko-KR" sz="1600" b="1" dirty="0" smtClean="0"/>
            </a:p>
            <a:p>
              <a:pPr fontAlgn="base" latinLnBrk="1">
                <a:lnSpc>
                  <a:spcPct val="150000"/>
                </a:lnSpc>
              </a:pPr>
              <a:r>
                <a:rPr lang="en-US" altLang="ko-KR" sz="1300" spc="-90" dirty="0" smtClean="0">
                  <a:latin typeface="+mj-ea"/>
                  <a:ea typeface="맑은 고딕" panose="020B0503020000020004" pitchFamily="50" charset="-127"/>
                </a:rPr>
                <a:t>      </a:t>
              </a:r>
              <a:r>
                <a:rPr lang="en-US" altLang="ko-KR" sz="1300" u="sng" spc="-90" dirty="0" smtClean="0">
                  <a:latin typeface="+mj-ea"/>
                  <a:ea typeface="맑은 고딕" panose="020B0503020000020004" pitchFamily="50" charset="-127"/>
                </a:rPr>
                <a:t>※ </a:t>
              </a:r>
              <a:r>
                <a:rPr lang="ko-KR" altLang="en-US" sz="1300" u="sng" spc="-90" dirty="0" smtClean="0">
                  <a:latin typeface="+mj-ea"/>
                  <a:ea typeface="맑은 고딕" panose="020B0503020000020004" pitchFamily="50" charset="-127"/>
                </a:rPr>
                <a:t>안전보건</a:t>
              </a:r>
              <a:r>
                <a:rPr lang="ko-KR" altLang="en-US" sz="1300" u="sng" spc="-90" dirty="0" smtClean="0">
                  <a:latin typeface="+mj-ea"/>
                </a:rPr>
                <a:t>교육에 드는 비용은 교육대상자</a:t>
              </a:r>
              <a:r>
                <a:rPr lang="en-US" altLang="ko-KR" sz="1300" u="sng" spc="-90" dirty="0" smtClean="0">
                  <a:latin typeface="+mj-ea"/>
                </a:rPr>
                <a:t>(</a:t>
              </a:r>
              <a:r>
                <a:rPr lang="ko-KR" altLang="en-US" sz="1300" u="sng" spc="-90" dirty="0" smtClean="0">
                  <a:latin typeface="+mj-ea"/>
                </a:rPr>
                <a:t>수강자</a:t>
              </a:r>
              <a:r>
                <a:rPr lang="en-US" altLang="ko-KR" sz="1300" u="sng" spc="-90" dirty="0" smtClean="0">
                  <a:latin typeface="+mj-ea"/>
                </a:rPr>
                <a:t>)</a:t>
              </a:r>
              <a:r>
                <a:rPr lang="ko-KR" altLang="en-US" sz="1300" u="sng" spc="-90" dirty="0" smtClean="0">
                  <a:latin typeface="+mj-ea"/>
                </a:rPr>
                <a:t>가 부담</a:t>
              </a:r>
              <a:endParaRPr lang="en-US" altLang="ko-KR" sz="1300" u="sng" spc="-90" dirty="0">
                <a:latin typeface="+mj-ea"/>
              </a:endParaRPr>
            </a:p>
          </p:txBody>
        </p:sp>
      </p:grpSp>
      <p:sp>
        <p:nvSpPr>
          <p:cNvPr id="12" name="직사각형 11">
            <a:extLst>
              <a:ext uri="{FF2B5EF4-FFF2-40B4-BE49-F238E27FC236}">
                <a16:creationId xmlns:a16="http://schemas.microsoft.com/office/drawing/2014/main" xmlns="" id="{6CE99601-0D9D-F643-B3AA-66DF42674B77}"/>
              </a:ext>
            </a:extLst>
          </p:cNvPr>
          <p:cNvSpPr/>
          <p:nvPr/>
        </p:nvSpPr>
        <p:spPr>
          <a:xfrm>
            <a:off x="401845" y="352440"/>
            <a:ext cx="370614" cy="477054"/>
          </a:xfrm>
          <a:prstGeom prst="rect">
            <a:avLst/>
          </a:prstGeom>
        </p:spPr>
        <p:txBody>
          <a:bodyPr wrap="none">
            <a:spAutoFit/>
          </a:bodyPr>
          <a:lstStyle/>
          <a:p>
            <a:pPr algn="ctr"/>
            <a:r>
              <a:rPr lang="en-US" altLang="ko-KR" sz="2500" b="1" dirty="0" smtClean="0">
                <a:solidFill>
                  <a:schemeClr val="bg1"/>
                </a:solidFill>
                <a:ea typeface="맑은 고딕"/>
              </a:rPr>
              <a:t>3</a:t>
            </a:r>
            <a:endParaRPr lang="en-US" altLang="ko-KR" sz="2500" b="1" dirty="0">
              <a:solidFill>
                <a:schemeClr val="bg1"/>
              </a:solidFill>
            </a:endParaRPr>
          </a:p>
        </p:txBody>
      </p:sp>
      <p:cxnSp>
        <p:nvCxnSpPr>
          <p:cNvPr id="13"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rgbClr val="F79646"/>
                </a:solidFill>
              </a:rPr>
              <a:t>행정 제재</a:t>
            </a:r>
            <a:r>
              <a:rPr lang="en-US" altLang="ko-KR" sz="1800" b="1" spc="-150" dirty="0" smtClean="0">
                <a:solidFill>
                  <a:schemeClr val="bg1"/>
                </a:solidFill>
              </a:rPr>
              <a:t>(</a:t>
            </a:r>
            <a:r>
              <a:rPr lang="ko-KR" altLang="en-US" sz="1800" b="1" spc="-150" dirty="0" smtClean="0">
                <a:solidFill>
                  <a:schemeClr val="bg1"/>
                </a:solidFill>
              </a:rPr>
              <a:t>처벌</a:t>
            </a:r>
            <a:r>
              <a:rPr lang="en-US" altLang="ko-KR" sz="1800" b="1" spc="-150" dirty="0" smtClean="0">
                <a:solidFill>
                  <a:schemeClr val="bg1"/>
                </a:solidFill>
              </a:rPr>
              <a:t>, </a:t>
            </a:r>
            <a:r>
              <a:rPr lang="ko-KR" altLang="en-US" sz="1800" b="1" spc="-150" dirty="0" smtClean="0">
                <a:solidFill>
                  <a:schemeClr val="bg1"/>
                </a:solidFill>
              </a:rPr>
              <a:t>교육</a:t>
            </a:r>
            <a:r>
              <a:rPr lang="en-US" altLang="ko-KR" sz="1800" b="1" spc="-150" dirty="0" smtClean="0">
                <a:solidFill>
                  <a:schemeClr val="bg1"/>
                </a:solidFill>
              </a:rPr>
              <a:t>, </a:t>
            </a:r>
            <a:r>
              <a:rPr lang="ko-KR" altLang="en-US" sz="1800" b="1" spc="-150" dirty="0" smtClean="0">
                <a:solidFill>
                  <a:schemeClr val="bg1"/>
                </a:solidFill>
              </a:rPr>
              <a:t>공표</a:t>
            </a:r>
            <a:r>
              <a:rPr lang="en-US" altLang="ko-KR" sz="1800" b="1" spc="-150" dirty="0" smtClean="0">
                <a:solidFill>
                  <a:schemeClr val="bg1"/>
                </a:solidFill>
              </a:rPr>
              <a:t>, </a:t>
            </a:r>
            <a:r>
              <a:rPr lang="ko-KR" altLang="en-US" sz="1800" b="1" spc="-150" dirty="0" smtClean="0">
                <a:solidFill>
                  <a:schemeClr val="bg1"/>
                </a:solidFill>
              </a:rPr>
              <a:t>손해배상 등</a:t>
            </a:r>
            <a:r>
              <a:rPr lang="en-US" altLang="ko-KR" sz="1800" b="1" spc="-150" dirty="0" smtClean="0">
                <a:solidFill>
                  <a:schemeClr val="bg1"/>
                </a:solidFill>
              </a:rPr>
              <a:t>)</a:t>
            </a:r>
            <a:endParaRPr lang="en-US" sz="1800" b="1" spc="-150" dirty="0">
              <a:solidFill>
                <a:schemeClr val="bg1"/>
              </a:solidFill>
            </a:endParaRPr>
          </a:p>
        </p:txBody>
      </p:sp>
    </p:spTree>
    <p:extLst>
      <p:ext uri="{BB962C8B-B14F-4D97-AF65-F5344CB8AC3E}">
        <p14:creationId xmlns:p14="http://schemas.microsoft.com/office/powerpoint/2010/main" val="332068024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그룹 31">
            <a:extLst>
              <a:ext uri="{FF2B5EF4-FFF2-40B4-BE49-F238E27FC236}">
                <a16:creationId xmlns:a16="http://schemas.microsoft.com/office/drawing/2014/main" xmlns="" id="{AE3998C1-7FDC-D54C-B3B3-DC00154A12C9}"/>
              </a:ext>
            </a:extLst>
          </p:cNvPr>
          <p:cNvGrpSpPr/>
          <p:nvPr/>
        </p:nvGrpSpPr>
        <p:grpSpPr>
          <a:xfrm>
            <a:off x="748576" y="2143125"/>
            <a:ext cx="9157424" cy="4695825"/>
            <a:chOff x="1960212" y="2461762"/>
            <a:chExt cx="7998987" cy="4338675"/>
          </a:xfrm>
          <a:solidFill>
            <a:schemeClr val="accent6">
              <a:lumMod val="20000"/>
              <a:lumOff val="80000"/>
            </a:schemeClr>
          </a:solidFill>
        </p:grpSpPr>
        <p:sp>
          <p:nvSpPr>
            <p:cNvPr id="33" name="모서리가 둥근 직사각형 32">
              <a:extLst>
                <a:ext uri="{FF2B5EF4-FFF2-40B4-BE49-F238E27FC236}">
                  <a16:creationId xmlns:a16="http://schemas.microsoft.com/office/drawing/2014/main" xmlns="" id="{DCBEA8E3-A471-A149-A195-3F53427870A3}"/>
                </a:ext>
              </a:extLst>
            </p:cNvPr>
            <p:cNvSpPr/>
            <p:nvPr/>
          </p:nvSpPr>
          <p:spPr>
            <a:xfrm>
              <a:off x="1960212" y="2461762"/>
              <a:ext cx="7998987" cy="4338675"/>
            </a:xfrm>
            <a:prstGeom prst="roundRect">
              <a:avLst>
                <a:gd name="adj" fmla="val 802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4" name="TextBox 33">
              <a:extLst>
                <a:ext uri="{FF2B5EF4-FFF2-40B4-BE49-F238E27FC236}">
                  <a16:creationId xmlns:a16="http://schemas.microsoft.com/office/drawing/2014/main" xmlns="" id="{CBEDCD81-7DAD-D848-BBA4-7EAC44173522}"/>
                </a:ext>
              </a:extLst>
            </p:cNvPr>
            <p:cNvSpPr txBox="1"/>
            <p:nvPr/>
          </p:nvSpPr>
          <p:spPr>
            <a:xfrm>
              <a:off x="2058394" y="2560398"/>
              <a:ext cx="7755513" cy="4078450"/>
            </a:xfrm>
            <a:prstGeom prst="rect">
              <a:avLst/>
            </a:prstGeom>
            <a:noFill/>
          </p:spPr>
          <p:txBody>
            <a:bodyPr wrap="square" lIns="104287" tIns="52144" rIns="104287" bIns="52144" rtlCol="0">
              <a:spAutoFit/>
            </a:bodyPr>
            <a:lstStyle/>
            <a:p>
              <a:pPr fontAlgn="base" latinLnBrk="1">
                <a:lnSpc>
                  <a:spcPct val="150000"/>
                </a:lnSpc>
              </a:pPr>
              <a:r>
                <a:rPr lang="ko-KR" altLang="en-US" sz="1700" b="1" spc="-90" dirty="0" smtClean="0">
                  <a:solidFill>
                    <a:schemeClr val="accent6">
                      <a:lumMod val="50000"/>
                    </a:schemeClr>
                  </a:solidFill>
                  <a:latin typeface="+mj-ea"/>
                </a:rPr>
                <a:t>교육통보를 받았는데 해당 일정에 참여할 수 없다면</a:t>
              </a:r>
              <a:r>
                <a:rPr lang="en-US" altLang="ko-KR" sz="1700" b="1" spc="-90" dirty="0" smtClean="0">
                  <a:solidFill>
                    <a:schemeClr val="accent6">
                      <a:lumMod val="50000"/>
                    </a:schemeClr>
                  </a:solidFill>
                  <a:latin typeface="+mj-ea"/>
                </a:rPr>
                <a:t>?</a:t>
              </a:r>
            </a:p>
            <a:p>
              <a:pPr fontAlgn="base" latinLnBrk="1">
                <a:lnSpc>
                  <a:spcPct val="150000"/>
                </a:lnSpc>
              </a:pPr>
              <a:r>
                <a:rPr lang="ko-KR" altLang="en-US" sz="1600" b="1" spc="-90" dirty="0" smtClean="0">
                  <a:solidFill>
                    <a:schemeClr val="accent6">
                      <a:lumMod val="75000"/>
                    </a:schemeClr>
                  </a:solidFill>
                  <a:latin typeface="+mj-ea"/>
                </a:rPr>
                <a:t>▶ </a:t>
              </a:r>
              <a:r>
                <a:rPr lang="ko-KR" altLang="en-US" sz="1600" u="sng" dirty="0" smtClean="0"/>
                <a:t>정당한 사유가 있는 경우</a:t>
              </a:r>
              <a:r>
                <a:rPr lang="en-US" altLang="ko-KR" sz="1600" dirty="0" smtClean="0"/>
                <a:t>,</a:t>
              </a:r>
              <a:r>
                <a:rPr lang="ko-KR" altLang="en-US" sz="1600" dirty="0" smtClean="0"/>
                <a:t> </a:t>
              </a:r>
              <a:r>
                <a:rPr lang="ko-KR" altLang="en-US" sz="1600" b="1" dirty="0" smtClean="0"/>
                <a:t>교육 실시일 </a:t>
              </a:r>
              <a:r>
                <a:rPr lang="en-US" altLang="ko-KR" sz="1600" b="1" dirty="0" smtClean="0"/>
                <a:t>7</a:t>
              </a:r>
              <a:r>
                <a:rPr lang="ko-KR" altLang="en-US" sz="1600" b="1" dirty="0" smtClean="0"/>
                <a:t>일 전까지 교육 </a:t>
              </a:r>
              <a:r>
                <a:rPr lang="ko-KR" altLang="en-US" sz="1600" b="1" u="sng" dirty="0" smtClean="0"/>
                <a:t>연기 요청 가능</a:t>
              </a:r>
              <a:r>
                <a:rPr lang="en-US" altLang="ko-KR" sz="1600" dirty="0" smtClean="0"/>
                <a:t>(1</a:t>
              </a:r>
              <a:r>
                <a:rPr lang="ko-KR" altLang="en-US" sz="1600" dirty="0" smtClean="0"/>
                <a:t>회에 한함</a:t>
              </a:r>
              <a:r>
                <a:rPr lang="en-US" altLang="ko-KR" sz="1600" dirty="0" smtClean="0"/>
                <a:t>)</a:t>
              </a:r>
            </a:p>
            <a:p>
              <a:pPr fontAlgn="base" latinLnBrk="1">
                <a:lnSpc>
                  <a:spcPct val="150000"/>
                </a:lnSpc>
              </a:pPr>
              <a:r>
                <a:rPr lang="en-US" altLang="ko-KR" sz="1600" dirty="0" smtClean="0"/>
                <a:t>    → </a:t>
              </a:r>
              <a:r>
                <a:rPr lang="ko-KR" altLang="en-US" sz="1600" dirty="0" smtClean="0"/>
                <a:t>연기 요청을 받은 날부터 </a:t>
              </a:r>
              <a:r>
                <a:rPr lang="en-US" altLang="ko-KR" sz="1600" dirty="0" smtClean="0"/>
                <a:t>3</a:t>
              </a:r>
              <a:r>
                <a:rPr lang="ko-KR" altLang="en-US" sz="1600" dirty="0" smtClean="0"/>
                <a:t>일 이내에 연기 가능 여부 통보</a:t>
              </a:r>
              <a:endParaRPr lang="en-US" altLang="ko-KR" sz="1600" dirty="0" smtClean="0"/>
            </a:p>
            <a:p>
              <a:pPr fontAlgn="base" latinLnBrk="1"/>
              <a:endParaRPr lang="en-US" altLang="ko-KR" sz="1300" dirty="0"/>
            </a:p>
            <a:p>
              <a:pPr fontAlgn="base" latinLnBrk="1">
                <a:lnSpc>
                  <a:spcPct val="150000"/>
                </a:lnSpc>
              </a:pPr>
              <a:r>
                <a:rPr lang="ko-KR" altLang="en-US" sz="1700" b="1" dirty="0" smtClean="0">
                  <a:solidFill>
                    <a:schemeClr val="accent6">
                      <a:lumMod val="50000"/>
                    </a:schemeClr>
                  </a:solidFill>
                </a:rPr>
                <a:t>정당한 사유 없이 안전보건교육을 </a:t>
              </a:r>
              <a:r>
                <a:rPr lang="ko-KR" altLang="en-US" sz="1700" b="1" dirty="0" err="1" smtClean="0">
                  <a:solidFill>
                    <a:schemeClr val="accent6">
                      <a:lumMod val="50000"/>
                    </a:schemeClr>
                  </a:solidFill>
                </a:rPr>
                <a:t>미이행</a:t>
              </a:r>
              <a:r>
                <a:rPr lang="ko-KR" altLang="en-US" sz="1700" b="1" dirty="0" smtClean="0">
                  <a:solidFill>
                    <a:schemeClr val="accent6">
                      <a:lumMod val="50000"/>
                    </a:schemeClr>
                  </a:solidFill>
                </a:rPr>
                <a:t> 하면</a:t>
              </a:r>
              <a:r>
                <a:rPr lang="en-US" altLang="ko-KR" sz="1700" b="1" dirty="0" smtClean="0">
                  <a:solidFill>
                    <a:schemeClr val="accent6">
                      <a:lumMod val="50000"/>
                    </a:schemeClr>
                  </a:solidFill>
                </a:rPr>
                <a:t>?</a:t>
              </a:r>
              <a:endParaRPr lang="en-US" altLang="ko-KR" sz="1700" b="1" dirty="0">
                <a:solidFill>
                  <a:schemeClr val="accent6">
                    <a:lumMod val="50000"/>
                  </a:schemeClr>
                </a:solidFill>
              </a:endParaRPr>
            </a:p>
            <a:p>
              <a:pPr fontAlgn="base" latinLnBrk="1">
                <a:lnSpc>
                  <a:spcPct val="150000"/>
                </a:lnSpc>
              </a:pPr>
              <a:r>
                <a:rPr lang="ko-KR" altLang="en-US" sz="1600" b="1" spc="-90" dirty="0" smtClean="0">
                  <a:solidFill>
                    <a:schemeClr val="accent6">
                      <a:lumMod val="75000"/>
                    </a:schemeClr>
                  </a:solidFill>
                  <a:latin typeface="+mj-ea"/>
                </a:rPr>
                <a:t>▶ </a:t>
              </a:r>
              <a:r>
                <a:rPr lang="en-US" altLang="ko-KR" sz="1600" b="1" dirty="0" smtClean="0"/>
                <a:t>5</a:t>
              </a:r>
              <a:r>
                <a:rPr lang="ko-KR" altLang="en-US" sz="1600" b="1" dirty="0" err="1" smtClean="0"/>
                <a:t>천만원</a:t>
              </a:r>
              <a:r>
                <a:rPr lang="ko-KR" altLang="en-US" sz="1600" b="1" dirty="0" smtClean="0"/>
                <a:t> 이하의 과태료 부과</a:t>
              </a:r>
              <a:r>
                <a:rPr lang="en-US" altLang="ko-KR" sz="1400" b="1" dirty="0"/>
                <a:t>[</a:t>
              </a:r>
              <a:r>
                <a:rPr lang="ko-KR" altLang="en-US" sz="1400" b="1" dirty="0" smtClean="0"/>
                <a:t>시행령 제</a:t>
              </a:r>
              <a:r>
                <a:rPr lang="en-US" altLang="ko-KR" sz="1400" b="1" dirty="0" smtClean="0"/>
                <a:t>7</a:t>
              </a:r>
              <a:r>
                <a:rPr lang="ko-KR" altLang="en-US" sz="1400" b="1" dirty="0" smtClean="0"/>
                <a:t>조 및 별표</a:t>
              </a:r>
              <a:r>
                <a:rPr lang="en-US" altLang="ko-KR" sz="1400" b="1" dirty="0" smtClean="0"/>
                <a:t>4]</a:t>
              </a:r>
            </a:p>
            <a:p>
              <a:pPr fontAlgn="base" latinLnBrk="1">
                <a:lnSpc>
                  <a:spcPct val="150000"/>
                </a:lnSpc>
              </a:pPr>
              <a:endParaRPr lang="en-US" altLang="ko-KR" sz="1600" dirty="0" smtClean="0"/>
            </a:p>
            <a:p>
              <a:pPr fontAlgn="base" latinLnBrk="1">
                <a:lnSpc>
                  <a:spcPct val="150000"/>
                </a:lnSpc>
              </a:pPr>
              <a:endParaRPr lang="en-US" altLang="ko-KR" sz="1600" dirty="0" smtClean="0"/>
            </a:p>
            <a:p>
              <a:pPr fontAlgn="base" latinLnBrk="1">
                <a:lnSpc>
                  <a:spcPct val="150000"/>
                </a:lnSpc>
              </a:pPr>
              <a:endParaRPr lang="en-US" altLang="ko-KR" sz="1600" dirty="0" smtClean="0"/>
            </a:p>
            <a:p>
              <a:pPr fontAlgn="base" latinLnBrk="1">
                <a:lnSpc>
                  <a:spcPct val="150000"/>
                </a:lnSpc>
              </a:pPr>
              <a:endParaRPr lang="en-US" altLang="ko-KR" sz="1600" spc="-90" dirty="0" smtClean="0">
                <a:solidFill>
                  <a:schemeClr val="accent6">
                    <a:lumMod val="75000"/>
                  </a:schemeClr>
                </a:solidFill>
                <a:latin typeface="+mj-ea"/>
              </a:endParaRPr>
            </a:p>
            <a:p>
              <a:pPr fontAlgn="base" latinLnBrk="1">
                <a:lnSpc>
                  <a:spcPct val="150000"/>
                </a:lnSpc>
              </a:pPr>
              <a:r>
                <a:rPr lang="ko-KR" altLang="en-US" sz="1700" b="1" spc="-90" dirty="0" smtClean="0">
                  <a:solidFill>
                    <a:schemeClr val="accent6">
                      <a:lumMod val="50000"/>
                    </a:schemeClr>
                  </a:solidFill>
                  <a:latin typeface="+mj-ea"/>
                </a:rPr>
                <a:t>교육완료 후 이수확인서를 받을 수 있는지</a:t>
              </a:r>
              <a:r>
                <a:rPr lang="en-US" altLang="ko-KR" sz="1700" b="1" spc="-90" dirty="0" smtClean="0">
                  <a:solidFill>
                    <a:schemeClr val="accent6">
                      <a:lumMod val="50000"/>
                    </a:schemeClr>
                  </a:solidFill>
                  <a:latin typeface="+mj-ea"/>
                </a:rPr>
                <a:t>?</a:t>
              </a:r>
            </a:p>
            <a:p>
              <a:pPr fontAlgn="base" latinLnBrk="1">
                <a:lnSpc>
                  <a:spcPct val="150000"/>
                </a:lnSpc>
              </a:pPr>
              <a:r>
                <a:rPr lang="ko-KR" altLang="en-US" sz="1600" b="1" spc="-90" dirty="0" smtClean="0">
                  <a:solidFill>
                    <a:schemeClr val="accent6">
                      <a:lumMod val="75000"/>
                    </a:schemeClr>
                  </a:solidFill>
                  <a:latin typeface="+mj-ea"/>
                </a:rPr>
                <a:t>▶ </a:t>
              </a:r>
              <a:r>
                <a:rPr lang="ko-KR" altLang="en-US" sz="1600" dirty="0" smtClean="0"/>
                <a:t>필요 시 교육대상자는 고용노동부에 </a:t>
              </a:r>
              <a:r>
                <a:rPr lang="ko-KR" altLang="en-US" sz="1600" b="1" dirty="0" smtClean="0"/>
                <a:t>안전보건교육이수확인서 발급요청 가능</a:t>
              </a:r>
              <a:endParaRPr lang="ko-KR" altLang="en-US" sz="1600" b="1" dirty="0"/>
            </a:p>
          </p:txBody>
        </p:sp>
      </p:grpSp>
      <p:graphicFrame>
        <p:nvGraphicFramePr>
          <p:cNvPr id="12" name="표 11"/>
          <p:cNvGraphicFramePr>
            <a:graphicFrameLocks noGrp="1"/>
          </p:cNvGraphicFramePr>
          <p:nvPr>
            <p:extLst>
              <p:ext uri="{D42A27DB-BD31-4B8C-83A1-F6EECF244321}">
                <p14:modId xmlns:p14="http://schemas.microsoft.com/office/powerpoint/2010/main" val="2996059073"/>
              </p:ext>
            </p:extLst>
          </p:nvPr>
        </p:nvGraphicFramePr>
        <p:xfrm>
          <a:off x="1003852" y="4401394"/>
          <a:ext cx="8735814" cy="1265981"/>
        </p:xfrm>
        <a:graphic>
          <a:graphicData uri="http://schemas.openxmlformats.org/drawingml/2006/table">
            <a:tbl>
              <a:tblPr firstRow="1" bandRow="1">
                <a:tableStyleId>{93296810-A885-4BE3-A3E7-6D5BEEA58F35}</a:tableStyleId>
              </a:tblPr>
              <a:tblGrid>
                <a:gridCol w="4930223">
                  <a:extLst>
                    <a:ext uri="{9D8B030D-6E8A-4147-A177-3AD203B41FA5}">
                      <a16:colId xmlns:a16="http://schemas.microsoft.com/office/drawing/2014/main" xmlns="" val="20000"/>
                    </a:ext>
                  </a:extLst>
                </a:gridCol>
                <a:gridCol w="1257300">
                  <a:extLst>
                    <a:ext uri="{9D8B030D-6E8A-4147-A177-3AD203B41FA5}">
                      <a16:colId xmlns:a16="http://schemas.microsoft.com/office/drawing/2014/main" xmlns="" val="20001"/>
                    </a:ext>
                  </a:extLst>
                </a:gridCol>
                <a:gridCol w="1143000">
                  <a:extLst>
                    <a:ext uri="{9D8B030D-6E8A-4147-A177-3AD203B41FA5}">
                      <a16:colId xmlns:a16="http://schemas.microsoft.com/office/drawing/2014/main" xmlns="" val="20002"/>
                    </a:ext>
                  </a:extLst>
                </a:gridCol>
                <a:gridCol w="1405291">
                  <a:extLst>
                    <a:ext uri="{9D8B030D-6E8A-4147-A177-3AD203B41FA5}">
                      <a16:colId xmlns:a16="http://schemas.microsoft.com/office/drawing/2014/main" xmlns="" val="20003"/>
                    </a:ext>
                  </a:extLst>
                </a:gridCol>
              </a:tblGrid>
              <a:tr h="161081">
                <a:tc rowSpan="2">
                  <a:txBody>
                    <a:bodyPr/>
                    <a:lstStyle/>
                    <a:p>
                      <a:pPr algn="ctr" latinLnBrk="1"/>
                      <a:r>
                        <a:rPr lang="ko-KR" altLang="en-US" sz="1400" dirty="0" smtClean="0"/>
                        <a:t>위반행위</a:t>
                      </a:r>
                      <a:endParaRPr lang="ko-KR" altLang="en-US" sz="1400" dirty="0"/>
                    </a:p>
                  </a:txBody>
                  <a:tcPr anchor="ctr"/>
                </a:tc>
                <a:tc gridSpan="3">
                  <a:txBody>
                    <a:bodyPr/>
                    <a:lstStyle/>
                    <a:p>
                      <a:pPr algn="ctr" latinLnBrk="1"/>
                      <a:r>
                        <a:rPr lang="ko-KR" altLang="en-US" sz="1400" dirty="0" smtClean="0"/>
                        <a:t>과태료</a:t>
                      </a:r>
                      <a:endParaRPr lang="ko-KR" altLang="en-US" sz="1400" dirty="0"/>
                    </a:p>
                  </a:txBody>
                  <a:tcPr/>
                </a:tc>
                <a:tc hMerge="1">
                  <a:txBody>
                    <a:bodyPr/>
                    <a:lstStyle/>
                    <a:p>
                      <a:pPr latinLnBrk="1"/>
                      <a:endParaRPr lang="ko-KR" altLang="en-US" dirty="0"/>
                    </a:p>
                  </a:txBody>
                  <a:tcPr/>
                </a:tc>
                <a:tc hMerge="1">
                  <a:txBody>
                    <a:bodyPr/>
                    <a:lstStyle/>
                    <a:p>
                      <a:pPr latinLnBrk="1"/>
                      <a:endParaRPr lang="ko-KR" altLang="en-US" dirty="0"/>
                    </a:p>
                  </a:txBody>
                  <a:tcPr/>
                </a:tc>
                <a:extLst>
                  <a:ext uri="{0D108BD9-81ED-4DB2-BD59-A6C34878D82A}">
                    <a16:rowId xmlns:a16="http://schemas.microsoft.com/office/drawing/2014/main" xmlns="" val="10000"/>
                  </a:ext>
                </a:extLst>
              </a:tr>
              <a:tr h="187751">
                <a:tc vMerge="1">
                  <a:txBody>
                    <a:bodyPr/>
                    <a:lstStyle/>
                    <a:p>
                      <a:pPr latinLnBrk="1"/>
                      <a:endParaRPr lang="ko-KR" altLang="en-US" dirty="0"/>
                    </a:p>
                  </a:txBody>
                  <a:tcPr/>
                </a:tc>
                <a:tc>
                  <a:txBody>
                    <a:bodyPr/>
                    <a:lstStyle/>
                    <a:p>
                      <a:pPr algn="ctr" latinLnBrk="1"/>
                      <a:r>
                        <a:rPr lang="en-US" altLang="ko-KR" sz="1400" b="1" dirty="0" smtClean="0"/>
                        <a:t>1</a:t>
                      </a:r>
                      <a:r>
                        <a:rPr lang="ko-KR" altLang="en-US" sz="1400" b="1" dirty="0" smtClean="0"/>
                        <a:t>차 위반</a:t>
                      </a:r>
                      <a:endParaRPr lang="ko-KR" altLang="en-US" sz="1400" b="1" dirty="0"/>
                    </a:p>
                  </a:txBody>
                  <a:tcPr/>
                </a:tc>
                <a:tc>
                  <a:txBody>
                    <a:bodyPr/>
                    <a:lstStyle/>
                    <a:p>
                      <a:pPr algn="ctr" latinLnBrk="1"/>
                      <a:r>
                        <a:rPr lang="en-US" altLang="ko-KR" sz="1400" b="1" dirty="0" smtClean="0"/>
                        <a:t>2</a:t>
                      </a:r>
                      <a:r>
                        <a:rPr lang="ko-KR" altLang="en-US" sz="1400" b="1" dirty="0" smtClean="0"/>
                        <a:t>차 위반</a:t>
                      </a:r>
                      <a:endParaRPr lang="ko-KR" altLang="en-US" sz="1400" b="1" dirty="0"/>
                    </a:p>
                  </a:txBody>
                  <a:tcPr/>
                </a:tc>
                <a:tc>
                  <a:txBody>
                    <a:bodyPr/>
                    <a:lstStyle/>
                    <a:p>
                      <a:pPr algn="ctr" latinLnBrk="1"/>
                      <a:r>
                        <a:rPr lang="en-US" altLang="ko-KR" sz="1400" b="1" dirty="0" smtClean="0"/>
                        <a:t>3</a:t>
                      </a:r>
                      <a:r>
                        <a:rPr lang="ko-KR" altLang="en-US" sz="1400" b="1" dirty="0" smtClean="0"/>
                        <a:t>차 이상 위반</a:t>
                      </a:r>
                      <a:endParaRPr lang="ko-KR" altLang="en-US" sz="1400" b="1" dirty="0"/>
                    </a:p>
                  </a:txBody>
                  <a:tcPr/>
                </a:tc>
                <a:extLst>
                  <a:ext uri="{0D108BD9-81ED-4DB2-BD59-A6C34878D82A}">
                    <a16:rowId xmlns:a16="http://schemas.microsoft.com/office/drawing/2014/main" xmlns="" val="10001"/>
                  </a:ext>
                </a:extLst>
              </a:tr>
              <a:tr h="656381">
                <a:tc>
                  <a:txBody>
                    <a:bodyPr/>
                    <a:lstStyle/>
                    <a:p>
                      <a:pPr latinLnBrk="1"/>
                      <a:r>
                        <a:rPr lang="ko-KR" altLang="en-US" sz="1400" dirty="0" smtClean="0"/>
                        <a:t>법 제</a:t>
                      </a:r>
                      <a:r>
                        <a:rPr lang="en-US" altLang="ko-KR" sz="1400" dirty="0" smtClean="0"/>
                        <a:t>8</a:t>
                      </a:r>
                      <a:r>
                        <a:rPr lang="ko-KR" altLang="en-US" sz="1400" dirty="0" smtClean="0"/>
                        <a:t>조제</a:t>
                      </a:r>
                      <a:r>
                        <a:rPr lang="en-US" altLang="ko-KR" sz="1400" dirty="0" smtClean="0"/>
                        <a:t>1</a:t>
                      </a:r>
                      <a:r>
                        <a:rPr lang="ko-KR" altLang="en-US" sz="1400" dirty="0" smtClean="0"/>
                        <a:t>항을 위반하여 </a:t>
                      </a:r>
                      <a:r>
                        <a:rPr lang="ko-KR" altLang="en-US" sz="1400" b="1" dirty="0" err="1" smtClean="0"/>
                        <a:t>경영책임자등이</a:t>
                      </a:r>
                      <a:r>
                        <a:rPr lang="ko-KR" altLang="en-US" sz="1400" b="1" dirty="0" smtClean="0"/>
                        <a:t> 안전보건교육을 정당한 </a:t>
                      </a:r>
                      <a:r>
                        <a:rPr lang="ko-KR" altLang="en-US" sz="1400" b="1" dirty="0" err="1" smtClean="0"/>
                        <a:t>사유없이</a:t>
                      </a:r>
                      <a:r>
                        <a:rPr lang="ko-KR" altLang="en-US" sz="1400" b="1" dirty="0" smtClean="0"/>
                        <a:t> 이행하지 않은 경우</a:t>
                      </a:r>
                      <a:endParaRPr lang="ko-KR" altLang="en-US" b="1" dirty="0"/>
                    </a:p>
                  </a:txBody>
                  <a:tcPr anchor="ctr"/>
                </a:tc>
                <a:tc>
                  <a:txBody>
                    <a:bodyPr/>
                    <a:lstStyle/>
                    <a:p>
                      <a:pPr algn="ctr" latinLnBrk="1"/>
                      <a:r>
                        <a:rPr lang="en-US" altLang="ko-KR" sz="1400" dirty="0" smtClean="0"/>
                        <a:t>1</a:t>
                      </a:r>
                      <a:r>
                        <a:rPr lang="ko-KR" altLang="en-US" sz="1400" dirty="0" err="1" smtClean="0"/>
                        <a:t>천만원</a:t>
                      </a:r>
                      <a:endParaRPr lang="ko-KR" altLang="en-US" sz="1400" dirty="0"/>
                    </a:p>
                  </a:txBody>
                  <a:tcPr anchor="ctr"/>
                </a:tc>
                <a:tc>
                  <a:txBody>
                    <a:bodyPr/>
                    <a:lstStyle/>
                    <a:p>
                      <a:pPr algn="ctr" latinLnBrk="1"/>
                      <a:r>
                        <a:rPr lang="en-US" altLang="ko-KR" sz="1400" dirty="0" smtClean="0"/>
                        <a:t>3</a:t>
                      </a:r>
                      <a:r>
                        <a:rPr lang="ko-KR" altLang="en-US" sz="1400" dirty="0" err="1" smtClean="0"/>
                        <a:t>천만원</a:t>
                      </a:r>
                      <a:endParaRPr lang="ko-KR" altLang="en-US" sz="1400" dirty="0"/>
                    </a:p>
                  </a:txBody>
                  <a:tcPr anchor="ctr"/>
                </a:tc>
                <a:tc>
                  <a:txBody>
                    <a:bodyPr/>
                    <a:lstStyle/>
                    <a:p>
                      <a:pPr algn="ctr" latinLnBrk="1"/>
                      <a:r>
                        <a:rPr lang="en-US" altLang="ko-KR" sz="1400" dirty="0" smtClean="0"/>
                        <a:t>5</a:t>
                      </a:r>
                      <a:r>
                        <a:rPr lang="ko-KR" altLang="en-US" sz="1400" dirty="0" err="1" smtClean="0"/>
                        <a:t>천만원</a:t>
                      </a:r>
                      <a:endParaRPr lang="ko-KR" altLang="en-US" sz="1400" dirty="0"/>
                    </a:p>
                  </a:txBody>
                  <a:tcPr anchor="ctr"/>
                </a:tc>
                <a:extLst>
                  <a:ext uri="{0D108BD9-81ED-4DB2-BD59-A6C34878D82A}">
                    <a16:rowId xmlns:a16="http://schemas.microsoft.com/office/drawing/2014/main" xmlns="" val="10002"/>
                  </a:ext>
                </a:extLst>
              </a:tr>
            </a:tbl>
          </a:graphicData>
        </a:graphic>
      </p:graphicFrame>
      <p:grpSp>
        <p:nvGrpSpPr>
          <p:cNvPr id="14" name="그룹 13">
            <a:extLst>
              <a:ext uri="{FF2B5EF4-FFF2-40B4-BE49-F238E27FC236}">
                <a16:creationId xmlns:a16="http://schemas.microsoft.com/office/drawing/2014/main" xmlns="" id="{39A45687-C3E4-704A-A5BF-3C67B2B32593}"/>
              </a:ext>
            </a:extLst>
          </p:cNvPr>
          <p:cNvGrpSpPr/>
          <p:nvPr/>
        </p:nvGrpSpPr>
        <p:grpSpPr>
          <a:xfrm>
            <a:off x="687616" y="1303118"/>
            <a:ext cx="9466033" cy="714466"/>
            <a:chOff x="748577" y="1425038"/>
            <a:chExt cx="9056458" cy="714466"/>
          </a:xfrm>
        </p:grpSpPr>
        <p:sp>
          <p:nvSpPr>
            <p:cNvPr id="19" name="TextBox 18">
              <a:extLst>
                <a:ext uri="{FF2B5EF4-FFF2-40B4-BE49-F238E27FC236}">
                  <a16:creationId xmlns:a16="http://schemas.microsoft.com/office/drawing/2014/main" xmlns="" id="{A54A66D2-DC93-DF4D-B914-BFD7DFD36C48}"/>
                </a:ext>
              </a:extLst>
            </p:cNvPr>
            <p:cNvSpPr txBox="1"/>
            <p:nvPr/>
          </p:nvSpPr>
          <p:spPr>
            <a:xfrm>
              <a:off x="748577" y="1449422"/>
              <a:ext cx="9056458" cy="690082"/>
            </a:xfrm>
            <a:prstGeom prst="rect">
              <a:avLst/>
            </a:prstGeom>
            <a:noFill/>
          </p:spPr>
          <p:txBody>
            <a:bodyPr wrap="square" lIns="104287" tIns="52144" rIns="104287" bIns="52144" rtlCol="0">
              <a:spAutoFit/>
            </a:bodyPr>
            <a:lstStyle/>
            <a:p>
              <a:pPr fontAlgn="base"/>
              <a:r>
                <a:rPr lang="ko-KR" altLang="en-US" sz="2000" b="1" spc="-150" dirty="0" smtClean="0">
                  <a:solidFill>
                    <a:schemeClr val="accent6">
                      <a:lumMod val="75000"/>
                    </a:schemeClr>
                  </a:solidFill>
                  <a:latin typeface="+mj-ea"/>
                </a:rPr>
                <a:t>중대산업재해 발생 시 안전보건교육 이수</a:t>
              </a:r>
              <a:r>
                <a:rPr lang="en-US" altLang="ko-KR" sz="2000" b="1" spc="-150" dirty="0" smtClean="0">
                  <a:solidFill>
                    <a:schemeClr val="accent6">
                      <a:lumMod val="75000"/>
                    </a:schemeClr>
                  </a:solidFill>
                  <a:latin typeface="+mj-ea"/>
                </a:rPr>
                <a:t>, </a:t>
              </a:r>
              <a:r>
                <a:rPr lang="ko-KR" altLang="en-US" sz="2000" b="1" spc="-150" dirty="0" smtClean="0">
                  <a:solidFill>
                    <a:schemeClr val="accent6">
                      <a:lumMod val="75000"/>
                    </a:schemeClr>
                  </a:solidFill>
                  <a:latin typeface="+mj-ea"/>
                </a:rPr>
                <a:t>어떻게 해야 할까</a:t>
              </a:r>
              <a:r>
                <a:rPr lang="en-US" altLang="ko-KR" sz="2000" b="1" spc="-150" dirty="0" smtClean="0">
                  <a:solidFill>
                    <a:schemeClr val="accent6">
                      <a:lumMod val="75000"/>
                    </a:schemeClr>
                  </a:solidFill>
                  <a:latin typeface="+mj-ea"/>
                </a:rPr>
                <a:t>?</a:t>
              </a:r>
            </a:p>
            <a:p>
              <a:pPr fontAlgn="base"/>
              <a:r>
                <a:rPr lang="en-US" altLang="ko-KR" sz="1800" spc="-150" dirty="0" smtClean="0">
                  <a:solidFill>
                    <a:schemeClr val="accent6">
                      <a:lumMod val="75000"/>
                    </a:schemeClr>
                  </a:solidFill>
                  <a:latin typeface="+mj-ea"/>
                </a:rPr>
                <a:t>[</a:t>
              </a:r>
              <a:r>
                <a:rPr lang="ko-KR" altLang="en-US" sz="1800" spc="-150" dirty="0" smtClean="0">
                  <a:solidFill>
                    <a:schemeClr val="accent6">
                      <a:lumMod val="75000"/>
                    </a:schemeClr>
                  </a:solidFill>
                  <a:latin typeface="+mj-ea"/>
                </a:rPr>
                <a:t>법 제</a:t>
              </a:r>
              <a:r>
                <a:rPr lang="en-US" altLang="ko-KR" sz="1800" spc="-150" dirty="0" smtClean="0">
                  <a:solidFill>
                    <a:schemeClr val="accent6">
                      <a:lumMod val="75000"/>
                    </a:schemeClr>
                  </a:solidFill>
                  <a:latin typeface="+mj-ea"/>
                </a:rPr>
                <a:t>6</a:t>
              </a:r>
              <a:r>
                <a:rPr lang="ko-KR" altLang="en-US" sz="1800" spc="-150" dirty="0" smtClean="0">
                  <a:solidFill>
                    <a:schemeClr val="accent6">
                      <a:lumMod val="75000"/>
                    </a:schemeClr>
                  </a:solidFill>
                  <a:latin typeface="+mj-ea"/>
                </a:rPr>
                <a:t>조</a:t>
              </a:r>
              <a:r>
                <a:rPr lang="en-US" altLang="ko-KR" sz="1800" spc="-150" dirty="0" smtClean="0">
                  <a:solidFill>
                    <a:schemeClr val="accent6">
                      <a:lumMod val="75000"/>
                    </a:schemeClr>
                  </a:solidFill>
                  <a:latin typeface="+mj-ea"/>
                </a:rPr>
                <a:t>(</a:t>
              </a:r>
              <a:r>
                <a:rPr lang="ko-KR" altLang="en-US" sz="1800" spc="-150" dirty="0" smtClean="0">
                  <a:solidFill>
                    <a:schemeClr val="accent6">
                      <a:lumMod val="75000"/>
                    </a:schemeClr>
                  </a:solidFill>
                  <a:latin typeface="+mj-ea"/>
                </a:rPr>
                <a:t>안전보건교육의 수강</a:t>
              </a:r>
              <a:r>
                <a:rPr lang="en-US" altLang="ko-KR" sz="1800" spc="-150" dirty="0" smtClean="0">
                  <a:solidFill>
                    <a:schemeClr val="accent6">
                      <a:lumMod val="75000"/>
                    </a:schemeClr>
                  </a:solidFill>
                  <a:latin typeface="+mj-ea"/>
                </a:rPr>
                <a:t>), </a:t>
              </a:r>
              <a:r>
                <a:rPr lang="ko-KR" altLang="en-US" sz="1800" spc="-150" dirty="0" smtClean="0">
                  <a:solidFill>
                    <a:schemeClr val="accent6">
                      <a:lumMod val="75000"/>
                    </a:schemeClr>
                  </a:solidFill>
                  <a:latin typeface="+mj-ea"/>
                </a:rPr>
                <a:t>시행령 제</a:t>
              </a:r>
              <a:r>
                <a:rPr lang="en-US" altLang="ko-KR" sz="1800" spc="-150" dirty="0" smtClean="0">
                  <a:solidFill>
                    <a:schemeClr val="accent6">
                      <a:lumMod val="75000"/>
                    </a:schemeClr>
                  </a:solidFill>
                  <a:latin typeface="+mj-ea"/>
                </a:rPr>
                <a:t>6</a:t>
              </a:r>
              <a:r>
                <a:rPr lang="ko-KR" altLang="en-US" sz="1800" spc="-150" dirty="0" smtClean="0">
                  <a:solidFill>
                    <a:schemeClr val="accent6">
                      <a:lumMod val="75000"/>
                    </a:schemeClr>
                  </a:solidFill>
                  <a:latin typeface="+mj-ea"/>
                </a:rPr>
                <a:t>조</a:t>
              </a:r>
              <a:r>
                <a:rPr lang="en-US" altLang="ko-KR" sz="1800" spc="-150" dirty="0">
                  <a:solidFill>
                    <a:schemeClr val="accent6">
                      <a:lumMod val="75000"/>
                    </a:schemeClr>
                  </a:solidFill>
                  <a:latin typeface="+mj-ea"/>
                </a:rPr>
                <a:t>(</a:t>
              </a:r>
              <a:r>
                <a:rPr lang="ko-KR" altLang="en-US" sz="1800" spc="-150" dirty="0" smtClean="0">
                  <a:solidFill>
                    <a:schemeClr val="accent6">
                      <a:lumMod val="75000"/>
                    </a:schemeClr>
                  </a:solidFill>
                  <a:latin typeface="+mj-ea"/>
                </a:rPr>
                <a:t>안전보건교육의 실시 등</a:t>
              </a:r>
              <a:r>
                <a:rPr lang="en-US" altLang="ko-KR" sz="1800" spc="-150" dirty="0">
                  <a:solidFill>
                    <a:schemeClr val="accent6">
                      <a:lumMod val="75000"/>
                    </a:schemeClr>
                  </a:solidFill>
                  <a:latin typeface="+mj-ea"/>
                </a:rPr>
                <a:t>)]</a:t>
              </a:r>
              <a:endParaRPr lang="ko-KR" altLang="en-US" sz="1800" spc="-150" dirty="0">
                <a:solidFill>
                  <a:schemeClr val="accent6">
                    <a:lumMod val="75000"/>
                  </a:schemeClr>
                </a:solidFill>
                <a:latin typeface="+mj-ea"/>
              </a:endParaRPr>
            </a:p>
          </p:txBody>
        </p:sp>
        <p:cxnSp>
          <p:nvCxnSpPr>
            <p:cNvPr id="20" name="직선 연결선[R] 27">
              <a:extLst>
                <a:ext uri="{FF2B5EF4-FFF2-40B4-BE49-F238E27FC236}">
                  <a16:creationId xmlns:a16="http://schemas.microsoft.com/office/drawing/2014/main" xmlns="" id="{0A5D899C-AB57-C64C-89E6-7D7BD6337499}"/>
                </a:ext>
              </a:extLst>
            </p:cNvPr>
            <p:cNvCxnSpPr>
              <a:cxnSpLocks/>
            </p:cNvCxnSpPr>
            <p:nvPr/>
          </p:nvCxnSpPr>
          <p:spPr>
            <a:xfrm>
              <a:off x="824401" y="1425038"/>
              <a:ext cx="6647739"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3" name="직사각형 12">
            <a:extLst>
              <a:ext uri="{FF2B5EF4-FFF2-40B4-BE49-F238E27FC236}">
                <a16:creationId xmlns:a16="http://schemas.microsoft.com/office/drawing/2014/main" xmlns="" id="{6CE99601-0D9D-F643-B3AA-66DF42674B77}"/>
              </a:ext>
            </a:extLst>
          </p:cNvPr>
          <p:cNvSpPr/>
          <p:nvPr/>
        </p:nvSpPr>
        <p:spPr>
          <a:xfrm>
            <a:off x="401845" y="352440"/>
            <a:ext cx="370614" cy="477054"/>
          </a:xfrm>
          <a:prstGeom prst="rect">
            <a:avLst/>
          </a:prstGeom>
        </p:spPr>
        <p:txBody>
          <a:bodyPr wrap="none">
            <a:spAutoFit/>
          </a:bodyPr>
          <a:lstStyle/>
          <a:p>
            <a:pPr algn="ctr"/>
            <a:r>
              <a:rPr lang="en-US" altLang="ko-KR" sz="2500" b="1" dirty="0" smtClean="0">
                <a:solidFill>
                  <a:schemeClr val="bg1"/>
                </a:solidFill>
                <a:ea typeface="맑은 고딕"/>
              </a:rPr>
              <a:t>3</a:t>
            </a:r>
            <a:endParaRPr lang="en-US" altLang="ko-KR" sz="2500" b="1" dirty="0">
              <a:solidFill>
                <a:schemeClr val="bg1"/>
              </a:solidFill>
            </a:endParaRPr>
          </a:p>
        </p:txBody>
      </p:sp>
      <p:cxnSp>
        <p:nvCxnSpPr>
          <p:cNvPr id="21"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rgbClr val="F79646"/>
                </a:solidFill>
              </a:rPr>
              <a:t>행정 제재</a:t>
            </a:r>
            <a:r>
              <a:rPr lang="en-US" altLang="ko-KR" sz="1800" b="1" spc="-150" dirty="0" smtClean="0">
                <a:solidFill>
                  <a:schemeClr val="bg1"/>
                </a:solidFill>
              </a:rPr>
              <a:t>(</a:t>
            </a:r>
            <a:r>
              <a:rPr lang="ko-KR" altLang="en-US" sz="1800" b="1" spc="-150" dirty="0" smtClean="0">
                <a:solidFill>
                  <a:schemeClr val="bg1"/>
                </a:solidFill>
              </a:rPr>
              <a:t>처벌</a:t>
            </a:r>
            <a:r>
              <a:rPr lang="en-US" altLang="ko-KR" sz="1800" b="1" spc="-150" dirty="0" smtClean="0">
                <a:solidFill>
                  <a:schemeClr val="bg1"/>
                </a:solidFill>
              </a:rPr>
              <a:t>, </a:t>
            </a:r>
            <a:r>
              <a:rPr lang="ko-KR" altLang="en-US" sz="1800" b="1" spc="-150" dirty="0" smtClean="0">
                <a:solidFill>
                  <a:schemeClr val="bg1"/>
                </a:solidFill>
              </a:rPr>
              <a:t>교육</a:t>
            </a:r>
            <a:r>
              <a:rPr lang="en-US" altLang="ko-KR" sz="1800" b="1" spc="-150" dirty="0" smtClean="0">
                <a:solidFill>
                  <a:schemeClr val="bg1"/>
                </a:solidFill>
              </a:rPr>
              <a:t>, </a:t>
            </a:r>
            <a:r>
              <a:rPr lang="ko-KR" altLang="en-US" sz="1800" b="1" spc="-150" dirty="0" smtClean="0">
                <a:solidFill>
                  <a:schemeClr val="bg1"/>
                </a:solidFill>
              </a:rPr>
              <a:t>공표</a:t>
            </a:r>
            <a:r>
              <a:rPr lang="en-US" altLang="ko-KR" sz="1800" b="1" spc="-150" dirty="0" smtClean="0">
                <a:solidFill>
                  <a:schemeClr val="bg1"/>
                </a:solidFill>
              </a:rPr>
              <a:t>, </a:t>
            </a:r>
            <a:r>
              <a:rPr lang="ko-KR" altLang="en-US" sz="1800" b="1" spc="-150" dirty="0" smtClean="0">
                <a:solidFill>
                  <a:schemeClr val="bg1"/>
                </a:solidFill>
              </a:rPr>
              <a:t>손해배상 등</a:t>
            </a:r>
            <a:r>
              <a:rPr lang="en-US" altLang="ko-KR" sz="1800" b="1" spc="-150" dirty="0" smtClean="0">
                <a:solidFill>
                  <a:schemeClr val="bg1"/>
                </a:solidFill>
              </a:rPr>
              <a:t>)</a:t>
            </a:r>
            <a:endParaRPr lang="en-US" sz="1800" b="1" spc="-150" dirty="0">
              <a:solidFill>
                <a:schemeClr val="bg1"/>
              </a:solidFill>
            </a:endParaRPr>
          </a:p>
        </p:txBody>
      </p:sp>
    </p:spTree>
    <p:extLst>
      <p:ext uri="{BB962C8B-B14F-4D97-AF65-F5344CB8AC3E}">
        <p14:creationId xmlns:p14="http://schemas.microsoft.com/office/powerpoint/2010/main" val="157043249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그룹 24">
            <a:extLst>
              <a:ext uri="{FF2B5EF4-FFF2-40B4-BE49-F238E27FC236}">
                <a16:creationId xmlns:a16="http://schemas.microsoft.com/office/drawing/2014/main" xmlns="" id="{39A45687-C3E4-704A-A5BF-3C67B2B32593}"/>
              </a:ext>
            </a:extLst>
          </p:cNvPr>
          <p:cNvGrpSpPr/>
          <p:nvPr/>
        </p:nvGrpSpPr>
        <p:grpSpPr>
          <a:xfrm>
            <a:off x="687616" y="1303118"/>
            <a:ext cx="9466033" cy="714466"/>
            <a:chOff x="748577" y="1425038"/>
            <a:chExt cx="9056458" cy="714466"/>
          </a:xfrm>
        </p:grpSpPr>
        <p:sp>
          <p:nvSpPr>
            <p:cNvPr id="27" name="TextBox 26">
              <a:extLst>
                <a:ext uri="{FF2B5EF4-FFF2-40B4-BE49-F238E27FC236}">
                  <a16:creationId xmlns:a16="http://schemas.microsoft.com/office/drawing/2014/main" xmlns="" id="{A54A66D2-DC93-DF4D-B914-BFD7DFD36C48}"/>
                </a:ext>
              </a:extLst>
            </p:cNvPr>
            <p:cNvSpPr txBox="1"/>
            <p:nvPr/>
          </p:nvSpPr>
          <p:spPr>
            <a:xfrm>
              <a:off x="748577" y="1449422"/>
              <a:ext cx="9056458" cy="690082"/>
            </a:xfrm>
            <a:prstGeom prst="rect">
              <a:avLst/>
            </a:prstGeom>
            <a:noFill/>
          </p:spPr>
          <p:txBody>
            <a:bodyPr wrap="square" lIns="104287" tIns="52144" rIns="104287" bIns="52144" rtlCol="0">
              <a:spAutoFit/>
            </a:bodyPr>
            <a:lstStyle/>
            <a:p>
              <a:pPr fontAlgn="base"/>
              <a:r>
                <a:rPr lang="ko-KR" altLang="en-US" sz="2000" b="1" spc="-150" dirty="0" smtClean="0">
                  <a:solidFill>
                    <a:schemeClr val="accent6">
                      <a:lumMod val="75000"/>
                    </a:schemeClr>
                  </a:solidFill>
                  <a:latin typeface="+mj-ea"/>
                </a:rPr>
                <a:t>중대산업재해 발생사실 공표는 어떻게 이루어질까</a:t>
              </a:r>
              <a:r>
                <a:rPr lang="en-US" altLang="ko-KR" sz="2000" b="1" spc="-150" dirty="0" smtClean="0">
                  <a:solidFill>
                    <a:schemeClr val="accent6">
                      <a:lumMod val="75000"/>
                    </a:schemeClr>
                  </a:solidFill>
                  <a:latin typeface="+mj-ea"/>
                </a:rPr>
                <a:t>?</a:t>
              </a:r>
            </a:p>
            <a:p>
              <a:pPr fontAlgn="base"/>
              <a:r>
                <a:rPr lang="en-US" altLang="ko-KR" sz="1800" spc="-150" dirty="0" smtClean="0">
                  <a:solidFill>
                    <a:schemeClr val="accent6">
                      <a:lumMod val="75000"/>
                    </a:schemeClr>
                  </a:solidFill>
                  <a:latin typeface="+mj-ea"/>
                </a:rPr>
                <a:t>[</a:t>
              </a:r>
              <a:r>
                <a:rPr lang="ko-KR" altLang="en-US" sz="1800" spc="-150" dirty="0" smtClean="0">
                  <a:solidFill>
                    <a:schemeClr val="accent6">
                      <a:lumMod val="75000"/>
                    </a:schemeClr>
                  </a:solidFill>
                  <a:latin typeface="+mj-ea"/>
                </a:rPr>
                <a:t>법 제</a:t>
              </a:r>
              <a:r>
                <a:rPr lang="en-US" altLang="ko-KR" sz="1800" spc="-150" dirty="0" smtClean="0">
                  <a:solidFill>
                    <a:schemeClr val="accent6">
                      <a:lumMod val="75000"/>
                    </a:schemeClr>
                  </a:solidFill>
                  <a:latin typeface="+mj-ea"/>
                </a:rPr>
                <a:t>13</a:t>
              </a:r>
              <a:r>
                <a:rPr lang="ko-KR" altLang="en-US" sz="1800" spc="-150" dirty="0" smtClean="0">
                  <a:solidFill>
                    <a:schemeClr val="accent6">
                      <a:lumMod val="75000"/>
                    </a:schemeClr>
                  </a:solidFill>
                  <a:latin typeface="+mj-ea"/>
                </a:rPr>
                <a:t>조</a:t>
              </a:r>
              <a:r>
                <a:rPr lang="en-US" altLang="ko-KR" sz="1800" spc="-150" dirty="0" smtClean="0">
                  <a:solidFill>
                    <a:schemeClr val="accent6">
                      <a:lumMod val="75000"/>
                    </a:schemeClr>
                  </a:solidFill>
                  <a:latin typeface="+mj-ea"/>
                </a:rPr>
                <a:t>(</a:t>
              </a:r>
              <a:r>
                <a:rPr lang="ko-KR" altLang="en-US" sz="1800" spc="-150" dirty="0" smtClean="0">
                  <a:solidFill>
                    <a:schemeClr val="accent6">
                      <a:lumMod val="75000"/>
                    </a:schemeClr>
                  </a:solidFill>
                  <a:latin typeface="+mj-ea"/>
                </a:rPr>
                <a:t>중대산업재해 발생사실 공표</a:t>
              </a:r>
              <a:r>
                <a:rPr lang="en-US" altLang="ko-KR" sz="1800" spc="-150" dirty="0" smtClean="0">
                  <a:solidFill>
                    <a:schemeClr val="accent6">
                      <a:lumMod val="75000"/>
                    </a:schemeClr>
                  </a:solidFill>
                  <a:latin typeface="+mj-ea"/>
                </a:rPr>
                <a:t>), </a:t>
              </a:r>
              <a:r>
                <a:rPr lang="ko-KR" altLang="en-US" sz="1800" spc="-150" dirty="0" smtClean="0">
                  <a:solidFill>
                    <a:schemeClr val="accent6">
                      <a:lumMod val="75000"/>
                    </a:schemeClr>
                  </a:solidFill>
                  <a:latin typeface="+mj-ea"/>
                </a:rPr>
                <a:t>시행령 제</a:t>
              </a:r>
              <a:r>
                <a:rPr lang="en-US" altLang="ko-KR" sz="1800" spc="-150" dirty="0" smtClean="0">
                  <a:solidFill>
                    <a:schemeClr val="accent6">
                      <a:lumMod val="75000"/>
                    </a:schemeClr>
                  </a:solidFill>
                  <a:latin typeface="+mj-ea"/>
                </a:rPr>
                <a:t>12</a:t>
              </a:r>
              <a:r>
                <a:rPr lang="ko-KR" altLang="en-US" sz="1800" spc="-150" dirty="0" smtClean="0">
                  <a:solidFill>
                    <a:schemeClr val="accent6">
                      <a:lumMod val="75000"/>
                    </a:schemeClr>
                  </a:solidFill>
                  <a:latin typeface="+mj-ea"/>
                </a:rPr>
                <a:t>조</a:t>
              </a:r>
              <a:r>
                <a:rPr lang="en-US" altLang="ko-KR" sz="1800" spc="-150" dirty="0" smtClean="0">
                  <a:solidFill>
                    <a:schemeClr val="accent6">
                      <a:lumMod val="75000"/>
                    </a:schemeClr>
                  </a:solidFill>
                  <a:latin typeface="+mj-ea"/>
                </a:rPr>
                <a:t>(</a:t>
              </a:r>
              <a:r>
                <a:rPr lang="ko-KR" altLang="en-US" sz="1800" spc="-150" dirty="0" smtClean="0">
                  <a:solidFill>
                    <a:schemeClr val="accent6">
                      <a:lumMod val="75000"/>
                    </a:schemeClr>
                  </a:solidFill>
                  <a:latin typeface="+mj-ea"/>
                </a:rPr>
                <a:t>중대산업재해 발생사실의 공표</a:t>
              </a:r>
              <a:r>
                <a:rPr lang="en-US" altLang="ko-KR" sz="1800" spc="-150" dirty="0" smtClean="0">
                  <a:solidFill>
                    <a:schemeClr val="accent6">
                      <a:lumMod val="75000"/>
                    </a:schemeClr>
                  </a:solidFill>
                  <a:latin typeface="+mj-ea"/>
                </a:rPr>
                <a:t>), </a:t>
              </a:r>
              <a:r>
                <a:rPr lang="ko-KR" altLang="en-US" sz="1800" spc="-150" dirty="0" smtClean="0">
                  <a:solidFill>
                    <a:schemeClr val="accent6">
                      <a:lumMod val="75000"/>
                    </a:schemeClr>
                  </a:solidFill>
                  <a:latin typeface="+mj-ea"/>
                </a:rPr>
                <a:t>해설서</a:t>
              </a:r>
              <a:r>
                <a:rPr lang="en-US" altLang="ko-KR" sz="1800" spc="-150" dirty="0" smtClean="0">
                  <a:solidFill>
                    <a:schemeClr val="accent6">
                      <a:lumMod val="75000"/>
                    </a:schemeClr>
                  </a:solidFill>
                  <a:latin typeface="+mj-ea"/>
                </a:rPr>
                <a:t>]</a:t>
              </a:r>
              <a:endParaRPr lang="ko-KR" altLang="en-US" sz="1800" spc="-150" dirty="0">
                <a:solidFill>
                  <a:schemeClr val="accent6">
                    <a:lumMod val="75000"/>
                  </a:schemeClr>
                </a:solidFill>
                <a:latin typeface="+mj-ea"/>
              </a:endParaRPr>
            </a:p>
          </p:txBody>
        </p:sp>
        <p:cxnSp>
          <p:nvCxnSpPr>
            <p:cNvPr id="28" name="직선 연결선[R] 27">
              <a:extLst>
                <a:ext uri="{FF2B5EF4-FFF2-40B4-BE49-F238E27FC236}">
                  <a16:creationId xmlns:a16="http://schemas.microsoft.com/office/drawing/2014/main" xmlns="" id="{0A5D899C-AB57-C64C-89E6-7D7BD6337499}"/>
                </a:ext>
              </a:extLst>
            </p:cNvPr>
            <p:cNvCxnSpPr>
              <a:cxnSpLocks/>
            </p:cNvCxnSpPr>
            <p:nvPr/>
          </p:nvCxnSpPr>
          <p:spPr>
            <a:xfrm>
              <a:off x="824401" y="1425038"/>
              <a:ext cx="8610363"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2" name="그룹 31">
            <a:extLst>
              <a:ext uri="{FF2B5EF4-FFF2-40B4-BE49-F238E27FC236}">
                <a16:creationId xmlns:a16="http://schemas.microsoft.com/office/drawing/2014/main" xmlns="" id="{AE3998C1-7FDC-D54C-B3B3-DC00154A12C9}"/>
              </a:ext>
            </a:extLst>
          </p:cNvPr>
          <p:cNvGrpSpPr/>
          <p:nvPr/>
        </p:nvGrpSpPr>
        <p:grpSpPr>
          <a:xfrm>
            <a:off x="766869" y="3078600"/>
            <a:ext cx="9157424" cy="3814870"/>
            <a:chOff x="1960212" y="3885171"/>
            <a:chExt cx="7998987" cy="2685014"/>
          </a:xfrm>
          <a:solidFill>
            <a:schemeClr val="accent6">
              <a:lumMod val="20000"/>
              <a:lumOff val="80000"/>
            </a:schemeClr>
          </a:solidFill>
        </p:grpSpPr>
        <p:sp>
          <p:nvSpPr>
            <p:cNvPr id="33" name="모서리가 둥근 직사각형 32">
              <a:extLst>
                <a:ext uri="{FF2B5EF4-FFF2-40B4-BE49-F238E27FC236}">
                  <a16:creationId xmlns:a16="http://schemas.microsoft.com/office/drawing/2014/main" xmlns="" id="{DCBEA8E3-A471-A149-A195-3F53427870A3}"/>
                </a:ext>
              </a:extLst>
            </p:cNvPr>
            <p:cNvSpPr/>
            <p:nvPr/>
          </p:nvSpPr>
          <p:spPr>
            <a:xfrm>
              <a:off x="1960212" y="3885171"/>
              <a:ext cx="7998987" cy="2685014"/>
            </a:xfrm>
            <a:prstGeom prst="roundRect">
              <a:avLst>
                <a:gd name="adj" fmla="val 802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4" name="TextBox 33">
              <a:extLst>
                <a:ext uri="{FF2B5EF4-FFF2-40B4-BE49-F238E27FC236}">
                  <a16:creationId xmlns:a16="http://schemas.microsoft.com/office/drawing/2014/main" xmlns="" id="{CBEDCD81-7DAD-D848-BBA4-7EAC44173522}"/>
                </a:ext>
              </a:extLst>
            </p:cNvPr>
            <p:cNvSpPr txBox="1"/>
            <p:nvPr/>
          </p:nvSpPr>
          <p:spPr>
            <a:xfrm>
              <a:off x="2065972" y="3918266"/>
              <a:ext cx="7893227" cy="2576101"/>
            </a:xfrm>
            <a:prstGeom prst="rect">
              <a:avLst/>
            </a:prstGeom>
            <a:noFill/>
          </p:spPr>
          <p:txBody>
            <a:bodyPr wrap="square" lIns="104287" tIns="52144" rIns="104287" bIns="52144" rtlCol="0">
              <a:spAutoFit/>
            </a:bodyPr>
            <a:lstStyle/>
            <a:p>
              <a:pPr fontAlgn="base" latinLnBrk="1">
                <a:lnSpc>
                  <a:spcPct val="150000"/>
                </a:lnSpc>
              </a:pPr>
              <a:r>
                <a:rPr lang="ko-KR" altLang="en-US" sz="1700" b="1" spc="-90" dirty="0" smtClean="0">
                  <a:solidFill>
                    <a:schemeClr val="accent6">
                      <a:lumMod val="50000"/>
                    </a:schemeClr>
                  </a:solidFill>
                  <a:latin typeface="+mj-ea"/>
                </a:rPr>
                <a:t>공표 내용은</a:t>
              </a:r>
              <a:r>
                <a:rPr lang="en-US" altLang="ko-KR" sz="1700" b="1" spc="-90" dirty="0" smtClean="0">
                  <a:solidFill>
                    <a:schemeClr val="accent6">
                      <a:lumMod val="50000"/>
                    </a:schemeClr>
                  </a:solidFill>
                  <a:latin typeface="+mj-ea"/>
                </a:rPr>
                <a:t>?</a:t>
              </a:r>
            </a:p>
            <a:p>
              <a:pPr fontAlgn="base" latinLnBrk="1">
                <a:lnSpc>
                  <a:spcPct val="150000"/>
                </a:lnSpc>
              </a:pPr>
              <a:r>
                <a:rPr lang="ko-KR" altLang="en-US" sz="1600" b="1" spc="-90" dirty="0" smtClean="0">
                  <a:solidFill>
                    <a:schemeClr val="accent6">
                      <a:lumMod val="75000"/>
                    </a:schemeClr>
                  </a:solidFill>
                  <a:latin typeface="+mj-ea"/>
                </a:rPr>
                <a:t>▶</a:t>
              </a:r>
              <a:r>
                <a:rPr lang="ko-KR" altLang="en-US" sz="1600" spc="-90" dirty="0" smtClean="0">
                  <a:latin typeface="+mj-ea"/>
                </a:rPr>
                <a:t> </a:t>
              </a:r>
              <a:r>
                <a:rPr lang="en-US" altLang="ko-KR" sz="1600" b="1" spc="-90" dirty="0" smtClean="0">
                  <a:latin typeface="+mj-ea"/>
                </a:rPr>
                <a:t>“</a:t>
              </a:r>
              <a:r>
                <a:rPr lang="ko-KR" altLang="en-US" sz="1600" b="1" spc="-90" dirty="0" smtClean="0">
                  <a:latin typeface="+mj-ea"/>
                </a:rPr>
                <a:t>중대산업재해 발생사실의 공표</a:t>
              </a:r>
              <a:r>
                <a:rPr lang="en-US" altLang="ko-KR" sz="1600" b="1" spc="-90" dirty="0" smtClean="0">
                  <a:latin typeface="+mj-ea"/>
                </a:rPr>
                <a:t>“</a:t>
              </a:r>
              <a:r>
                <a:rPr lang="en-US" altLang="ko-KR" sz="1600" spc="-90" dirty="0" smtClean="0">
                  <a:latin typeface="+mj-ea"/>
                </a:rPr>
                <a:t> </a:t>
              </a:r>
              <a:r>
                <a:rPr lang="ko-KR" altLang="en-US" sz="1600" spc="-90" dirty="0" smtClean="0">
                  <a:latin typeface="+mj-ea"/>
                </a:rPr>
                <a:t>라는 제목</a:t>
              </a:r>
              <a:endParaRPr lang="en-US" altLang="ko-KR" sz="1600" spc="-90" dirty="0" smtClean="0">
                <a:latin typeface="+mj-ea"/>
              </a:endParaRPr>
            </a:p>
            <a:p>
              <a:pPr fontAlgn="base" latinLnBrk="1">
                <a:lnSpc>
                  <a:spcPct val="150000"/>
                </a:lnSpc>
              </a:pPr>
              <a:r>
                <a:rPr lang="ko-KR" altLang="en-US" sz="1600" b="1" spc="-90" dirty="0" smtClean="0">
                  <a:solidFill>
                    <a:schemeClr val="accent6">
                      <a:lumMod val="75000"/>
                    </a:schemeClr>
                  </a:solidFill>
                  <a:latin typeface="+mj-ea"/>
                </a:rPr>
                <a:t>▶</a:t>
              </a:r>
              <a:r>
                <a:rPr lang="ko-KR" altLang="en-US" sz="1600" spc="-90" dirty="0" smtClean="0">
                  <a:solidFill>
                    <a:schemeClr val="accent6">
                      <a:lumMod val="75000"/>
                    </a:schemeClr>
                  </a:solidFill>
                </a:rPr>
                <a:t> </a:t>
              </a:r>
              <a:r>
                <a:rPr lang="ko-KR" altLang="en-US" sz="1600" spc="-90" dirty="0" smtClean="0"/>
                <a:t>해당 </a:t>
              </a:r>
              <a:r>
                <a:rPr lang="ko-KR" altLang="en-US" sz="1600" b="1" spc="-90" dirty="0" smtClean="0"/>
                <a:t>사업장 명칭</a:t>
              </a:r>
              <a:endParaRPr lang="en-US" altLang="ko-KR" sz="1600" b="1" spc="-90" dirty="0" smtClean="0"/>
            </a:p>
            <a:p>
              <a:pPr fontAlgn="base" latinLnBrk="1">
                <a:lnSpc>
                  <a:spcPct val="150000"/>
                </a:lnSpc>
              </a:pPr>
              <a:r>
                <a:rPr lang="ko-KR" altLang="en-US" sz="1600" b="1" spc="-90" dirty="0" smtClean="0">
                  <a:solidFill>
                    <a:schemeClr val="accent6">
                      <a:lumMod val="75000"/>
                    </a:schemeClr>
                  </a:solidFill>
                  <a:latin typeface="+mj-ea"/>
                </a:rPr>
                <a:t>▶</a:t>
              </a:r>
              <a:r>
                <a:rPr lang="ko-KR" altLang="en-US" sz="1600" spc="-90" dirty="0" smtClean="0">
                  <a:solidFill>
                    <a:schemeClr val="accent6">
                      <a:lumMod val="75000"/>
                    </a:schemeClr>
                  </a:solidFill>
                  <a:latin typeface="+mj-ea"/>
                </a:rPr>
                <a:t> </a:t>
              </a:r>
              <a:r>
                <a:rPr lang="ko-KR" altLang="en-US" sz="1600" spc="-90" dirty="0" smtClean="0">
                  <a:latin typeface="+mj-ea"/>
                </a:rPr>
                <a:t>중대산업재해가 발생한 </a:t>
              </a:r>
              <a:r>
                <a:rPr lang="ko-KR" altLang="en-US" sz="1600" b="1" spc="-90" dirty="0" smtClean="0">
                  <a:latin typeface="+mj-ea"/>
                </a:rPr>
                <a:t>일시 및 장소</a:t>
              </a:r>
              <a:r>
                <a:rPr lang="en-US" altLang="ko-KR" sz="1600" b="1" spc="-90" dirty="0" smtClean="0">
                  <a:latin typeface="+mj-ea"/>
                </a:rPr>
                <a:t>, </a:t>
              </a:r>
              <a:r>
                <a:rPr lang="ko-KR" altLang="en-US" sz="1600" spc="-90" dirty="0" smtClean="0">
                  <a:latin typeface="+mj-ea"/>
                </a:rPr>
                <a:t>중대산업재해를 입은 </a:t>
              </a:r>
              <a:r>
                <a:rPr lang="ko-KR" altLang="en-US" sz="1600" b="1" spc="-90" dirty="0" smtClean="0">
                  <a:latin typeface="+mj-ea"/>
                </a:rPr>
                <a:t>사람의 수</a:t>
              </a:r>
              <a:endParaRPr lang="en-US" altLang="ko-KR" sz="1600" b="1" spc="-90" dirty="0" smtClean="0">
                <a:latin typeface="+mj-ea"/>
              </a:endParaRPr>
            </a:p>
            <a:p>
              <a:pPr fontAlgn="base" latinLnBrk="1">
                <a:lnSpc>
                  <a:spcPct val="150000"/>
                </a:lnSpc>
              </a:pPr>
              <a:r>
                <a:rPr lang="ko-KR" altLang="en-US" sz="1600" b="1" spc="-90" dirty="0" smtClean="0">
                  <a:solidFill>
                    <a:schemeClr val="accent6">
                      <a:lumMod val="75000"/>
                    </a:schemeClr>
                  </a:solidFill>
                  <a:latin typeface="+mj-ea"/>
                </a:rPr>
                <a:t>▶</a:t>
              </a:r>
              <a:r>
                <a:rPr lang="ko-KR" altLang="en-US" sz="1600" spc="-90" dirty="0" smtClean="0">
                  <a:solidFill>
                    <a:schemeClr val="accent6">
                      <a:lumMod val="75000"/>
                    </a:schemeClr>
                  </a:solidFill>
                  <a:latin typeface="+mj-ea"/>
                </a:rPr>
                <a:t> </a:t>
              </a:r>
              <a:r>
                <a:rPr lang="ko-KR" altLang="en-US" sz="1600" spc="-90" dirty="0" smtClean="0">
                  <a:latin typeface="+mj-ea"/>
                </a:rPr>
                <a:t>중대산업재해의 </a:t>
              </a:r>
              <a:r>
                <a:rPr lang="ko-KR" altLang="en-US" sz="1600" b="1" spc="-90" dirty="0" smtClean="0">
                  <a:latin typeface="+mj-ea"/>
                </a:rPr>
                <a:t>내용과 그 원인</a:t>
              </a:r>
              <a:r>
                <a:rPr lang="en-US" altLang="ko-KR" sz="1600" spc="-90" dirty="0" smtClean="0">
                  <a:latin typeface="+mj-ea"/>
                </a:rPr>
                <a:t>(</a:t>
              </a:r>
              <a:r>
                <a:rPr lang="ko-KR" altLang="en-US" sz="1600" spc="-90" dirty="0" smtClean="0">
                  <a:latin typeface="+mj-ea"/>
                </a:rPr>
                <a:t>사업주 또는 </a:t>
              </a:r>
              <a:r>
                <a:rPr lang="ko-KR" altLang="en-US" sz="1600" spc="-90" dirty="0" err="1" smtClean="0">
                  <a:latin typeface="+mj-ea"/>
                </a:rPr>
                <a:t>경영책임자등의</a:t>
              </a:r>
              <a:r>
                <a:rPr lang="ko-KR" altLang="en-US" sz="1600" spc="-90" dirty="0" smtClean="0">
                  <a:latin typeface="+mj-ea"/>
                </a:rPr>
                <a:t> </a:t>
              </a:r>
              <a:r>
                <a:rPr lang="ko-KR" altLang="en-US" sz="1600" b="1" spc="-90" dirty="0" smtClean="0">
                  <a:latin typeface="+mj-ea"/>
                </a:rPr>
                <a:t>위반 사항 포함</a:t>
              </a:r>
              <a:r>
                <a:rPr lang="en-US" altLang="ko-KR" sz="1600" spc="-90" dirty="0" smtClean="0">
                  <a:latin typeface="+mj-ea"/>
                </a:rPr>
                <a:t>)</a:t>
              </a:r>
            </a:p>
            <a:p>
              <a:pPr fontAlgn="base" latinLnBrk="1">
                <a:lnSpc>
                  <a:spcPct val="150000"/>
                </a:lnSpc>
              </a:pPr>
              <a:r>
                <a:rPr lang="ko-KR" altLang="en-US" sz="1600" b="1" spc="-90" dirty="0" smtClean="0">
                  <a:solidFill>
                    <a:schemeClr val="accent6">
                      <a:lumMod val="75000"/>
                    </a:schemeClr>
                  </a:solidFill>
                  <a:latin typeface="+mj-ea"/>
                </a:rPr>
                <a:t>▶</a:t>
              </a:r>
              <a:r>
                <a:rPr lang="ko-KR" altLang="en-US" sz="1600" spc="-90" dirty="0" smtClean="0">
                  <a:solidFill>
                    <a:schemeClr val="accent6">
                      <a:lumMod val="75000"/>
                    </a:schemeClr>
                  </a:solidFill>
                  <a:latin typeface="+mj-ea"/>
                </a:rPr>
                <a:t> </a:t>
              </a:r>
              <a:r>
                <a:rPr lang="ko-KR" altLang="en-US" sz="1600" spc="-90" dirty="0" smtClean="0">
                  <a:latin typeface="+mj-ea"/>
                </a:rPr>
                <a:t>해당 사업장에서 </a:t>
              </a:r>
              <a:r>
                <a:rPr lang="ko-KR" altLang="en-US" sz="1600" b="1" spc="-90" dirty="0" smtClean="0">
                  <a:latin typeface="+mj-ea"/>
                </a:rPr>
                <a:t>최근 </a:t>
              </a:r>
              <a:r>
                <a:rPr lang="en-US" altLang="ko-KR" sz="1600" b="1" spc="-90" dirty="0" smtClean="0">
                  <a:latin typeface="+mj-ea"/>
                </a:rPr>
                <a:t>5</a:t>
              </a:r>
              <a:r>
                <a:rPr lang="ko-KR" altLang="en-US" sz="1600" b="1" spc="-90" dirty="0" smtClean="0">
                  <a:latin typeface="+mj-ea"/>
                </a:rPr>
                <a:t>년 내 중대산업재해 발생 여부</a:t>
              </a:r>
              <a:endParaRPr lang="en-US" altLang="ko-KR" sz="1600" b="1" spc="-90" dirty="0">
                <a:latin typeface="+mj-ea"/>
              </a:endParaRPr>
            </a:p>
            <a:p>
              <a:pPr fontAlgn="base" latinLnBrk="1">
                <a:lnSpc>
                  <a:spcPct val="150000"/>
                </a:lnSpc>
              </a:pPr>
              <a:r>
                <a:rPr lang="ko-KR" altLang="ko-KR" sz="1400" b="1" spc="-90" dirty="0" smtClean="0">
                  <a:solidFill>
                    <a:srgbClr val="E46C0A"/>
                  </a:solidFill>
                  <a:latin typeface="+mj-ea"/>
                  <a:ea typeface="맑은 고딕" panose="020B0503020000020004" pitchFamily="50" charset="-127"/>
                </a:rPr>
                <a:t>※</a:t>
              </a:r>
              <a:r>
                <a:rPr lang="en-US" altLang="ko-KR" sz="1400" b="1" spc="-90" dirty="0" smtClean="0">
                  <a:solidFill>
                    <a:srgbClr val="E46C0A"/>
                  </a:solidFill>
                  <a:latin typeface="+mj-ea"/>
                  <a:ea typeface="맑은 고딕" panose="020B0503020000020004" pitchFamily="50" charset="-127"/>
                </a:rPr>
                <a:t> </a:t>
              </a:r>
              <a:r>
                <a:rPr lang="ko-KR" altLang="en-US" sz="1400" b="1" spc="-90" dirty="0" smtClean="0">
                  <a:solidFill>
                    <a:srgbClr val="E46C0A"/>
                  </a:solidFill>
                  <a:latin typeface="+mj-ea"/>
                  <a:ea typeface="맑은 고딕" panose="020B0503020000020004" pitchFamily="50" charset="-127"/>
                </a:rPr>
                <a:t>공표 전 해당 사업주 또는 </a:t>
              </a:r>
              <a:r>
                <a:rPr lang="ko-KR" altLang="en-US" sz="1400" b="1" spc="-90" dirty="0" err="1" smtClean="0">
                  <a:solidFill>
                    <a:srgbClr val="E46C0A"/>
                  </a:solidFill>
                  <a:latin typeface="+mj-ea"/>
                  <a:ea typeface="맑은 고딕" panose="020B0503020000020004" pitchFamily="50" charset="-127"/>
                </a:rPr>
                <a:t>경영책임자등에게</a:t>
              </a:r>
              <a:r>
                <a:rPr lang="ko-KR" altLang="en-US" sz="1400" b="1" spc="-90" dirty="0" smtClean="0">
                  <a:solidFill>
                    <a:srgbClr val="E46C0A"/>
                  </a:solidFill>
                  <a:latin typeface="+mj-ea"/>
                  <a:ea typeface="맑은 고딕" panose="020B0503020000020004" pitchFamily="50" charset="-127"/>
                </a:rPr>
                <a:t> 내용 통지 → 소명자료 제출 또는 의견진술 기회 주어야</a:t>
              </a:r>
              <a:r>
                <a:rPr lang="en-US" altLang="ko-KR" sz="1400" b="1" spc="-90" dirty="0" smtClean="0">
                  <a:solidFill>
                    <a:srgbClr val="E46C0A"/>
                  </a:solidFill>
                  <a:latin typeface="+mj-ea"/>
                  <a:ea typeface="맑은 고딕" panose="020B0503020000020004" pitchFamily="50" charset="-127"/>
                </a:rPr>
                <a:t> </a:t>
              </a:r>
              <a:r>
                <a:rPr lang="ko-KR" altLang="en-US" sz="1400" b="1" spc="-90" dirty="0" smtClean="0">
                  <a:solidFill>
                    <a:srgbClr val="E46C0A"/>
                  </a:solidFill>
                  <a:latin typeface="+mj-ea"/>
                  <a:ea typeface="맑은 고딕" panose="020B0503020000020004" pitchFamily="50" charset="-127"/>
                </a:rPr>
                <a:t>함</a:t>
              </a:r>
              <a:r>
                <a:rPr lang="en-US" altLang="ko-KR" sz="1200" b="1" spc="-90" dirty="0" smtClean="0">
                  <a:solidFill>
                    <a:srgbClr val="E46C0A"/>
                  </a:solidFill>
                  <a:latin typeface="+mj-ea"/>
                  <a:ea typeface="맑은 고딕" panose="020B0503020000020004" pitchFamily="50" charset="-127"/>
                </a:rPr>
                <a:t>(30</a:t>
              </a:r>
              <a:r>
                <a:rPr lang="ko-KR" altLang="en-US" sz="1200" b="1" spc="-90" dirty="0" smtClean="0">
                  <a:solidFill>
                    <a:srgbClr val="E46C0A"/>
                  </a:solidFill>
                  <a:latin typeface="+mj-ea"/>
                  <a:ea typeface="맑은 고딕" panose="020B0503020000020004" pitchFamily="50" charset="-127"/>
                </a:rPr>
                <a:t>일 이상 기간</a:t>
              </a:r>
              <a:r>
                <a:rPr lang="en-US" altLang="ko-KR" sz="1200" b="1" spc="-90" dirty="0" smtClean="0">
                  <a:solidFill>
                    <a:srgbClr val="E46C0A"/>
                  </a:solidFill>
                  <a:latin typeface="+mj-ea"/>
                  <a:ea typeface="맑은 고딕" panose="020B0503020000020004" pitchFamily="50" charset="-127"/>
                </a:rPr>
                <a:t>)</a:t>
              </a:r>
              <a:endParaRPr lang="en-US" altLang="ko-KR" sz="1400" b="1" spc="-90" dirty="0" smtClean="0">
                <a:solidFill>
                  <a:srgbClr val="E46C0A"/>
                </a:solidFill>
                <a:latin typeface="+mj-ea"/>
              </a:endParaRPr>
            </a:p>
            <a:p>
              <a:pPr fontAlgn="base" latinLnBrk="1">
                <a:lnSpc>
                  <a:spcPct val="150000"/>
                </a:lnSpc>
              </a:pPr>
              <a:endParaRPr lang="en-US" altLang="ko-KR" sz="1000" b="1" spc="-90" dirty="0">
                <a:latin typeface="+mj-ea"/>
              </a:endParaRPr>
            </a:p>
            <a:p>
              <a:pPr fontAlgn="base" latinLnBrk="1">
                <a:lnSpc>
                  <a:spcPct val="150000"/>
                </a:lnSpc>
              </a:pPr>
              <a:r>
                <a:rPr lang="ko-KR" altLang="en-US" sz="1700" b="1" spc="-90" dirty="0" smtClean="0">
                  <a:solidFill>
                    <a:schemeClr val="accent6">
                      <a:lumMod val="50000"/>
                    </a:schemeClr>
                  </a:solidFill>
                  <a:latin typeface="+mj-ea"/>
                </a:rPr>
                <a:t>공표 방법 및 기간은</a:t>
              </a:r>
              <a:r>
                <a:rPr lang="en-US" altLang="ko-KR" sz="1700" b="1" spc="-90" dirty="0" smtClean="0">
                  <a:solidFill>
                    <a:schemeClr val="accent6">
                      <a:lumMod val="50000"/>
                    </a:schemeClr>
                  </a:solidFill>
                  <a:latin typeface="+mj-ea"/>
                </a:rPr>
                <a:t>?</a:t>
              </a:r>
            </a:p>
            <a:p>
              <a:pPr fontAlgn="base" latinLnBrk="1">
                <a:lnSpc>
                  <a:spcPct val="150000"/>
                </a:lnSpc>
              </a:pPr>
              <a:r>
                <a:rPr lang="ko-KR" altLang="en-US" sz="1600" spc="-90" dirty="0" smtClean="0">
                  <a:latin typeface="+mj-ea"/>
                </a:rPr>
                <a:t>      </a:t>
              </a:r>
              <a:r>
                <a:rPr lang="ko-KR" altLang="en-US" sz="1600" b="1" spc="-90" dirty="0" smtClean="0">
                  <a:latin typeface="+mj-ea"/>
                </a:rPr>
                <a:t>관보</a:t>
              </a:r>
              <a:r>
                <a:rPr lang="en-US" altLang="ko-KR" sz="1600" b="1" spc="-90" dirty="0" smtClean="0">
                  <a:latin typeface="+mj-ea"/>
                </a:rPr>
                <a:t>, </a:t>
              </a:r>
              <a:r>
                <a:rPr lang="ko-KR" altLang="en-US" sz="1600" b="1" spc="-90" dirty="0" smtClean="0">
                  <a:latin typeface="+mj-ea"/>
                </a:rPr>
                <a:t>고용노동부 또는 안전보건공단 홈페이지</a:t>
              </a:r>
              <a:r>
                <a:rPr lang="ko-KR" altLang="en-US" sz="1600" spc="-90" dirty="0" smtClean="0">
                  <a:latin typeface="+mj-ea"/>
                </a:rPr>
                <a:t>에 게시</a:t>
              </a:r>
              <a:r>
                <a:rPr lang="en-US" altLang="ko-KR" sz="1600" spc="-90" dirty="0" smtClean="0">
                  <a:latin typeface="+mj-ea"/>
                </a:rPr>
                <a:t>(</a:t>
              </a:r>
              <a:r>
                <a:rPr lang="ko-KR" altLang="en-US" sz="1600" spc="-90" dirty="0" smtClean="0">
                  <a:latin typeface="+mj-ea"/>
                </a:rPr>
                <a:t>공표기간 </a:t>
              </a:r>
              <a:r>
                <a:rPr lang="en-US" altLang="ko-KR" sz="1600" spc="-90" dirty="0" smtClean="0">
                  <a:latin typeface="+mj-ea"/>
                </a:rPr>
                <a:t>1</a:t>
              </a:r>
              <a:r>
                <a:rPr lang="ko-KR" altLang="en-US" sz="1600" spc="-90" dirty="0" smtClean="0">
                  <a:latin typeface="+mj-ea"/>
                </a:rPr>
                <a:t>년</a:t>
              </a:r>
              <a:r>
                <a:rPr lang="en-US" altLang="ko-KR" sz="1600" spc="-90" dirty="0" smtClean="0">
                  <a:latin typeface="+mj-ea"/>
                </a:rPr>
                <a:t>)</a:t>
              </a:r>
              <a:endParaRPr lang="en-US" altLang="ko-KR" sz="1600" spc="-90" dirty="0">
                <a:latin typeface="+mj-ea"/>
              </a:endParaRPr>
            </a:p>
          </p:txBody>
        </p:sp>
      </p:grpSp>
      <p:pic>
        <p:nvPicPr>
          <p:cNvPr id="13" name="Picture 2" descr="D:\맥 공유\21-2-15\처벌법9.png">
            <a:extLst>
              <a:ext uri="{FF2B5EF4-FFF2-40B4-BE49-F238E27FC236}">
                <a16:creationId xmlns:a16="http://schemas.microsoft.com/office/drawing/2014/main" xmlns="" id="{110E1AF1-7544-3C49-9851-15401F477027}"/>
              </a:ext>
            </a:extLst>
          </p:cNvPr>
          <p:cNvPicPr>
            <a:picLocks noChangeAspect="1" noChangeArrowheads="1"/>
          </p:cNvPicPr>
          <p:nvPr/>
        </p:nvPicPr>
        <p:blipFill>
          <a:blip r:embed="rId2"/>
          <a:srcRect/>
          <a:stretch>
            <a:fillRect/>
          </a:stretch>
        </p:blipFill>
        <p:spPr bwMode="auto">
          <a:xfrm>
            <a:off x="763441" y="2143379"/>
            <a:ext cx="1007999" cy="823582"/>
          </a:xfrm>
          <a:prstGeom prst="rect">
            <a:avLst/>
          </a:prstGeom>
          <a:noFill/>
        </p:spPr>
      </p:pic>
      <p:sp>
        <p:nvSpPr>
          <p:cNvPr id="14" name="TextBox 13">
            <a:extLst>
              <a:ext uri="{FF2B5EF4-FFF2-40B4-BE49-F238E27FC236}">
                <a16:creationId xmlns:a16="http://schemas.microsoft.com/office/drawing/2014/main" xmlns="" id="{77ED8E77-63F0-A14C-B236-32B44BB73B17}"/>
              </a:ext>
            </a:extLst>
          </p:cNvPr>
          <p:cNvSpPr txBox="1"/>
          <p:nvPr/>
        </p:nvSpPr>
        <p:spPr>
          <a:xfrm>
            <a:off x="1819308" y="2091882"/>
            <a:ext cx="7730128" cy="890137"/>
          </a:xfrm>
          <a:prstGeom prst="rect">
            <a:avLst/>
          </a:prstGeom>
          <a:noFill/>
        </p:spPr>
        <p:txBody>
          <a:bodyPr wrap="square" lIns="104287" tIns="52144" rIns="104287" bIns="52144" rtlCol="0">
            <a:spAutoFit/>
          </a:bodyPr>
          <a:lstStyle/>
          <a:p>
            <a:pPr>
              <a:lnSpc>
                <a:spcPct val="150000"/>
              </a:lnSpc>
            </a:pPr>
            <a:r>
              <a:rPr lang="ko-KR" altLang="en-US" sz="1700" b="1" dirty="0" smtClean="0">
                <a:solidFill>
                  <a:schemeClr val="tx2"/>
                </a:solidFill>
                <a:latin typeface="+mj-ea"/>
              </a:rPr>
              <a:t>“중대산업재해 발생사실 공표대상”은 </a:t>
            </a:r>
            <a:r>
              <a:rPr lang="ko-KR" altLang="en-US" sz="1700" spc="-90" dirty="0" smtClean="0">
                <a:latin typeface="+mj-ea"/>
              </a:rPr>
              <a:t>법 제</a:t>
            </a:r>
            <a:r>
              <a:rPr lang="en-US" altLang="ko-KR" sz="1700" spc="-90" dirty="0" smtClean="0">
                <a:latin typeface="+mj-ea"/>
              </a:rPr>
              <a:t>12</a:t>
            </a:r>
            <a:r>
              <a:rPr lang="ko-KR" altLang="en-US" sz="1700" spc="-90" dirty="0" smtClean="0">
                <a:latin typeface="+mj-ea"/>
              </a:rPr>
              <a:t>조에 따라 </a:t>
            </a:r>
            <a:r>
              <a:rPr lang="ko-KR" altLang="en-US" sz="1700" b="1" spc="-90" dirty="0" smtClean="0">
                <a:latin typeface="+mj-ea"/>
              </a:rPr>
              <a:t>범죄의 형이 확정</a:t>
            </a:r>
            <a:r>
              <a:rPr lang="ko-KR" altLang="en-US" sz="1700" spc="-90" dirty="0" smtClean="0">
                <a:latin typeface="+mj-ea"/>
              </a:rPr>
              <a:t>되어 법무부장관으로부터 </a:t>
            </a:r>
            <a:r>
              <a:rPr lang="ko-KR" altLang="en-US" sz="1700" b="1" spc="-90" dirty="0" smtClean="0">
                <a:latin typeface="+mj-ea"/>
              </a:rPr>
              <a:t>고용노동부장관에게 그 범죄사실이 통보된 사업장 </a:t>
            </a:r>
            <a:endParaRPr lang="en-US" altLang="ko-KR" sz="1200" b="1" dirty="0"/>
          </a:p>
        </p:txBody>
      </p:sp>
      <p:sp>
        <p:nvSpPr>
          <p:cNvPr id="19" name="오른쪽 화살표 18"/>
          <p:cNvSpPr/>
          <p:nvPr/>
        </p:nvSpPr>
        <p:spPr>
          <a:xfrm>
            <a:off x="1055913" y="6467838"/>
            <a:ext cx="211527" cy="104775"/>
          </a:xfrm>
          <a:prstGeom prst="rightArrow">
            <a:avLst/>
          </a:prstGeom>
          <a:solidFill>
            <a:srgbClr val="E46C0A"/>
          </a:solidFill>
          <a:ln>
            <a:solidFill>
              <a:srgbClr val="E46C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0" name="직사각형 19">
            <a:extLst>
              <a:ext uri="{FF2B5EF4-FFF2-40B4-BE49-F238E27FC236}">
                <a16:creationId xmlns:a16="http://schemas.microsoft.com/office/drawing/2014/main" xmlns="" id="{6CE99601-0D9D-F643-B3AA-66DF42674B77}"/>
              </a:ext>
            </a:extLst>
          </p:cNvPr>
          <p:cNvSpPr/>
          <p:nvPr/>
        </p:nvSpPr>
        <p:spPr>
          <a:xfrm>
            <a:off x="401845" y="352440"/>
            <a:ext cx="370614" cy="477054"/>
          </a:xfrm>
          <a:prstGeom prst="rect">
            <a:avLst/>
          </a:prstGeom>
        </p:spPr>
        <p:txBody>
          <a:bodyPr wrap="none">
            <a:spAutoFit/>
          </a:bodyPr>
          <a:lstStyle/>
          <a:p>
            <a:pPr algn="ctr"/>
            <a:r>
              <a:rPr lang="en-US" altLang="ko-KR" sz="2500" b="1" dirty="0" smtClean="0">
                <a:solidFill>
                  <a:schemeClr val="bg1"/>
                </a:solidFill>
                <a:ea typeface="맑은 고딕"/>
              </a:rPr>
              <a:t>3</a:t>
            </a:r>
            <a:endParaRPr lang="en-US" altLang="ko-KR" sz="2500" b="1" dirty="0">
              <a:solidFill>
                <a:schemeClr val="bg1"/>
              </a:solidFill>
            </a:endParaRPr>
          </a:p>
        </p:txBody>
      </p:sp>
      <p:cxnSp>
        <p:nvCxnSpPr>
          <p:cNvPr id="21"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rgbClr val="F79646"/>
                </a:solidFill>
              </a:rPr>
              <a:t>행정 제재</a:t>
            </a:r>
            <a:r>
              <a:rPr lang="en-US" altLang="ko-KR" sz="1800" b="1" spc="-150" dirty="0" smtClean="0">
                <a:solidFill>
                  <a:schemeClr val="bg1"/>
                </a:solidFill>
              </a:rPr>
              <a:t>(</a:t>
            </a:r>
            <a:r>
              <a:rPr lang="ko-KR" altLang="en-US" sz="1800" b="1" spc="-150" dirty="0" smtClean="0">
                <a:solidFill>
                  <a:schemeClr val="bg1"/>
                </a:solidFill>
              </a:rPr>
              <a:t>처벌</a:t>
            </a:r>
            <a:r>
              <a:rPr lang="en-US" altLang="ko-KR" sz="1800" b="1" spc="-150" dirty="0" smtClean="0">
                <a:solidFill>
                  <a:schemeClr val="bg1"/>
                </a:solidFill>
              </a:rPr>
              <a:t>, </a:t>
            </a:r>
            <a:r>
              <a:rPr lang="ko-KR" altLang="en-US" sz="1800" b="1" spc="-150" dirty="0" smtClean="0">
                <a:solidFill>
                  <a:schemeClr val="bg1"/>
                </a:solidFill>
              </a:rPr>
              <a:t>교육</a:t>
            </a:r>
            <a:r>
              <a:rPr lang="en-US" altLang="ko-KR" sz="1800" b="1" spc="-150" dirty="0" smtClean="0">
                <a:solidFill>
                  <a:schemeClr val="bg1"/>
                </a:solidFill>
              </a:rPr>
              <a:t>, </a:t>
            </a:r>
            <a:r>
              <a:rPr lang="ko-KR" altLang="en-US" sz="1800" b="1" spc="-150" dirty="0" smtClean="0">
                <a:solidFill>
                  <a:schemeClr val="bg1"/>
                </a:solidFill>
              </a:rPr>
              <a:t>공표</a:t>
            </a:r>
            <a:r>
              <a:rPr lang="en-US" altLang="ko-KR" sz="1800" b="1" spc="-150" dirty="0" smtClean="0">
                <a:solidFill>
                  <a:schemeClr val="bg1"/>
                </a:solidFill>
              </a:rPr>
              <a:t>, </a:t>
            </a:r>
            <a:r>
              <a:rPr lang="ko-KR" altLang="en-US" sz="1800" b="1" spc="-150" dirty="0" smtClean="0">
                <a:solidFill>
                  <a:schemeClr val="bg1"/>
                </a:solidFill>
              </a:rPr>
              <a:t>손해배상 등</a:t>
            </a:r>
            <a:r>
              <a:rPr lang="en-US" altLang="ko-KR" sz="1800" b="1" spc="-150" dirty="0" smtClean="0">
                <a:solidFill>
                  <a:schemeClr val="bg1"/>
                </a:solidFill>
              </a:rPr>
              <a:t>)</a:t>
            </a:r>
            <a:endParaRPr lang="en-US" sz="1800" b="1" spc="-150" dirty="0">
              <a:solidFill>
                <a:schemeClr val="bg1"/>
              </a:solidFill>
            </a:endParaRPr>
          </a:p>
        </p:txBody>
      </p:sp>
    </p:spTree>
    <p:extLst>
      <p:ext uri="{BB962C8B-B14F-4D97-AF65-F5344CB8AC3E}">
        <p14:creationId xmlns:p14="http://schemas.microsoft.com/office/powerpoint/2010/main" val="110304718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그룹 34">
            <a:extLst>
              <a:ext uri="{FF2B5EF4-FFF2-40B4-BE49-F238E27FC236}">
                <a16:creationId xmlns:a16="http://schemas.microsoft.com/office/drawing/2014/main" xmlns="" id="{C9CC9725-E753-CC43-9957-8818FF8CC268}"/>
              </a:ext>
            </a:extLst>
          </p:cNvPr>
          <p:cNvGrpSpPr/>
          <p:nvPr/>
        </p:nvGrpSpPr>
        <p:grpSpPr>
          <a:xfrm>
            <a:off x="687616" y="1303118"/>
            <a:ext cx="5274271" cy="437467"/>
            <a:chOff x="748576" y="1425038"/>
            <a:chExt cx="5274271" cy="437467"/>
          </a:xfrm>
        </p:grpSpPr>
        <p:sp>
          <p:nvSpPr>
            <p:cNvPr id="36" name="TextBox 35">
              <a:extLst>
                <a:ext uri="{FF2B5EF4-FFF2-40B4-BE49-F238E27FC236}">
                  <a16:creationId xmlns:a16="http://schemas.microsoft.com/office/drawing/2014/main" xmlns="" id="{4BE24355-CBE3-B74F-8777-893BB3EE4BEF}"/>
                </a:ext>
              </a:extLst>
            </p:cNvPr>
            <p:cNvSpPr txBox="1"/>
            <p:nvPr/>
          </p:nvSpPr>
          <p:spPr>
            <a:xfrm>
              <a:off x="748576" y="1449422"/>
              <a:ext cx="5274271" cy="413083"/>
            </a:xfrm>
            <a:prstGeom prst="rect">
              <a:avLst/>
            </a:prstGeom>
            <a:noFill/>
          </p:spPr>
          <p:txBody>
            <a:bodyPr wrap="square" lIns="104287" tIns="52144" rIns="104287" bIns="52144" rtlCol="0">
              <a:spAutoFit/>
            </a:bodyPr>
            <a:lstStyle/>
            <a:p>
              <a:pPr fontAlgn="base"/>
              <a:r>
                <a:rPr lang="ko-KR" altLang="en-US" sz="2000" b="1" spc="-150" dirty="0" smtClean="0">
                  <a:solidFill>
                    <a:schemeClr val="accent6">
                      <a:lumMod val="75000"/>
                    </a:schemeClr>
                  </a:solidFill>
                  <a:latin typeface="+mj-ea"/>
                </a:rPr>
                <a:t>손해배상의 책임 </a:t>
              </a:r>
              <a:r>
                <a:rPr lang="en-US" altLang="ko-KR" sz="1800" spc="-150" dirty="0" smtClean="0">
                  <a:solidFill>
                    <a:schemeClr val="accent6">
                      <a:lumMod val="75000"/>
                    </a:schemeClr>
                  </a:solidFill>
                  <a:latin typeface="+mj-ea"/>
                </a:rPr>
                <a:t>[</a:t>
              </a:r>
              <a:r>
                <a:rPr lang="ko-KR" altLang="en-US" sz="1800" spc="-150" dirty="0" smtClean="0">
                  <a:solidFill>
                    <a:schemeClr val="accent6">
                      <a:lumMod val="75000"/>
                    </a:schemeClr>
                  </a:solidFill>
                  <a:latin typeface="+mj-ea"/>
                </a:rPr>
                <a:t>법 제</a:t>
              </a:r>
              <a:r>
                <a:rPr lang="en-US" altLang="ko-KR" sz="1800" spc="-150" dirty="0">
                  <a:solidFill>
                    <a:schemeClr val="accent6">
                      <a:lumMod val="75000"/>
                    </a:schemeClr>
                  </a:solidFill>
                  <a:latin typeface="+mj-ea"/>
                </a:rPr>
                <a:t>15</a:t>
              </a:r>
              <a:r>
                <a:rPr lang="ko-KR" altLang="en-US" sz="1800" spc="-150" dirty="0">
                  <a:solidFill>
                    <a:schemeClr val="accent6">
                      <a:lumMod val="75000"/>
                    </a:schemeClr>
                  </a:solidFill>
                  <a:latin typeface="+mj-ea"/>
                </a:rPr>
                <a:t>조</a:t>
              </a:r>
              <a:r>
                <a:rPr lang="en-US" altLang="ko-KR" sz="1800" spc="-150" dirty="0">
                  <a:solidFill>
                    <a:schemeClr val="accent6">
                      <a:lumMod val="75000"/>
                    </a:schemeClr>
                  </a:solidFill>
                  <a:latin typeface="+mj-ea"/>
                </a:rPr>
                <a:t>(</a:t>
              </a:r>
              <a:r>
                <a:rPr lang="ko-KR" altLang="en-US" sz="1800" spc="-150" dirty="0" smtClean="0">
                  <a:solidFill>
                    <a:schemeClr val="accent6">
                      <a:lumMod val="75000"/>
                    </a:schemeClr>
                  </a:solidFill>
                  <a:latin typeface="+mj-ea"/>
                </a:rPr>
                <a:t>손해배상의 책임</a:t>
              </a:r>
              <a:r>
                <a:rPr lang="en-US" altLang="ko-KR" sz="1800" spc="-150" dirty="0">
                  <a:solidFill>
                    <a:schemeClr val="accent6">
                      <a:lumMod val="75000"/>
                    </a:schemeClr>
                  </a:solidFill>
                  <a:latin typeface="+mj-ea"/>
                </a:rPr>
                <a:t>)]</a:t>
              </a:r>
              <a:endParaRPr lang="ko-KR" altLang="en-US" sz="1800" spc="-150" dirty="0">
                <a:solidFill>
                  <a:schemeClr val="accent6">
                    <a:lumMod val="75000"/>
                  </a:schemeClr>
                </a:solidFill>
                <a:latin typeface="+mj-ea"/>
              </a:endParaRPr>
            </a:p>
          </p:txBody>
        </p:sp>
        <p:cxnSp>
          <p:nvCxnSpPr>
            <p:cNvPr id="37" name="직선 연결선[R] 36">
              <a:extLst>
                <a:ext uri="{FF2B5EF4-FFF2-40B4-BE49-F238E27FC236}">
                  <a16:creationId xmlns:a16="http://schemas.microsoft.com/office/drawing/2014/main" xmlns="" id="{0339247E-D972-E346-9E8C-FD4DE48E1A45}"/>
                </a:ext>
              </a:extLst>
            </p:cNvPr>
            <p:cNvCxnSpPr>
              <a:cxnSpLocks/>
            </p:cNvCxnSpPr>
            <p:nvPr/>
          </p:nvCxnSpPr>
          <p:spPr>
            <a:xfrm>
              <a:off x="824401" y="1425038"/>
              <a:ext cx="4580084" cy="0"/>
            </a:xfrm>
            <a:prstGeom prst="line">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39" name="Picture 2" descr="D:\맥 공유\21-2-15\처벌법14.png">
            <a:extLst>
              <a:ext uri="{FF2B5EF4-FFF2-40B4-BE49-F238E27FC236}">
                <a16:creationId xmlns:a16="http://schemas.microsoft.com/office/drawing/2014/main" xmlns="" id="{3596EF4E-BE56-0D40-8EFB-42578C623A94}"/>
              </a:ext>
            </a:extLst>
          </p:cNvPr>
          <p:cNvPicPr>
            <a:picLocks noChangeAspect="1" noChangeArrowheads="1"/>
          </p:cNvPicPr>
          <p:nvPr/>
        </p:nvPicPr>
        <p:blipFill>
          <a:blip r:embed="rId2"/>
          <a:srcRect/>
          <a:stretch>
            <a:fillRect/>
          </a:stretch>
        </p:blipFill>
        <p:spPr bwMode="auto">
          <a:xfrm>
            <a:off x="763441" y="2260744"/>
            <a:ext cx="1007999" cy="823158"/>
          </a:xfrm>
          <a:prstGeom prst="rect">
            <a:avLst/>
          </a:prstGeom>
          <a:noFill/>
        </p:spPr>
      </p:pic>
      <p:pic>
        <p:nvPicPr>
          <p:cNvPr id="44" name="Picture 3" descr="D:\맥 공유\21-2-15\처벌법15.png">
            <a:extLst>
              <a:ext uri="{FF2B5EF4-FFF2-40B4-BE49-F238E27FC236}">
                <a16:creationId xmlns:a16="http://schemas.microsoft.com/office/drawing/2014/main" xmlns="" id="{0A6B7A32-2C05-DC45-A4AC-0B6E774618D5}"/>
              </a:ext>
            </a:extLst>
          </p:cNvPr>
          <p:cNvPicPr>
            <a:picLocks noChangeAspect="1" noChangeArrowheads="1"/>
          </p:cNvPicPr>
          <p:nvPr/>
        </p:nvPicPr>
        <p:blipFill>
          <a:blip r:embed="rId3"/>
          <a:srcRect/>
          <a:stretch>
            <a:fillRect/>
          </a:stretch>
        </p:blipFill>
        <p:spPr bwMode="auto">
          <a:xfrm>
            <a:off x="8111502" y="5402376"/>
            <a:ext cx="1565171" cy="1278160"/>
          </a:xfrm>
          <a:prstGeom prst="rect">
            <a:avLst/>
          </a:prstGeom>
          <a:noFill/>
        </p:spPr>
      </p:pic>
      <p:sp>
        <p:nvSpPr>
          <p:cNvPr id="45" name="모서리가 둥근 직사각형 44">
            <a:extLst>
              <a:ext uri="{FF2B5EF4-FFF2-40B4-BE49-F238E27FC236}">
                <a16:creationId xmlns:a16="http://schemas.microsoft.com/office/drawing/2014/main" xmlns="" id="{68B24A99-A77F-F445-B1B7-79EF9DA5E3E7}"/>
              </a:ext>
            </a:extLst>
          </p:cNvPr>
          <p:cNvSpPr/>
          <p:nvPr/>
        </p:nvSpPr>
        <p:spPr>
          <a:xfrm>
            <a:off x="1960212" y="2260744"/>
            <a:ext cx="7560000" cy="1116000"/>
          </a:xfrm>
          <a:prstGeom prst="roundRect">
            <a:avLst>
              <a:gd name="adj" fmla="val 11674"/>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6" name="TextBox 45">
            <a:extLst>
              <a:ext uri="{FF2B5EF4-FFF2-40B4-BE49-F238E27FC236}">
                <a16:creationId xmlns:a16="http://schemas.microsoft.com/office/drawing/2014/main" xmlns="" id="{E84DD419-D896-184D-9321-0DE239593198}"/>
              </a:ext>
            </a:extLst>
          </p:cNvPr>
          <p:cNvSpPr txBox="1"/>
          <p:nvPr/>
        </p:nvSpPr>
        <p:spPr>
          <a:xfrm>
            <a:off x="2408098" y="2363192"/>
            <a:ext cx="6696000" cy="890137"/>
          </a:xfrm>
          <a:prstGeom prst="rect">
            <a:avLst/>
          </a:prstGeom>
          <a:noFill/>
        </p:spPr>
        <p:txBody>
          <a:bodyPr wrap="square" lIns="104287" tIns="52144" rIns="104287" bIns="52144" rtlCol="0">
            <a:spAutoFit/>
          </a:bodyPr>
          <a:lstStyle/>
          <a:p>
            <a:pPr>
              <a:lnSpc>
                <a:spcPct val="150000"/>
              </a:lnSpc>
            </a:pPr>
            <a:r>
              <a:rPr lang="ko-KR" altLang="en-US" sz="1700" b="1" spc="-90" dirty="0" smtClean="0">
                <a:solidFill>
                  <a:schemeClr val="accent1">
                    <a:lumMod val="75000"/>
                  </a:schemeClr>
                </a:solidFill>
                <a:latin typeface="+mj-ea"/>
              </a:rPr>
              <a:t>사업주 또는 경영책임자 등이</a:t>
            </a:r>
            <a:r>
              <a:rPr lang="ko-KR" altLang="en-US" sz="1700" spc="-90" dirty="0" smtClean="0">
                <a:latin typeface="+mj-ea"/>
              </a:rPr>
              <a:t> 고의 또는 중대한 과실로 안전 및 보건확보 의무를 위반하여 </a:t>
            </a:r>
            <a:r>
              <a:rPr lang="ko-KR" altLang="en-US" sz="1700" b="1" spc="-90" dirty="0" smtClean="0">
                <a:latin typeface="+mj-ea"/>
              </a:rPr>
              <a:t>중대재해를 발생하게 한 경우</a:t>
            </a:r>
            <a:endParaRPr lang="ko-KR" altLang="en-US" sz="1700" b="1" spc="-90" dirty="0">
              <a:latin typeface="+mj-ea"/>
            </a:endParaRPr>
          </a:p>
        </p:txBody>
      </p:sp>
      <p:grpSp>
        <p:nvGrpSpPr>
          <p:cNvPr id="47" name="그룹 46">
            <a:extLst>
              <a:ext uri="{FF2B5EF4-FFF2-40B4-BE49-F238E27FC236}">
                <a16:creationId xmlns:a16="http://schemas.microsoft.com/office/drawing/2014/main" xmlns="" id="{000FC8BA-0537-EF4A-AB1F-871495D9AED6}"/>
              </a:ext>
            </a:extLst>
          </p:cNvPr>
          <p:cNvGrpSpPr/>
          <p:nvPr/>
        </p:nvGrpSpPr>
        <p:grpSpPr>
          <a:xfrm>
            <a:off x="1960212" y="4015681"/>
            <a:ext cx="7560000" cy="1152000"/>
            <a:chOff x="1960212" y="3855865"/>
            <a:chExt cx="7560000" cy="1152000"/>
          </a:xfrm>
        </p:grpSpPr>
        <p:sp>
          <p:nvSpPr>
            <p:cNvPr id="48" name="모서리가 둥근 직사각형 47">
              <a:extLst>
                <a:ext uri="{FF2B5EF4-FFF2-40B4-BE49-F238E27FC236}">
                  <a16:creationId xmlns:a16="http://schemas.microsoft.com/office/drawing/2014/main" xmlns="" id="{03DD91AB-A011-DC4B-9498-97DD26E3CF33}"/>
                </a:ext>
              </a:extLst>
            </p:cNvPr>
            <p:cNvSpPr/>
            <p:nvPr/>
          </p:nvSpPr>
          <p:spPr>
            <a:xfrm>
              <a:off x="1960212" y="3855865"/>
              <a:ext cx="7560000" cy="1152000"/>
            </a:xfrm>
            <a:prstGeom prst="roundRect">
              <a:avLst>
                <a:gd name="adj" fmla="val 8021"/>
              </a:avLst>
            </a:prstGeom>
            <a:solidFill>
              <a:srgbClr val="FEECC5"/>
            </a:solidFill>
            <a:ln w="1905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9" name="TextBox 48">
              <a:extLst>
                <a:ext uri="{FF2B5EF4-FFF2-40B4-BE49-F238E27FC236}">
                  <a16:creationId xmlns:a16="http://schemas.microsoft.com/office/drawing/2014/main" xmlns="" id="{E6E1312B-ECEF-3E49-A769-7C720FD73C75}"/>
                </a:ext>
              </a:extLst>
            </p:cNvPr>
            <p:cNvSpPr txBox="1"/>
            <p:nvPr/>
          </p:nvSpPr>
          <p:spPr>
            <a:xfrm>
              <a:off x="2408098" y="3988792"/>
              <a:ext cx="6660000" cy="890137"/>
            </a:xfrm>
            <a:prstGeom prst="rect">
              <a:avLst/>
            </a:prstGeom>
            <a:noFill/>
          </p:spPr>
          <p:txBody>
            <a:bodyPr wrap="square" lIns="104287" tIns="52144" rIns="104287" bIns="52144" rtlCol="0">
              <a:spAutoFit/>
            </a:bodyPr>
            <a:lstStyle/>
            <a:p>
              <a:pPr>
                <a:lnSpc>
                  <a:spcPct val="150000"/>
                </a:lnSpc>
              </a:pPr>
              <a:r>
                <a:rPr lang="ko-KR" altLang="en-US" sz="1700" spc="-90" dirty="0" smtClean="0">
                  <a:latin typeface="+mj-ea"/>
                </a:rPr>
                <a:t>해당 사업주</a:t>
              </a:r>
              <a:r>
                <a:rPr lang="en-US" altLang="ko-KR" sz="1700" spc="-90" dirty="0" smtClean="0">
                  <a:latin typeface="+mj-ea"/>
                </a:rPr>
                <a:t>, </a:t>
              </a:r>
              <a:r>
                <a:rPr lang="ko-KR" altLang="en-US" sz="1700" spc="-90" dirty="0" smtClean="0">
                  <a:latin typeface="+mj-ea"/>
                </a:rPr>
                <a:t>법인 또는 기관이 </a:t>
              </a:r>
              <a:r>
                <a:rPr lang="ko-KR" altLang="en-US" sz="1700" b="1" spc="-90" dirty="0" smtClean="0">
                  <a:latin typeface="+mj-ea"/>
                </a:rPr>
                <a:t>중대재해로 손해를 입은 사람에 대하여 그 손해액의 </a:t>
              </a:r>
              <a:r>
                <a:rPr lang="en-US" altLang="ko-KR" sz="1700" b="1" spc="-90" dirty="0" smtClean="0">
                  <a:latin typeface="+mj-ea"/>
                </a:rPr>
                <a:t>5</a:t>
              </a:r>
              <a:r>
                <a:rPr lang="ko-KR" altLang="en-US" sz="1700" b="1" spc="-90" dirty="0" smtClean="0">
                  <a:latin typeface="+mj-ea"/>
                </a:rPr>
                <a:t>배를 넘지 않는 범위에서 배상책임</a:t>
              </a:r>
              <a:r>
                <a:rPr lang="ko-KR" altLang="en-US" sz="1700" spc="-90" dirty="0" smtClean="0">
                  <a:latin typeface="+mj-ea"/>
                </a:rPr>
                <a:t>을 진다</a:t>
              </a:r>
              <a:r>
                <a:rPr lang="en-US" altLang="ko-KR" sz="1700" spc="-90" dirty="0">
                  <a:latin typeface="+mj-ea"/>
                </a:rPr>
                <a:t>.</a:t>
              </a:r>
              <a:endParaRPr lang="ko-KR" altLang="en-US" sz="1700" spc="-90" dirty="0">
                <a:latin typeface="+mj-ea"/>
              </a:endParaRPr>
            </a:p>
          </p:txBody>
        </p:sp>
      </p:grpSp>
      <p:pic>
        <p:nvPicPr>
          <p:cNvPr id="50" name="그림 49">
            <a:extLst>
              <a:ext uri="{FF2B5EF4-FFF2-40B4-BE49-F238E27FC236}">
                <a16:creationId xmlns:a16="http://schemas.microsoft.com/office/drawing/2014/main" xmlns="" id="{81FCFA8C-BCB1-424E-B3A3-70BAB7566D6C}"/>
              </a:ext>
            </a:extLst>
          </p:cNvPr>
          <p:cNvPicPr>
            <a:picLocks noChangeAspect="1"/>
          </p:cNvPicPr>
          <p:nvPr/>
        </p:nvPicPr>
        <p:blipFill>
          <a:blip r:embed="rId4">
            <a:alphaModFix amt="28000"/>
            <a:extLst>
              <a:ext uri="{BEBA8EAE-BF5A-486C-A8C5-ECC9F3942E4B}">
                <a14:imgProps xmlns:a14="http://schemas.microsoft.com/office/drawing/2010/main">
                  <a14:imgLayer>
                    <a14:imgEffect>
                      <a14:colorTemperature colorTemp="4700"/>
                    </a14:imgEffect>
                    <a14:imgEffect>
                      <a14:brightnessContrast bright="20000"/>
                    </a14:imgEffect>
                  </a14:imgLayer>
                </a14:imgProps>
              </a:ext>
            </a:extLst>
          </a:blip>
          <a:stretch>
            <a:fillRect/>
          </a:stretch>
        </p:blipFill>
        <p:spPr>
          <a:xfrm>
            <a:off x="5222635" y="3368235"/>
            <a:ext cx="1035154" cy="597205"/>
          </a:xfrm>
          <a:prstGeom prst="rect">
            <a:avLst/>
          </a:prstGeom>
        </p:spPr>
      </p:pic>
      <p:sp>
        <p:nvSpPr>
          <p:cNvPr id="51" name="직사각형 50">
            <a:extLst>
              <a:ext uri="{FF2B5EF4-FFF2-40B4-BE49-F238E27FC236}">
                <a16:creationId xmlns:a16="http://schemas.microsoft.com/office/drawing/2014/main" xmlns="" id="{9B13911C-EE81-C14A-A4D1-1E71136138DD}"/>
              </a:ext>
            </a:extLst>
          </p:cNvPr>
          <p:cNvSpPr/>
          <p:nvPr/>
        </p:nvSpPr>
        <p:spPr>
          <a:xfrm>
            <a:off x="2434666" y="5341416"/>
            <a:ext cx="6536614" cy="732508"/>
          </a:xfrm>
          <a:prstGeom prst="rect">
            <a:avLst/>
          </a:prstGeom>
        </p:spPr>
        <p:txBody>
          <a:bodyPr wrap="square">
            <a:spAutoFit/>
          </a:bodyPr>
          <a:lstStyle/>
          <a:p>
            <a:pPr algn="just">
              <a:lnSpc>
                <a:spcPct val="130000"/>
              </a:lnSpc>
            </a:pPr>
            <a:r>
              <a:rPr lang="en-US" altLang="ko-KR" sz="1600" spc="-90" dirty="0" smtClean="0"/>
              <a:t>※ </a:t>
            </a:r>
            <a:r>
              <a:rPr lang="ko-KR" altLang="en-US" sz="1600" spc="-90" dirty="0" smtClean="0">
                <a:latin typeface="+mj-ea"/>
              </a:rPr>
              <a:t>다만</a:t>
            </a:r>
            <a:r>
              <a:rPr lang="en-US" altLang="ko-KR" sz="1600" b="1" spc="-90" dirty="0" smtClean="0">
                <a:latin typeface="+mj-ea"/>
              </a:rPr>
              <a:t>, </a:t>
            </a:r>
            <a:r>
              <a:rPr lang="ko-KR" altLang="en-US" sz="1600" b="1" spc="-90" dirty="0" smtClean="0">
                <a:solidFill>
                  <a:schemeClr val="accent1">
                    <a:lumMod val="75000"/>
                  </a:schemeClr>
                </a:solidFill>
                <a:latin typeface="+mj-ea"/>
              </a:rPr>
              <a:t>법인 또는 기관이 해당 업무에 관하여 상당한 주의와 감독을 </a:t>
            </a:r>
            <a:endParaRPr lang="en-US" altLang="ko-KR" sz="1600" b="1" spc="-90" dirty="0">
              <a:solidFill>
                <a:schemeClr val="accent1">
                  <a:lumMod val="75000"/>
                </a:schemeClr>
              </a:solidFill>
              <a:latin typeface="+mj-ea"/>
            </a:endParaRPr>
          </a:p>
          <a:p>
            <a:pPr algn="just">
              <a:lnSpc>
                <a:spcPct val="130000"/>
              </a:lnSpc>
            </a:pPr>
            <a:r>
              <a:rPr lang="en-US" altLang="ko-KR" sz="1600" b="1" spc="-90" dirty="0" smtClean="0">
                <a:solidFill>
                  <a:schemeClr val="accent1">
                    <a:lumMod val="75000"/>
                  </a:schemeClr>
                </a:solidFill>
                <a:latin typeface="+mj-ea"/>
              </a:rPr>
              <a:t>    </a:t>
            </a:r>
            <a:r>
              <a:rPr lang="ko-KR" altLang="en-US" sz="1600" b="1" spc="-90" dirty="0" smtClean="0">
                <a:solidFill>
                  <a:schemeClr val="accent1">
                    <a:lumMod val="75000"/>
                  </a:schemeClr>
                </a:solidFill>
                <a:latin typeface="+mj-ea"/>
              </a:rPr>
              <a:t>게을리하지 아니한 경우에는 면책 가능함</a:t>
            </a:r>
            <a:endParaRPr lang="ko-KR" altLang="en-US" sz="1600" spc="-90" dirty="0">
              <a:solidFill>
                <a:schemeClr val="accent1">
                  <a:lumMod val="75000"/>
                </a:schemeClr>
              </a:solidFill>
              <a:latin typeface="+mj-ea"/>
            </a:endParaRPr>
          </a:p>
        </p:txBody>
      </p:sp>
      <p:sp>
        <p:nvSpPr>
          <p:cNvPr id="18" name="직사각형 17">
            <a:extLst>
              <a:ext uri="{FF2B5EF4-FFF2-40B4-BE49-F238E27FC236}">
                <a16:creationId xmlns:a16="http://schemas.microsoft.com/office/drawing/2014/main" xmlns="" id="{6CE99601-0D9D-F643-B3AA-66DF42674B77}"/>
              </a:ext>
            </a:extLst>
          </p:cNvPr>
          <p:cNvSpPr/>
          <p:nvPr/>
        </p:nvSpPr>
        <p:spPr>
          <a:xfrm>
            <a:off x="401845" y="352440"/>
            <a:ext cx="370614" cy="477054"/>
          </a:xfrm>
          <a:prstGeom prst="rect">
            <a:avLst/>
          </a:prstGeom>
        </p:spPr>
        <p:txBody>
          <a:bodyPr wrap="none">
            <a:spAutoFit/>
          </a:bodyPr>
          <a:lstStyle/>
          <a:p>
            <a:pPr algn="ctr"/>
            <a:r>
              <a:rPr lang="en-US" altLang="ko-KR" sz="2500" b="1" dirty="0" smtClean="0">
                <a:solidFill>
                  <a:schemeClr val="bg1"/>
                </a:solidFill>
                <a:ea typeface="맑은 고딕"/>
              </a:rPr>
              <a:t>3</a:t>
            </a:r>
            <a:endParaRPr lang="en-US" altLang="ko-KR" sz="2500" b="1" dirty="0">
              <a:solidFill>
                <a:schemeClr val="bg1"/>
              </a:solidFill>
            </a:endParaRPr>
          </a:p>
        </p:txBody>
      </p:sp>
      <p:cxnSp>
        <p:nvCxnSpPr>
          <p:cNvPr id="21" name="직선 연결선[R] 26">
            <a:extLst>
              <a:ext uri="{FF2B5EF4-FFF2-40B4-BE49-F238E27FC236}">
                <a16:creationId xmlns:a16="http://schemas.microsoft.com/office/drawing/2014/main" xmlns="" id="{F68FA9E7-EDD8-5648-81D3-8613369C7F5B}"/>
              </a:ext>
            </a:extLst>
          </p:cNvPr>
          <p:cNvCxnSpPr/>
          <p:nvPr/>
        </p:nvCxnSpPr>
        <p:spPr>
          <a:xfrm>
            <a:off x="836618"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xmlns="" id="{2E8E616D-B8A8-3247-8F57-F505F611B8E8}"/>
              </a:ext>
            </a:extLst>
          </p:cNvPr>
          <p:cNvSpPr txBox="1"/>
          <p:nvPr/>
        </p:nvSpPr>
        <p:spPr>
          <a:xfrm>
            <a:off x="974477" y="415296"/>
            <a:ext cx="5502525" cy="400110"/>
          </a:xfrm>
          <a:prstGeom prst="rect">
            <a:avLst/>
          </a:prstGeom>
          <a:noFill/>
        </p:spPr>
        <p:txBody>
          <a:bodyPr wrap="square" rtlCol="0">
            <a:spAutoFit/>
          </a:bodyPr>
          <a:lstStyle/>
          <a:p>
            <a:r>
              <a:rPr lang="ko-KR" altLang="en-US" sz="2000" b="1" spc="-150" dirty="0" smtClean="0">
                <a:solidFill>
                  <a:srgbClr val="F79646"/>
                </a:solidFill>
              </a:rPr>
              <a:t>행정 제재</a:t>
            </a:r>
            <a:r>
              <a:rPr lang="en-US" altLang="ko-KR" sz="1800" b="1" spc="-150" dirty="0" smtClean="0">
                <a:solidFill>
                  <a:schemeClr val="bg1"/>
                </a:solidFill>
              </a:rPr>
              <a:t>(</a:t>
            </a:r>
            <a:r>
              <a:rPr lang="ko-KR" altLang="en-US" sz="1800" b="1" spc="-150" dirty="0" smtClean="0">
                <a:solidFill>
                  <a:schemeClr val="bg1"/>
                </a:solidFill>
              </a:rPr>
              <a:t>처벌</a:t>
            </a:r>
            <a:r>
              <a:rPr lang="en-US" altLang="ko-KR" sz="1800" b="1" spc="-150" dirty="0" smtClean="0">
                <a:solidFill>
                  <a:schemeClr val="bg1"/>
                </a:solidFill>
              </a:rPr>
              <a:t>, </a:t>
            </a:r>
            <a:r>
              <a:rPr lang="ko-KR" altLang="en-US" sz="1800" b="1" spc="-150" dirty="0" smtClean="0">
                <a:solidFill>
                  <a:schemeClr val="bg1"/>
                </a:solidFill>
              </a:rPr>
              <a:t>교육</a:t>
            </a:r>
            <a:r>
              <a:rPr lang="en-US" altLang="ko-KR" sz="1800" b="1" spc="-150" dirty="0" smtClean="0">
                <a:solidFill>
                  <a:schemeClr val="bg1"/>
                </a:solidFill>
              </a:rPr>
              <a:t>, </a:t>
            </a:r>
            <a:r>
              <a:rPr lang="ko-KR" altLang="en-US" sz="1800" b="1" spc="-150" dirty="0" smtClean="0">
                <a:solidFill>
                  <a:schemeClr val="bg1"/>
                </a:solidFill>
              </a:rPr>
              <a:t>공표</a:t>
            </a:r>
            <a:r>
              <a:rPr lang="en-US" altLang="ko-KR" sz="1800" b="1" spc="-150" dirty="0" smtClean="0">
                <a:solidFill>
                  <a:schemeClr val="bg1"/>
                </a:solidFill>
              </a:rPr>
              <a:t>, </a:t>
            </a:r>
            <a:r>
              <a:rPr lang="ko-KR" altLang="en-US" sz="1800" b="1" spc="-150" dirty="0" smtClean="0">
                <a:solidFill>
                  <a:schemeClr val="bg1"/>
                </a:solidFill>
              </a:rPr>
              <a:t>손해배상 등</a:t>
            </a:r>
            <a:r>
              <a:rPr lang="en-US" altLang="ko-KR" sz="1800" b="1" spc="-150" dirty="0" smtClean="0">
                <a:solidFill>
                  <a:schemeClr val="bg1"/>
                </a:solidFill>
              </a:rPr>
              <a:t>)</a:t>
            </a:r>
            <a:endParaRPr lang="en-US" sz="1800" b="1" spc="-150" dirty="0">
              <a:solidFill>
                <a:schemeClr val="bg1"/>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그룹 82">
            <a:extLst>
              <a:ext uri="{FF2B5EF4-FFF2-40B4-BE49-F238E27FC236}">
                <a16:creationId xmlns:a16="http://schemas.microsoft.com/office/drawing/2014/main" xmlns="" id="{77762768-3F0A-1441-9C27-7D63D2CBA7F3}"/>
              </a:ext>
            </a:extLst>
          </p:cNvPr>
          <p:cNvGrpSpPr/>
          <p:nvPr/>
        </p:nvGrpSpPr>
        <p:grpSpPr>
          <a:xfrm>
            <a:off x="860977" y="1197927"/>
            <a:ext cx="8878689" cy="2164447"/>
            <a:chOff x="860977" y="1258887"/>
            <a:chExt cx="8878689" cy="2164447"/>
          </a:xfrm>
        </p:grpSpPr>
        <p:grpSp>
          <p:nvGrpSpPr>
            <p:cNvPr id="63" name="그룹 62">
              <a:extLst>
                <a:ext uri="{FF2B5EF4-FFF2-40B4-BE49-F238E27FC236}">
                  <a16:creationId xmlns:a16="http://schemas.microsoft.com/office/drawing/2014/main" xmlns="" id="{22109DBC-CABF-3D47-B455-663F5D0E2159}"/>
                </a:ext>
              </a:extLst>
            </p:cNvPr>
            <p:cNvGrpSpPr/>
            <p:nvPr/>
          </p:nvGrpSpPr>
          <p:grpSpPr>
            <a:xfrm>
              <a:off x="860977" y="1258887"/>
              <a:ext cx="8878689" cy="2160000"/>
              <a:chOff x="860977" y="1319850"/>
              <a:chExt cx="8878689" cy="1642806"/>
            </a:xfrm>
          </p:grpSpPr>
          <p:sp>
            <p:nvSpPr>
              <p:cNvPr id="64" name="양쪽 모서리가 둥근 사각형 63">
                <a:extLst>
                  <a:ext uri="{FF2B5EF4-FFF2-40B4-BE49-F238E27FC236}">
                    <a16:creationId xmlns:a16="http://schemas.microsoft.com/office/drawing/2014/main" xmlns="" id="{56017B86-7D09-9D4F-AD70-E90F5544769F}"/>
                  </a:ext>
                </a:extLst>
              </p:cNvPr>
              <p:cNvSpPr/>
              <p:nvPr/>
            </p:nvSpPr>
            <p:spPr>
              <a:xfrm rot="16200000">
                <a:off x="663076" y="1517751"/>
                <a:ext cx="1642806" cy="1247003"/>
              </a:xfrm>
              <a:prstGeom prst="round2SameRect">
                <a:avLst/>
              </a:prstGeom>
              <a:solidFill>
                <a:schemeClr val="accent6">
                  <a:lumMod val="20000"/>
                  <a:lumOff val="80000"/>
                </a:schemeClr>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65" name="양쪽 모서리가 둥근 사각형 64">
                <a:extLst>
                  <a:ext uri="{FF2B5EF4-FFF2-40B4-BE49-F238E27FC236}">
                    <a16:creationId xmlns:a16="http://schemas.microsoft.com/office/drawing/2014/main" xmlns="" id="{A55A5D5F-F622-1445-A807-0C181FDC7A61}"/>
                  </a:ext>
                </a:extLst>
              </p:cNvPr>
              <p:cNvSpPr/>
              <p:nvPr/>
            </p:nvSpPr>
            <p:spPr>
              <a:xfrm rot="5400000">
                <a:off x="5102420" y="-1674590"/>
                <a:ext cx="1642806" cy="7631686"/>
              </a:xfrm>
              <a:prstGeom prst="round2SameRect">
                <a:avLst>
                  <a:gd name="adj1" fmla="val 8765"/>
                  <a:gd name="adj2" fmla="val 0"/>
                </a:avLst>
              </a:prstGeom>
              <a:solidFill>
                <a:schemeClr val="bg1"/>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grpSp>
        <p:sp>
          <p:nvSpPr>
            <p:cNvPr id="66" name="TextBox 65">
              <a:extLst>
                <a:ext uri="{FF2B5EF4-FFF2-40B4-BE49-F238E27FC236}">
                  <a16:creationId xmlns:a16="http://schemas.microsoft.com/office/drawing/2014/main" xmlns="" id="{9CFB2FBF-9A1C-A84D-B595-60280590E13B}"/>
                </a:ext>
              </a:extLst>
            </p:cNvPr>
            <p:cNvSpPr txBox="1"/>
            <p:nvPr/>
          </p:nvSpPr>
          <p:spPr>
            <a:xfrm>
              <a:off x="907342" y="1431725"/>
              <a:ext cx="1168042" cy="615553"/>
            </a:xfrm>
            <a:prstGeom prst="rect">
              <a:avLst/>
            </a:prstGeom>
            <a:noFill/>
          </p:spPr>
          <p:txBody>
            <a:bodyPr wrap="square" rtlCol="0">
              <a:spAutoFit/>
            </a:bodyPr>
            <a:lstStyle/>
            <a:p>
              <a:pPr algn="ctr"/>
              <a:r>
                <a:rPr lang="ko-KR" altLang="en-US" sz="1700" b="1" spc="-150" dirty="0" smtClean="0">
                  <a:solidFill>
                    <a:schemeClr val="accent6">
                      <a:lumMod val="75000"/>
                    </a:schemeClr>
                  </a:solidFill>
                </a:rPr>
                <a:t>처벌 대상</a:t>
              </a:r>
              <a:r>
                <a:rPr lang="en-US" altLang="ko-KR" sz="1700" b="1" spc="-150" dirty="0" smtClean="0">
                  <a:solidFill>
                    <a:schemeClr val="accent6">
                      <a:lumMod val="75000"/>
                    </a:schemeClr>
                  </a:solidFill>
                </a:rPr>
                <a:t> </a:t>
              </a:r>
              <a:r>
                <a:rPr lang="ko-KR" altLang="en-US" sz="1700" b="1" spc="-150" dirty="0" smtClean="0">
                  <a:solidFill>
                    <a:schemeClr val="accent6">
                      <a:lumMod val="75000"/>
                    </a:schemeClr>
                  </a:solidFill>
                </a:rPr>
                <a:t>및 내용</a:t>
              </a:r>
              <a:endParaRPr lang="en-US" sz="1700" b="1" spc="-150" dirty="0">
                <a:solidFill>
                  <a:schemeClr val="accent6">
                    <a:lumMod val="75000"/>
                  </a:schemeClr>
                </a:solidFill>
              </a:endParaRPr>
            </a:p>
          </p:txBody>
        </p:sp>
        <p:pic>
          <p:nvPicPr>
            <p:cNvPr id="67" name="Picture 2" descr="D:\맥 공유\21-2-15\처벌법1.png">
              <a:extLst>
                <a:ext uri="{FF2B5EF4-FFF2-40B4-BE49-F238E27FC236}">
                  <a16:creationId xmlns:a16="http://schemas.microsoft.com/office/drawing/2014/main" xmlns="" id="{F8CE9EE7-A46F-FB42-BAA1-E400831E0361}"/>
                </a:ext>
              </a:extLst>
            </p:cNvPr>
            <p:cNvPicPr>
              <a:picLocks noChangeAspect="1" noChangeArrowheads="1"/>
            </p:cNvPicPr>
            <p:nvPr/>
          </p:nvPicPr>
          <p:blipFill>
            <a:blip r:embed="rId2"/>
            <a:srcRect/>
            <a:stretch>
              <a:fillRect/>
            </a:stretch>
          </p:blipFill>
          <p:spPr bwMode="auto">
            <a:xfrm>
              <a:off x="1163098" y="2175195"/>
              <a:ext cx="656530" cy="684000"/>
            </a:xfrm>
            <a:prstGeom prst="rect">
              <a:avLst/>
            </a:prstGeom>
            <a:noFill/>
          </p:spPr>
        </p:pic>
        <p:grpSp>
          <p:nvGrpSpPr>
            <p:cNvPr id="75" name="그룹 74">
              <a:extLst>
                <a:ext uri="{FF2B5EF4-FFF2-40B4-BE49-F238E27FC236}">
                  <a16:creationId xmlns:a16="http://schemas.microsoft.com/office/drawing/2014/main" xmlns="" id="{B430CF06-1FC1-E841-9A18-DA06ACB2F195}"/>
                </a:ext>
              </a:extLst>
            </p:cNvPr>
            <p:cNvGrpSpPr/>
            <p:nvPr/>
          </p:nvGrpSpPr>
          <p:grpSpPr>
            <a:xfrm>
              <a:off x="2332091" y="1388780"/>
              <a:ext cx="7190510" cy="1009465"/>
              <a:chOff x="2332091" y="1413164"/>
              <a:chExt cx="7190510" cy="1009465"/>
            </a:xfrm>
          </p:grpSpPr>
          <p:sp>
            <p:nvSpPr>
              <p:cNvPr id="68" name="모서리가 둥근 직사각형 67">
                <a:extLst>
                  <a:ext uri="{FF2B5EF4-FFF2-40B4-BE49-F238E27FC236}">
                    <a16:creationId xmlns:a16="http://schemas.microsoft.com/office/drawing/2014/main" xmlns="" id="{2A067A8C-B560-E948-98F7-E0C84AC270E1}"/>
                  </a:ext>
                </a:extLst>
              </p:cNvPr>
              <p:cNvSpPr/>
              <p:nvPr/>
            </p:nvSpPr>
            <p:spPr>
              <a:xfrm>
                <a:off x="2332091" y="1413164"/>
                <a:ext cx="2401833" cy="324000"/>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500" b="1" spc="-90" dirty="0" smtClean="0"/>
                  <a:t>사업주 또는 경영책임자 등</a:t>
                </a:r>
                <a:endParaRPr lang="ko-KR" altLang="en-US" sz="1500" b="1" spc="-90" dirty="0"/>
              </a:p>
            </p:txBody>
          </p:sp>
          <p:sp>
            <p:nvSpPr>
              <p:cNvPr id="69" name="TextBox 68">
                <a:extLst>
                  <a:ext uri="{FF2B5EF4-FFF2-40B4-BE49-F238E27FC236}">
                    <a16:creationId xmlns:a16="http://schemas.microsoft.com/office/drawing/2014/main" xmlns="" id="{6C3733E8-E813-0F43-B57A-4BD391C9CBC2}"/>
                  </a:ext>
                </a:extLst>
              </p:cNvPr>
              <p:cNvSpPr txBox="1"/>
              <p:nvPr/>
            </p:nvSpPr>
            <p:spPr>
              <a:xfrm>
                <a:off x="2332092" y="1737164"/>
                <a:ext cx="7190509" cy="685465"/>
              </a:xfrm>
              <a:prstGeom prst="rect">
                <a:avLst/>
              </a:prstGeom>
              <a:noFill/>
            </p:spPr>
            <p:txBody>
              <a:bodyPr wrap="square" lIns="104287" tIns="52144" rIns="104287" bIns="52144" rtlCol="0">
                <a:spAutoFit/>
              </a:bodyPr>
              <a:lstStyle/>
              <a:p>
                <a:pPr>
                  <a:lnSpc>
                    <a:spcPct val="130000"/>
                  </a:lnSpc>
                </a:pPr>
                <a:r>
                  <a:rPr lang="en-US" altLang="ko-KR" sz="1450" spc="-90" dirty="0" smtClean="0">
                    <a:solidFill>
                      <a:schemeClr val="accent6">
                        <a:lumMod val="75000"/>
                      </a:schemeClr>
                    </a:solidFill>
                  </a:rPr>
                  <a:t>•</a:t>
                </a:r>
                <a:r>
                  <a:rPr lang="en-US" altLang="ko-KR" sz="1450" spc="-90" dirty="0" smtClean="0"/>
                  <a:t> </a:t>
                </a:r>
                <a:r>
                  <a:rPr lang="ko-KR" altLang="en-US" sz="1450" spc="-90" dirty="0" smtClean="0"/>
                  <a:t>사망자 발생한 경우 </a:t>
                </a:r>
                <a:r>
                  <a:rPr lang="en-US" altLang="ko-KR" sz="1450" spc="-90" dirty="0" smtClean="0"/>
                  <a:t>: </a:t>
                </a:r>
                <a:r>
                  <a:rPr lang="ko-KR" altLang="en-US" sz="1450" spc="-90" dirty="0" smtClean="0"/>
                  <a:t> </a:t>
                </a:r>
                <a:r>
                  <a:rPr lang="en-US" altLang="ko-KR" sz="1450" b="1" spc="-90" dirty="0" smtClean="0"/>
                  <a:t>1</a:t>
                </a:r>
                <a:r>
                  <a:rPr lang="ko-KR" altLang="en-US" sz="1450" b="1" spc="-90" dirty="0" smtClean="0"/>
                  <a:t>년 이상의 징역 또는 </a:t>
                </a:r>
                <a:r>
                  <a:rPr lang="en-US" altLang="ko-KR" sz="1450" b="1" spc="-90" dirty="0" smtClean="0"/>
                  <a:t>10</a:t>
                </a:r>
                <a:r>
                  <a:rPr lang="ko-KR" altLang="en-US" sz="1450" b="1" spc="-90" dirty="0" err="1" smtClean="0"/>
                  <a:t>억원</a:t>
                </a:r>
                <a:r>
                  <a:rPr lang="ko-KR" altLang="en-US" sz="1450" b="1" spc="-90" dirty="0" smtClean="0"/>
                  <a:t> 이하의 벌금 </a:t>
                </a:r>
                <a:endParaRPr lang="ko-KR" altLang="en-US" sz="1450" b="1" spc="-90" dirty="0"/>
              </a:p>
              <a:p>
                <a:pPr>
                  <a:lnSpc>
                    <a:spcPct val="130000"/>
                  </a:lnSpc>
                </a:pPr>
                <a:r>
                  <a:rPr lang="en-US" altLang="ko-KR" sz="1450" spc="-90" dirty="0" smtClean="0">
                    <a:solidFill>
                      <a:schemeClr val="accent6">
                        <a:lumMod val="75000"/>
                      </a:schemeClr>
                    </a:solidFill>
                  </a:rPr>
                  <a:t>•</a:t>
                </a:r>
                <a:r>
                  <a:rPr lang="en-US" altLang="ko-KR" sz="1450" spc="-90" dirty="0" smtClean="0"/>
                  <a:t> </a:t>
                </a:r>
                <a:r>
                  <a:rPr lang="ko-KR" altLang="en-US" sz="1450" spc="-90" dirty="0" smtClean="0"/>
                  <a:t>부상 또는 질병 발생한 경우 </a:t>
                </a:r>
                <a:r>
                  <a:rPr lang="en-US" altLang="ko-KR" sz="1450" spc="-90" dirty="0" smtClean="0"/>
                  <a:t>: </a:t>
                </a:r>
                <a:r>
                  <a:rPr lang="en-US" altLang="ko-KR" sz="1450" b="1" spc="-90" dirty="0" smtClean="0"/>
                  <a:t>7</a:t>
                </a:r>
                <a:r>
                  <a:rPr lang="ko-KR" altLang="en-US" sz="1450" b="1" spc="-90" dirty="0" smtClean="0"/>
                  <a:t>년 이하의 징역 또는 </a:t>
                </a:r>
                <a:r>
                  <a:rPr lang="en-US" altLang="ko-KR" sz="1450" b="1" spc="-90" dirty="0" smtClean="0"/>
                  <a:t>1</a:t>
                </a:r>
                <a:r>
                  <a:rPr lang="ko-KR" altLang="en-US" sz="1450" b="1" spc="-90" dirty="0" err="1" smtClean="0"/>
                  <a:t>억원</a:t>
                </a:r>
                <a:r>
                  <a:rPr lang="ko-KR" altLang="en-US" sz="1450" b="1" spc="-90" dirty="0" smtClean="0"/>
                  <a:t> 이하의 벌금</a:t>
                </a:r>
                <a:endParaRPr lang="ko-KR" altLang="en-US" sz="1450" spc="-90" dirty="0">
                  <a:latin typeface="+mj-ea"/>
                </a:endParaRPr>
              </a:p>
            </p:txBody>
          </p:sp>
        </p:grpSp>
        <p:grpSp>
          <p:nvGrpSpPr>
            <p:cNvPr id="76" name="그룹 75">
              <a:extLst>
                <a:ext uri="{FF2B5EF4-FFF2-40B4-BE49-F238E27FC236}">
                  <a16:creationId xmlns:a16="http://schemas.microsoft.com/office/drawing/2014/main" xmlns="" id="{A07DD49F-1B4B-0A40-B8EB-814AA2E17A91}"/>
                </a:ext>
              </a:extLst>
            </p:cNvPr>
            <p:cNvGrpSpPr/>
            <p:nvPr/>
          </p:nvGrpSpPr>
          <p:grpSpPr>
            <a:xfrm>
              <a:off x="2332092" y="2409335"/>
              <a:ext cx="7190509" cy="1013999"/>
              <a:chOff x="2332092" y="2409335"/>
              <a:chExt cx="7190509" cy="1013999"/>
            </a:xfrm>
          </p:grpSpPr>
          <p:sp>
            <p:nvSpPr>
              <p:cNvPr id="70" name="모서리가 둥근 직사각형 69">
                <a:extLst>
                  <a:ext uri="{FF2B5EF4-FFF2-40B4-BE49-F238E27FC236}">
                    <a16:creationId xmlns:a16="http://schemas.microsoft.com/office/drawing/2014/main" xmlns="" id="{C037BB36-FA2E-FD4F-B3FE-34E9F19261C9}"/>
                  </a:ext>
                </a:extLst>
              </p:cNvPr>
              <p:cNvSpPr/>
              <p:nvPr/>
            </p:nvSpPr>
            <p:spPr>
              <a:xfrm>
                <a:off x="2332092" y="2409335"/>
                <a:ext cx="1468383" cy="324000"/>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ko-KR" altLang="en-US" sz="1500" b="1" spc="-90" dirty="0" smtClean="0"/>
                  <a:t>법인 또는 기관 </a:t>
                </a:r>
                <a:endParaRPr lang="ko-KR" altLang="en-US" sz="1500" b="1" spc="-90" dirty="0"/>
              </a:p>
            </p:txBody>
          </p:sp>
          <p:sp>
            <p:nvSpPr>
              <p:cNvPr id="71" name="TextBox 70">
                <a:extLst>
                  <a:ext uri="{FF2B5EF4-FFF2-40B4-BE49-F238E27FC236}">
                    <a16:creationId xmlns:a16="http://schemas.microsoft.com/office/drawing/2014/main" xmlns="" id="{4910CCC9-A3DF-0B49-8C94-C7F1CE12CB4C}"/>
                  </a:ext>
                </a:extLst>
              </p:cNvPr>
              <p:cNvSpPr txBox="1"/>
              <p:nvPr/>
            </p:nvSpPr>
            <p:spPr>
              <a:xfrm>
                <a:off x="2332092" y="2737869"/>
                <a:ext cx="7190509" cy="685465"/>
              </a:xfrm>
              <a:prstGeom prst="rect">
                <a:avLst/>
              </a:prstGeom>
              <a:noFill/>
            </p:spPr>
            <p:txBody>
              <a:bodyPr wrap="square" lIns="104287" tIns="52144" rIns="104287" bIns="52144" rtlCol="0">
                <a:spAutoFit/>
              </a:bodyPr>
              <a:lstStyle/>
              <a:p>
                <a:pPr>
                  <a:lnSpc>
                    <a:spcPct val="130000"/>
                  </a:lnSpc>
                </a:pPr>
                <a:r>
                  <a:rPr lang="en-US" altLang="ko-KR" sz="1450" spc="-90" dirty="0" smtClean="0">
                    <a:solidFill>
                      <a:schemeClr val="accent6">
                        <a:lumMod val="75000"/>
                      </a:schemeClr>
                    </a:solidFill>
                  </a:rPr>
                  <a:t>•</a:t>
                </a:r>
                <a:r>
                  <a:rPr lang="en-US" altLang="ko-KR" sz="1450" spc="-90" dirty="0" smtClean="0"/>
                  <a:t> </a:t>
                </a:r>
                <a:r>
                  <a:rPr lang="ko-KR" altLang="en-US" sz="1450" spc="-90" dirty="0" smtClean="0"/>
                  <a:t>사망자 발생한 경우 </a:t>
                </a:r>
                <a:r>
                  <a:rPr lang="en-US" altLang="ko-KR" sz="1450" dirty="0" smtClean="0"/>
                  <a:t>: </a:t>
                </a:r>
                <a:r>
                  <a:rPr lang="en-US" altLang="ko-KR" sz="1450" b="1" dirty="0" smtClean="0"/>
                  <a:t>50</a:t>
                </a:r>
                <a:r>
                  <a:rPr lang="ko-KR" altLang="en-US" sz="1450" b="1" dirty="0" err="1" smtClean="0"/>
                  <a:t>억원</a:t>
                </a:r>
                <a:r>
                  <a:rPr lang="ko-KR" altLang="en-US" sz="1450" b="1" dirty="0" smtClean="0"/>
                  <a:t> 이하의 벌금형 </a:t>
                </a:r>
                <a:endParaRPr lang="ko-KR" altLang="en-US" sz="1450" b="1" spc="-90" dirty="0"/>
              </a:p>
              <a:p>
                <a:pPr>
                  <a:lnSpc>
                    <a:spcPct val="130000"/>
                  </a:lnSpc>
                </a:pPr>
                <a:r>
                  <a:rPr lang="en-US" altLang="ko-KR" sz="1450" spc="-90" dirty="0" smtClean="0">
                    <a:solidFill>
                      <a:schemeClr val="accent6">
                        <a:lumMod val="75000"/>
                      </a:schemeClr>
                    </a:solidFill>
                  </a:rPr>
                  <a:t>•</a:t>
                </a:r>
                <a:r>
                  <a:rPr lang="en-US" altLang="ko-KR" sz="1450" spc="-90" dirty="0" smtClean="0"/>
                  <a:t> </a:t>
                </a:r>
                <a:r>
                  <a:rPr lang="ko-KR" altLang="en-US" sz="1450" spc="-90" dirty="0" smtClean="0"/>
                  <a:t>부상 또는 질병 발생한 경우 </a:t>
                </a:r>
                <a:r>
                  <a:rPr lang="en-US" altLang="ko-KR" sz="1450" spc="-90" dirty="0" smtClean="0"/>
                  <a:t>: </a:t>
                </a:r>
                <a:r>
                  <a:rPr lang="en-US" altLang="ko-KR" sz="1450" b="1" dirty="0" smtClean="0"/>
                  <a:t>10</a:t>
                </a:r>
                <a:r>
                  <a:rPr lang="ko-KR" altLang="en-US" sz="1450" b="1" dirty="0" err="1" smtClean="0"/>
                  <a:t>억원</a:t>
                </a:r>
                <a:r>
                  <a:rPr lang="ko-KR" altLang="en-US" sz="1450" b="1" dirty="0" smtClean="0"/>
                  <a:t> 이하의 벌금형 </a:t>
                </a:r>
                <a:endParaRPr lang="ko-KR" altLang="en-US" sz="1450" spc="-90" dirty="0">
                  <a:latin typeface="+mj-ea"/>
                </a:endParaRPr>
              </a:p>
            </p:txBody>
          </p:sp>
        </p:grpSp>
      </p:grpSp>
      <p:grpSp>
        <p:nvGrpSpPr>
          <p:cNvPr id="84" name="그룹 83">
            <a:extLst>
              <a:ext uri="{FF2B5EF4-FFF2-40B4-BE49-F238E27FC236}">
                <a16:creationId xmlns:a16="http://schemas.microsoft.com/office/drawing/2014/main" xmlns="" id="{28F4FD15-82B0-DA4A-8989-D08B33C53616}"/>
              </a:ext>
            </a:extLst>
          </p:cNvPr>
          <p:cNvGrpSpPr/>
          <p:nvPr/>
        </p:nvGrpSpPr>
        <p:grpSpPr>
          <a:xfrm>
            <a:off x="860976" y="3479492"/>
            <a:ext cx="8878690" cy="1080000"/>
            <a:chOff x="860976" y="3540452"/>
            <a:chExt cx="8878690" cy="1080000"/>
          </a:xfrm>
        </p:grpSpPr>
        <p:grpSp>
          <p:nvGrpSpPr>
            <p:cNvPr id="55" name="그룹 54">
              <a:extLst>
                <a:ext uri="{FF2B5EF4-FFF2-40B4-BE49-F238E27FC236}">
                  <a16:creationId xmlns:a16="http://schemas.microsoft.com/office/drawing/2014/main" xmlns="" id="{93269F8C-6CF0-7C45-8251-11470E18C084}"/>
                </a:ext>
              </a:extLst>
            </p:cNvPr>
            <p:cNvGrpSpPr/>
            <p:nvPr/>
          </p:nvGrpSpPr>
          <p:grpSpPr>
            <a:xfrm>
              <a:off x="860976" y="3540452"/>
              <a:ext cx="8878690" cy="1080000"/>
              <a:chOff x="860976" y="3106208"/>
              <a:chExt cx="8878690" cy="1080000"/>
            </a:xfrm>
          </p:grpSpPr>
          <p:sp>
            <p:nvSpPr>
              <p:cNvPr id="49" name="양쪽 모서리가 둥근 사각형 48">
                <a:extLst>
                  <a:ext uri="{FF2B5EF4-FFF2-40B4-BE49-F238E27FC236}">
                    <a16:creationId xmlns:a16="http://schemas.microsoft.com/office/drawing/2014/main" xmlns="" id="{B92121E0-EC6B-A241-9F38-FC2A33E76C03}"/>
                  </a:ext>
                </a:extLst>
              </p:cNvPr>
              <p:cNvSpPr/>
              <p:nvPr/>
            </p:nvSpPr>
            <p:spPr>
              <a:xfrm rot="16200000">
                <a:off x="944478" y="3022706"/>
                <a:ext cx="1080000" cy="1247003"/>
              </a:xfrm>
              <a:prstGeom prst="round2SameRect">
                <a:avLst/>
              </a:prstGeom>
              <a:solidFill>
                <a:schemeClr val="accent6">
                  <a:lumMod val="20000"/>
                  <a:lumOff val="80000"/>
                </a:schemeClr>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50" name="양쪽 모서리가 둥근 사각형 49">
                <a:extLst>
                  <a:ext uri="{FF2B5EF4-FFF2-40B4-BE49-F238E27FC236}">
                    <a16:creationId xmlns:a16="http://schemas.microsoft.com/office/drawing/2014/main" xmlns="" id="{FF450FEF-DE34-8248-9554-27C5D0556748}"/>
                  </a:ext>
                </a:extLst>
              </p:cNvPr>
              <p:cNvSpPr/>
              <p:nvPr/>
            </p:nvSpPr>
            <p:spPr>
              <a:xfrm rot="5400000">
                <a:off x="5383823" y="-169635"/>
                <a:ext cx="1080000" cy="7631686"/>
              </a:xfrm>
              <a:prstGeom prst="round2SameRect">
                <a:avLst/>
              </a:prstGeom>
              <a:solidFill>
                <a:schemeClr val="bg1"/>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grpSp>
        <p:sp>
          <p:nvSpPr>
            <p:cNvPr id="72" name="TextBox 71">
              <a:extLst>
                <a:ext uri="{FF2B5EF4-FFF2-40B4-BE49-F238E27FC236}">
                  <a16:creationId xmlns:a16="http://schemas.microsoft.com/office/drawing/2014/main" xmlns="" id="{23E4637C-9600-A04E-B571-249046540DFC}"/>
                </a:ext>
              </a:extLst>
            </p:cNvPr>
            <p:cNvSpPr txBox="1"/>
            <p:nvPr/>
          </p:nvSpPr>
          <p:spPr>
            <a:xfrm>
              <a:off x="2332092" y="3614133"/>
              <a:ext cx="7190509" cy="975545"/>
            </a:xfrm>
            <a:prstGeom prst="rect">
              <a:avLst/>
            </a:prstGeom>
            <a:noFill/>
          </p:spPr>
          <p:txBody>
            <a:bodyPr wrap="square" lIns="104287" tIns="52144" rIns="104287" bIns="52144" rtlCol="0">
              <a:spAutoFit/>
            </a:bodyPr>
            <a:lstStyle/>
            <a:p>
              <a:pPr>
                <a:lnSpc>
                  <a:spcPct val="130000"/>
                </a:lnSpc>
              </a:pPr>
              <a:r>
                <a:rPr lang="en-US" altLang="ko-KR" sz="1450" spc="-90" dirty="0" smtClean="0">
                  <a:solidFill>
                    <a:schemeClr val="accent6">
                      <a:lumMod val="75000"/>
                    </a:schemeClr>
                  </a:solidFill>
                </a:rPr>
                <a:t>•</a:t>
              </a:r>
              <a:r>
                <a:rPr lang="en-US" altLang="ko-KR" sz="1450" spc="-90" dirty="0" smtClean="0"/>
                <a:t> </a:t>
              </a:r>
              <a:r>
                <a:rPr lang="ko-KR" altLang="en-US" sz="1450" dirty="0" smtClean="0"/>
                <a:t>사업주 또는 </a:t>
              </a:r>
              <a:r>
                <a:rPr lang="ko-KR" altLang="en-US" sz="1450" dirty="0" err="1" smtClean="0"/>
                <a:t>경영책임자등이</a:t>
              </a:r>
              <a:r>
                <a:rPr lang="ko-KR" altLang="en-US" sz="1450" dirty="0" smtClean="0"/>
                <a:t> 고의 또는 중대한 과실로</a:t>
              </a:r>
              <a:endParaRPr lang="en-US" altLang="ko-KR" sz="1450" dirty="0" smtClean="0"/>
            </a:p>
            <a:p>
              <a:pPr>
                <a:lnSpc>
                  <a:spcPct val="130000"/>
                </a:lnSpc>
              </a:pPr>
              <a:r>
                <a:rPr lang="en-US" altLang="ko-KR" sz="1450" dirty="0" smtClean="0"/>
                <a:t>  </a:t>
              </a:r>
              <a:r>
                <a:rPr lang="ko-KR" altLang="en-US" sz="1450" dirty="0" smtClean="0"/>
                <a:t>안전 및</a:t>
              </a:r>
              <a:r>
                <a:rPr lang="en-US" altLang="ko-KR" sz="1450" dirty="0" smtClean="0"/>
                <a:t> </a:t>
              </a:r>
              <a:r>
                <a:rPr lang="ko-KR" altLang="en-US" sz="1450" dirty="0" smtClean="0"/>
                <a:t>보건확보의무를 위반하여 중대재해를 발생하게 한 경우</a:t>
              </a:r>
              <a:r>
                <a:rPr lang="en-US" altLang="ko-KR" sz="1450" dirty="0" smtClean="0"/>
                <a:t>,</a:t>
              </a:r>
            </a:p>
            <a:p>
              <a:pPr>
                <a:lnSpc>
                  <a:spcPct val="130000"/>
                </a:lnSpc>
              </a:pPr>
              <a:r>
                <a:rPr lang="en-US" altLang="ko-KR" sz="1450" dirty="0" smtClean="0"/>
                <a:t>  </a:t>
              </a:r>
              <a:r>
                <a:rPr lang="ko-KR" altLang="en-US" sz="1450" dirty="0" smtClean="0"/>
                <a:t>손해액의 </a:t>
              </a:r>
              <a:r>
                <a:rPr lang="en-US" altLang="ko-KR" sz="1450" b="1" dirty="0" smtClean="0"/>
                <a:t>5</a:t>
              </a:r>
              <a:r>
                <a:rPr lang="ko-KR" altLang="en-US" sz="1450" b="1" dirty="0" smtClean="0"/>
                <a:t>배를 넘지 않는 범위</a:t>
              </a:r>
              <a:r>
                <a:rPr lang="en-US" altLang="ko-KR" sz="1450" b="1" dirty="0" smtClean="0"/>
                <a:t> </a:t>
              </a:r>
              <a:r>
                <a:rPr lang="ko-KR" altLang="en-US" sz="1450" b="1" dirty="0" smtClean="0"/>
                <a:t>내에서 배상 책임</a:t>
              </a:r>
              <a:endParaRPr lang="ko-KR" altLang="en-US" sz="1450" spc="-90" dirty="0">
                <a:latin typeface="+mj-ea"/>
              </a:endParaRPr>
            </a:p>
          </p:txBody>
        </p:sp>
        <p:sp>
          <p:nvSpPr>
            <p:cNvPr id="73" name="TextBox 72">
              <a:extLst>
                <a:ext uri="{FF2B5EF4-FFF2-40B4-BE49-F238E27FC236}">
                  <a16:creationId xmlns:a16="http://schemas.microsoft.com/office/drawing/2014/main" xmlns="" id="{368E61FE-40F7-D042-8351-7117B42A91EC}"/>
                </a:ext>
              </a:extLst>
            </p:cNvPr>
            <p:cNvSpPr txBox="1"/>
            <p:nvPr/>
          </p:nvSpPr>
          <p:spPr>
            <a:xfrm>
              <a:off x="907342" y="3637622"/>
              <a:ext cx="1168042" cy="353943"/>
            </a:xfrm>
            <a:prstGeom prst="rect">
              <a:avLst/>
            </a:prstGeom>
            <a:noFill/>
          </p:spPr>
          <p:txBody>
            <a:bodyPr wrap="square" rtlCol="0">
              <a:spAutoFit/>
            </a:bodyPr>
            <a:lstStyle/>
            <a:p>
              <a:pPr algn="ctr"/>
              <a:r>
                <a:rPr lang="ko-KR" altLang="en-US" sz="1700" b="1" spc="-150" dirty="0">
                  <a:solidFill>
                    <a:schemeClr val="accent6">
                      <a:lumMod val="75000"/>
                    </a:schemeClr>
                  </a:solidFill>
                </a:rPr>
                <a:t>손해배상</a:t>
              </a:r>
              <a:endParaRPr lang="en-US" sz="1700" b="1" spc="-150" dirty="0">
                <a:solidFill>
                  <a:schemeClr val="accent6">
                    <a:lumMod val="75000"/>
                  </a:schemeClr>
                </a:solidFill>
              </a:endParaRPr>
            </a:p>
          </p:txBody>
        </p:sp>
        <p:pic>
          <p:nvPicPr>
            <p:cNvPr id="74" name="Picture 3" descr="D:\맥 공유\21-2-15\처벌법2.png">
              <a:extLst>
                <a:ext uri="{FF2B5EF4-FFF2-40B4-BE49-F238E27FC236}">
                  <a16:creationId xmlns:a16="http://schemas.microsoft.com/office/drawing/2014/main" xmlns="" id="{DBA8F7EE-E58D-8643-ACD3-4473D71B6FD6}"/>
                </a:ext>
              </a:extLst>
            </p:cNvPr>
            <p:cNvPicPr>
              <a:picLocks noChangeAspect="1" noChangeArrowheads="1"/>
            </p:cNvPicPr>
            <p:nvPr/>
          </p:nvPicPr>
          <p:blipFill>
            <a:blip r:embed="rId3"/>
            <a:srcRect/>
            <a:stretch>
              <a:fillRect/>
            </a:stretch>
          </p:blipFill>
          <p:spPr bwMode="auto">
            <a:xfrm>
              <a:off x="1292130" y="4039611"/>
              <a:ext cx="471618" cy="468000"/>
            </a:xfrm>
            <a:prstGeom prst="rect">
              <a:avLst/>
            </a:prstGeom>
            <a:noFill/>
          </p:spPr>
        </p:pic>
      </p:grpSp>
      <p:grpSp>
        <p:nvGrpSpPr>
          <p:cNvPr id="85" name="그룹 84">
            <a:extLst>
              <a:ext uri="{FF2B5EF4-FFF2-40B4-BE49-F238E27FC236}">
                <a16:creationId xmlns:a16="http://schemas.microsoft.com/office/drawing/2014/main" xmlns="" id="{9FB6B10F-6E8C-4A49-BAB2-E4C39141CBB1}"/>
              </a:ext>
            </a:extLst>
          </p:cNvPr>
          <p:cNvGrpSpPr/>
          <p:nvPr/>
        </p:nvGrpSpPr>
        <p:grpSpPr>
          <a:xfrm>
            <a:off x="860976" y="4681057"/>
            <a:ext cx="8877600" cy="972000"/>
            <a:chOff x="860976" y="4705441"/>
            <a:chExt cx="8877600" cy="972000"/>
          </a:xfrm>
        </p:grpSpPr>
        <p:grpSp>
          <p:nvGrpSpPr>
            <p:cNvPr id="56" name="그룹 55">
              <a:extLst>
                <a:ext uri="{FF2B5EF4-FFF2-40B4-BE49-F238E27FC236}">
                  <a16:creationId xmlns:a16="http://schemas.microsoft.com/office/drawing/2014/main" xmlns="" id="{D7903E73-D6CB-2441-8A16-5D2F3F9E4DB5}"/>
                </a:ext>
              </a:extLst>
            </p:cNvPr>
            <p:cNvGrpSpPr/>
            <p:nvPr/>
          </p:nvGrpSpPr>
          <p:grpSpPr>
            <a:xfrm>
              <a:off x="860976" y="4705441"/>
              <a:ext cx="8877600" cy="972000"/>
              <a:chOff x="860976" y="3106208"/>
              <a:chExt cx="8878690" cy="1080000"/>
            </a:xfrm>
          </p:grpSpPr>
          <p:sp>
            <p:nvSpPr>
              <p:cNvPr id="57" name="양쪽 모서리가 둥근 사각형 56">
                <a:extLst>
                  <a:ext uri="{FF2B5EF4-FFF2-40B4-BE49-F238E27FC236}">
                    <a16:creationId xmlns:a16="http://schemas.microsoft.com/office/drawing/2014/main" xmlns="" id="{5136C7A8-EFAD-2743-8B35-C67AAF2DDD9A}"/>
                  </a:ext>
                </a:extLst>
              </p:cNvPr>
              <p:cNvSpPr/>
              <p:nvPr/>
            </p:nvSpPr>
            <p:spPr>
              <a:xfrm rot="16200000">
                <a:off x="944478" y="3022706"/>
                <a:ext cx="1080000" cy="1247003"/>
              </a:xfrm>
              <a:prstGeom prst="round2SameRect">
                <a:avLst/>
              </a:prstGeom>
              <a:solidFill>
                <a:schemeClr val="accent6">
                  <a:lumMod val="20000"/>
                  <a:lumOff val="80000"/>
                </a:schemeClr>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58" name="양쪽 모서리가 둥근 사각형 57">
                <a:extLst>
                  <a:ext uri="{FF2B5EF4-FFF2-40B4-BE49-F238E27FC236}">
                    <a16:creationId xmlns:a16="http://schemas.microsoft.com/office/drawing/2014/main" xmlns="" id="{E5B146AB-610B-2044-83A5-FF5E3995315A}"/>
                  </a:ext>
                </a:extLst>
              </p:cNvPr>
              <p:cNvSpPr/>
              <p:nvPr/>
            </p:nvSpPr>
            <p:spPr>
              <a:xfrm rot="5400000">
                <a:off x="5383823" y="-169635"/>
                <a:ext cx="1080000" cy="7631686"/>
              </a:xfrm>
              <a:prstGeom prst="round2SameRect">
                <a:avLst/>
              </a:prstGeom>
              <a:solidFill>
                <a:schemeClr val="bg1"/>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grpSp>
        <p:sp>
          <p:nvSpPr>
            <p:cNvPr id="77" name="TextBox 76">
              <a:extLst>
                <a:ext uri="{FF2B5EF4-FFF2-40B4-BE49-F238E27FC236}">
                  <a16:creationId xmlns:a16="http://schemas.microsoft.com/office/drawing/2014/main" xmlns="" id="{3C4BD68A-A343-E74A-BFCF-E14A26EB2D78}"/>
                </a:ext>
              </a:extLst>
            </p:cNvPr>
            <p:cNvSpPr txBox="1"/>
            <p:nvPr/>
          </p:nvSpPr>
          <p:spPr>
            <a:xfrm>
              <a:off x="2332092" y="5015195"/>
              <a:ext cx="7190509" cy="328444"/>
            </a:xfrm>
            <a:prstGeom prst="rect">
              <a:avLst/>
            </a:prstGeom>
            <a:noFill/>
          </p:spPr>
          <p:txBody>
            <a:bodyPr wrap="square" lIns="104287" tIns="52144" rIns="104287" bIns="52144" rtlCol="0">
              <a:spAutoFit/>
            </a:bodyPr>
            <a:lstStyle/>
            <a:p>
              <a:r>
                <a:rPr lang="en-US" altLang="ko-KR" sz="1450" spc="-90" dirty="0" smtClean="0">
                  <a:solidFill>
                    <a:schemeClr val="accent6">
                      <a:lumMod val="75000"/>
                    </a:schemeClr>
                  </a:solidFill>
                </a:rPr>
                <a:t>•</a:t>
              </a:r>
              <a:r>
                <a:rPr lang="en-US" altLang="ko-KR" sz="1450" spc="-90" dirty="0" smtClean="0"/>
                <a:t> </a:t>
              </a:r>
              <a:r>
                <a:rPr lang="ko-KR" altLang="en-US" sz="1450" spc="-90" dirty="0" err="1" smtClean="0"/>
                <a:t>상시근로자</a:t>
              </a:r>
              <a:r>
                <a:rPr lang="ko-KR" altLang="en-US" sz="1450" spc="-90" dirty="0" smtClean="0"/>
                <a:t> </a:t>
              </a:r>
              <a:r>
                <a:rPr lang="en-US" altLang="ko-KR" sz="1450" b="1" spc="-90" dirty="0" smtClean="0"/>
                <a:t>5</a:t>
              </a:r>
              <a:r>
                <a:rPr lang="ko-KR" altLang="en-US" sz="1450" b="1" spc="-90" dirty="0" smtClean="0"/>
                <a:t>명 이상의 사업</a:t>
              </a:r>
              <a:r>
                <a:rPr lang="en-US" altLang="ko-KR" sz="1450" b="1" spc="-90" dirty="0"/>
                <a:t>(</a:t>
              </a:r>
              <a:r>
                <a:rPr lang="ko-KR" altLang="en-US" sz="1450" b="1" spc="-90" dirty="0"/>
                <a:t>사업장</a:t>
              </a:r>
              <a:r>
                <a:rPr lang="en-US" altLang="ko-KR" sz="1450" b="1" spc="-90" dirty="0"/>
                <a:t>)</a:t>
              </a:r>
              <a:r>
                <a:rPr lang="ko-KR" altLang="en-US" sz="1450" b="1" spc="-90" dirty="0" smtClean="0"/>
                <a:t>의 사업주 또는 경영책임자 등</a:t>
              </a:r>
              <a:endParaRPr lang="ko-KR" altLang="en-US" sz="1450" spc="-90" dirty="0">
                <a:latin typeface="+mj-ea"/>
              </a:endParaRPr>
            </a:p>
          </p:txBody>
        </p:sp>
        <p:sp>
          <p:nvSpPr>
            <p:cNvPr id="78" name="TextBox 77">
              <a:extLst>
                <a:ext uri="{FF2B5EF4-FFF2-40B4-BE49-F238E27FC236}">
                  <a16:creationId xmlns:a16="http://schemas.microsoft.com/office/drawing/2014/main" xmlns="" id="{BC1B59A2-8723-9A4F-A487-AEC4720C3F1A}"/>
                </a:ext>
              </a:extLst>
            </p:cNvPr>
            <p:cNvSpPr txBox="1"/>
            <p:nvPr/>
          </p:nvSpPr>
          <p:spPr>
            <a:xfrm>
              <a:off x="907342" y="4795334"/>
              <a:ext cx="1168042" cy="353943"/>
            </a:xfrm>
            <a:prstGeom prst="rect">
              <a:avLst/>
            </a:prstGeom>
            <a:noFill/>
          </p:spPr>
          <p:txBody>
            <a:bodyPr wrap="square" rtlCol="0">
              <a:spAutoFit/>
            </a:bodyPr>
            <a:lstStyle/>
            <a:p>
              <a:pPr algn="ctr"/>
              <a:r>
                <a:rPr lang="ko-KR" altLang="en-US" sz="1700" b="1" spc="-150" dirty="0">
                  <a:solidFill>
                    <a:schemeClr val="accent6">
                      <a:lumMod val="75000"/>
                    </a:schemeClr>
                  </a:solidFill>
                </a:rPr>
                <a:t>적용범위</a:t>
              </a:r>
              <a:endParaRPr lang="en-US" sz="1700" b="1" spc="-150" dirty="0">
                <a:solidFill>
                  <a:schemeClr val="accent6">
                    <a:lumMod val="75000"/>
                  </a:schemeClr>
                </a:solidFill>
              </a:endParaRPr>
            </a:p>
          </p:txBody>
        </p:sp>
        <p:pic>
          <p:nvPicPr>
            <p:cNvPr id="81" name="Picture 2" descr="D:\맥 공유\21-2-15\처벌법3.png">
              <a:extLst>
                <a:ext uri="{FF2B5EF4-FFF2-40B4-BE49-F238E27FC236}">
                  <a16:creationId xmlns:a16="http://schemas.microsoft.com/office/drawing/2014/main" xmlns="" id="{CC71CABD-E16E-FA49-8DC6-944737969079}"/>
                </a:ext>
              </a:extLst>
            </p:cNvPr>
            <p:cNvPicPr>
              <a:picLocks noChangeAspect="1" noChangeArrowheads="1"/>
            </p:cNvPicPr>
            <p:nvPr/>
          </p:nvPicPr>
          <p:blipFill>
            <a:blip r:embed="rId4"/>
            <a:srcRect/>
            <a:stretch>
              <a:fillRect/>
            </a:stretch>
          </p:blipFill>
          <p:spPr bwMode="auto">
            <a:xfrm>
              <a:off x="1130889" y="5191066"/>
              <a:ext cx="720948" cy="375949"/>
            </a:xfrm>
            <a:prstGeom prst="rect">
              <a:avLst/>
            </a:prstGeom>
            <a:noFill/>
          </p:spPr>
        </p:pic>
      </p:grpSp>
      <p:grpSp>
        <p:nvGrpSpPr>
          <p:cNvPr id="86" name="그룹 85">
            <a:extLst>
              <a:ext uri="{FF2B5EF4-FFF2-40B4-BE49-F238E27FC236}">
                <a16:creationId xmlns:a16="http://schemas.microsoft.com/office/drawing/2014/main" xmlns="" id="{0FD78631-DF88-AF42-92CC-7FBDDECED8C0}"/>
              </a:ext>
            </a:extLst>
          </p:cNvPr>
          <p:cNvGrpSpPr/>
          <p:nvPr/>
        </p:nvGrpSpPr>
        <p:grpSpPr>
          <a:xfrm>
            <a:off x="860976" y="5774621"/>
            <a:ext cx="8877600" cy="972000"/>
            <a:chOff x="860976" y="5762429"/>
            <a:chExt cx="8877600" cy="972000"/>
          </a:xfrm>
        </p:grpSpPr>
        <p:grpSp>
          <p:nvGrpSpPr>
            <p:cNvPr id="59" name="그룹 58">
              <a:extLst>
                <a:ext uri="{FF2B5EF4-FFF2-40B4-BE49-F238E27FC236}">
                  <a16:creationId xmlns:a16="http://schemas.microsoft.com/office/drawing/2014/main" xmlns="" id="{CC311D5E-6B07-8748-8D81-50E2C5ACAA3B}"/>
                </a:ext>
              </a:extLst>
            </p:cNvPr>
            <p:cNvGrpSpPr/>
            <p:nvPr/>
          </p:nvGrpSpPr>
          <p:grpSpPr>
            <a:xfrm>
              <a:off x="860976" y="5762429"/>
              <a:ext cx="8877600" cy="972000"/>
              <a:chOff x="860976" y="3106208"/>
              <a:chExt cx="8878690" cy="1080000"/>
            </a:xfrm>
          </p:grpSpPr>
          <p:sp>
            <p:nvSpPr>
              <p:cNvPr id="60" name="양쪽 모서리가 둥근 사각형 59">
                <a:extLst>
                  <a:ext uri="{FF2B5EF4-FFF2-40B4-BE49-F238E27FC236}">
                    <a16:creationId xmlns:a16="http://schemas.microsoft.com/office/drawing/2014/main" xmlns="" id="{D35128D3-24BA-B742-BE40-976367CB5A19}"/>
                  </a:ext>
                </a:extLst>
              </p:cNvPr>
              <p:cNvSpPr/>
              <p:nvPr/>
            </p:nvSpPr>
            <p:spPr>
              <a:xfrm rot="16200000">
                <a:off x="944478" y="3022706"/>
                <a:ext cx="1080000" cy="1247003"/>
              </a:xfrm>
              <a:prstGeom prst="round2SameRect">
                <a:avLst/>
              </a:prstGeom>
              <a:solidFill>
                <a:schemeClr val="accent6">
                  <a:lumMod val="20000"/>
                  <a:lumOff val="80000"/>
                </a:schemeClr>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61" name="양쪽 모서리가 둥근 사각형 60">
                <a:extLst>
                  <a:ext uri="{FF2B5EF4-FFF2-40B4-BE49-F238E27FC236}">
                    <a16:creationId xmlns:a16="http://schemas.microsoft.com/office/drawing/2014/main" xmlns="" id="{B19362F0-F0E3-9245-96F6-1F1167E4CA62}"/>
                  </a:ext>
                </a:extLst>
              </p:cNvPr>
              <p:cNvSpPr/>
              <p:nvPr/>
            </p:nvSpPr>
            <p:spPr>
              <a:xfrm rot="5400000">
                <a:off x="5383823" y="-169635"/>
                <a:ext cx="1080000" cy="7631686"/>
              </a:xfrm>
              <a:prstGeom prst="round2SameRect">
                <a:avLst/>
              </a:prstGeom>
              <a:solidFill>
                <a:schemeClr val="bg1"/>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grpSp>
        <p:sp>
          <p:nvSpPr>
            <p:cNvPr id="79" name="TextBox 78">
              <a:extLst>
                <a:ext uri="{FF2B5EF4-FFF2-40B4-BE49-F238E27FC236}">
                  <a16:creationId xmlns:a16="http://schemas.microsoft.com/office/drawing/2014/main" xmlns="" id="{99E7EF10-64A5-F245-A581-681B27CD188F}"/>
                </a:ext>
              </a:extLst>
            </p:cNvPr>
            <p:cNvSpPr txBox="1"/>
            <p:nvPr/>
          </p:nvSpPr>
          <p:spPr>
            <a:xfrm>
              <a:off x="2332092" y="5932101"/>
              <a:ext cx="7190509" cy="685465"/>
            </a:xfrm>
            <a:prstGeom prst="rect">
              <a:avLst/>
            </a:prstGeom>
            <a:noFill/>
          </p:spPr>
          <p:txBody>
            <a:bodyPr wrap="square" lIns="104287" tIns="52144" rIns="104287" bIns="52144" rtlCol="0">
              <a:spAutoFit/>
            </a:bodyPr>
            <a:lstStyle/>
            <a:p>
              <a:pPr>
                <a:lnSpc>
                  <a:spcPct val="130000"/>
                </a:lnSpc>
              </a:pPr>
              <a:r>
                <a:rPr lang="en-US" altLang="ko-KR" sz="1450" spc="-90" dirty="0" smtClean="0">
                  <a:solidFill>
                    <a:schemeClr val="accent6">
                      <a:lumMod val="75000"/>
                    </a:schemeClr>
                  </a:solidFill>
                </a:rPr>
                <a:t>•</a:t>
              </a:r>
              <a:r>
                <a:rPr lang="en-US" altLang="ko-KR" sz="1450" spc="-90" dirty="0" smtClean="0"/>
                <a:t> </a:t>
              </a:r>
              <a:r>
                <a:rPr lang="ko-KR" altLang="en-US" sz="1450" spc="-90" dirty="0" err="1" smtClean="0"/>
                <a:t>상시근로자</a:t>
              </a:r>
              <a:r>
                <a:rPr lang="ko-KR" altLang="en-US" sz="1450" spc="-90" dirty="0" smtClean="0"/>
                <a:t> </a:t>
              </a:r>
              <a:r>
                <a:rPr lang="en-US" altLang="ko-KR" sz="1450" spc="-90" dirty="0" smtClean="0"/>
                <a:t>50</a:t>
              </a:r>
              <a:r>
                <a:rPr lang="ko-KR" altLang="en-US" sz="1450" spc="-90" dirty="0" smtClean="0"/>
                <a:t>명</a:t>
              </a:r>
              <a:r>
                <a:rPr lang="en-US" altLang="ko-KR" sz="1250" spc="-90" dirty="0" smtClean="0"/>
                <a:t>(</a:t>
              </a:r>
              <a:r>
                <a:rPr lang="ko-KR" altLang="en-US" sz="1250" spc="-90" dirty="0" smtClean="0"/>
                <a:t>건설공사 </a:t>
              </a:r>
              <a:r>
                <a:rPr lang="en-US" altLang="ko-KR" sz="1250" spc="-90" dirty="0" smtClean="0"/>
                <a:t>50</a:t>
              </a:r>
              <a:r>
                <a:rPr lang="ko-KR" altLang="en-US" sz="1250" spc="-90" dirty="0" err="1" smtClean="0"/>
                <a:t>억원</a:t>
              </a:r>
              <a:r>
                <a:rPr lang="en-US" altLang="ko-KR" sz="1250" spc="-90" dirty="0" smtClean="0"/>
                <a:t>)</a:t>
              </a:r>
              <a:r>
                <a:rPr lang="ko-KR" altLang="en-US" sz="1250" spc="-90" dirty="0" smtClean="0"/>
                <a:t> </a:t>
              </a:r>
              <a:r>
                <a:rPr lang="ko-KR" altLang="en-US" sz="1450" b="1" spc="-90" dirty="0" smtClean="0">
                  <a:solidFill>
                    <a:schemeClr val="accent6">
                      <a:lumMod val="75000"/>
                    </a:schemeClr>
                  </a:solidFill>
                </a:rPr>
                <a:t>이상</a:t>
              </a:r>
              <a:r>
                <a:rPr lang="ko-KR" altLang="en-US" sz="1450" spc="-90" dirty="0" smtClean="0"/>
                <a:t> 사업장</a:t>
              </a:r>
              <a:r>
                <a:rPr lang="en-US" altLang="ko-KR" sz="1250" spc="-90" dirty="0" smtClean="0"/>
                <a:t>(</a:t>
              </a:r>
              <a:r>
                <a:rPr lang="ko-KR" altLang="en-US" sz="1250" spc="-90" dirty="0" smtClean="0"/>
                <a:t>개인사업주 제외</a:t>
              </a:r>
              <a:r>
                <a:rPr lang="en-US" altLang="ko-KR" sz="1250" spc="-90" dirty="0" smtClean="0"/>
                <a:t>)</a:t>
              </a:r>
              <a:r>
                <a:rPr lang="ko-KR" altLang="en-US" sz="1200" spc="-90" dirty="0" smtClean="0"/>
                <a:t> </a:t>
              </a:r>
              <a:r>
                <a:rPr lang="en-US" altLang="ko-KR" sz="1450" spc="-90" dirty="0" smtClean="0"/>
                <a:t>: 2022. 1. 27. </a:t>
              </a:r>
              <a:r>
                <a:rPr lang="ko-KR" altLang="en-US" sz="1450" spc="-90" dirty="0" err="1" smtClean="0"/>
                <a:t>일부시행</a:t>
              </a:r>
              <a:endParaRPr lang="ko-KR" altLang="en-US" sz="1450" b="1" spc="-90" dirty="0"/>
            </a:p>
            <a:p>
              <a:pPr>
                <a:lnSpc>
                  <a:spcPct val="130000"/>
                </a:lnSpc>
              </a:pPr>
              <a:r>
                <a:rPr lang="en-US" altLang="ko-KR" sz="1450" spc="-90" dirty="0" smtClean="0">
                  <a:solidFill>
                    <a:schemeClr val="accent6">
                      <a:lumMod val="75000"/>
                    </a:schemeClr>
                  </a:solidFill>
                </a:rPr>
                <a:t>•</a:t>
              </a:r>
              <a:r>
                <a:rPr lang="en-US" altLang="ko-KR" sz="1450" spc="-90" dirty="0" smtClean="0"/>
                <a:t> </a:t>
              </a:r>
              <a:r>
                <a:rPr lang="ko-KR" altLang="en-US" sz="1450" spc="-90" dirty="0" err="1" smtClean="0"/>
                <a:t>상시근로자</a:t>
              </a:r>
              <a:r>
                <a:rPr lang="ko-KR" altLang="en-US" sz="1450" spc="-90" dirty="0" smtClean="0"/>
                <a:t> </a:t>
              </a:r>
              <a:r>
                <a:rPr lang="en-US" altLang="ko-KR" sz="1450" spc="-90" dirty="0" smtClean="0"/>
                <a:t>5</a:t>
              </a:r>
              <a:r>
                <a:rPr lang="ko-KR" altLang="en-US" sz="1450" spc="-90" dirty="0" smtClean="0"/>
                <a:t>명</a:t>
              </a:r>
              <a:r>
                <a:rPr lang="ko-KR" altLang="en-US" sz="1250" spc="-90" dirty="0" smtClean="0"/>
                <a:t> </a:t>
              </a:r>
              <a:r>
                <a:rPr lang="ko-KR" altLang="en-US" sz="1450" b="1" spc="-90" dirty="0" smtClean="0">
                  <a:solidFill>
                    <a:schemeClr val="accent6">
                      <a:lumMod val="75000"/>
                    </a:schemeClr>
                  </a:solidFill>
                </a:rPr>
                <a:t>이상 </a:t>
              </a:r>
              <a:r>
                <a:rPr lang="ko-KR" altLang="en-US" sz="1450" spc="-90" dirty="0" smtClean="0"/>
                <a:t>사업장</a:t>
              </a:r>
              <a:r>
                <a:rPr lang="en-US" altLang="ko-KR" sz="1250" spc="-90" dirty="0" smtClean="0"/>
                <a:t>(</a:t>
              </a:r>
              <a:r>
                <a:rPr lang="ko-KR" altLang="en-US" sz="1250" spc="-90" dirty="0" smtClean="0"/>
                <a:t>법인 또는 기관</a:t>
              </a:r>
              <a:r>
                <a:rPr lang="en-US" altLang="ko-KR" sz="1250" spc="-90" dirty="0" smtClean="0"/>
                <a:t>, </a:t>
              </a:r>
              <a:r>
                <a:rPr lang="ko-KR" altLang="en-US" sz="1250" spc="-90" dirty="0" smtClean="0"/>
                <a:t>개인사업주 모두 포함</a:t>
              </a:r>
              <a:r>
                <a:rPr lang="en-US" altLang="ko-KR" sz="1250" spc="-90" dirty="0" smtClean="0"/>
                <a:t>)</a:t>
              </a:r>
              <a:r>
                <a:rPr lang="ko-KR" altLang="en-US" sz="1450" spc="-90" dirty="0" smtClean="0"/>
                <a:t> </a:t>
              </a:r>
              <a:r>
                <a:rPr lang="en-US" altLang="ko-KR" sz="1450" spc="-90" dirty="0" smtClean="0"/>
                <a:t>: 2024. 1. 27. </a:t>
              </a:r>
              <a:r>
                <a:rPr lang="ko-KR" altLang="en-US" sz="1450" spc="-90" dirty="0" smtClean="0"/>
                <a:t>전면시행</a:t>
              </a:r>
              <a:endParaRPr lang="ko-KR" altLang="en-US" sz="1450" spc="-90" dirty="0">
                <a:latin typeface="+mj-ea"/>
              </a:endParaRPr>
            </a:p>
          </p:txBody>
        </p:sp>
        <p:sp>
          <p:nvSpPr>
            <p:cNvPr id="80" name="TextBox 79">
              <a:extLst>
                <a:ext uri="{FF2B5EF4-FFF2-40B4-BE49-F238E27FC236}">
                  <a16:creationId xmlns:a16="http://schemas.microsoft.com/office/drawing/2014/main" xmlns="" id="{BCC56C30-650D-4D40-8482-D8425C569DAF}"/>
                </a:ext>
              </a:extLst>
            </p:cNvPr>
            <p:cNvSpPr txBox="1"/>
            <p:nvPr/>
          </p:nvSpPr>
          <p:spPr>
            <a:xfrm>
              <a:off x="907342" y="5857978"/>
              <a:ext cx="1168042" cy="353943"/>
            </a:xfrm>
            <a:prstGeom prst="rect">
              <a:avLst/>
            </a:prstGeom>
            <a:noFill/>
          </p:spPr>
          <p:txBody>
            <a:bodyPr wrap="square" rtlCol="0">
              <a:spAutoFit/>
            </a:bodyPr>
            <a:lstStyle/>
            <a:p>
              <a:pPr algn="ctr"/>
              <a:r>
                <a:rPr lang="ko-KR" altLang="en-US" sz="1700" b="1" spc="-150" dirty="0">
                  <a:solidFill>
                    <a:schemeClr val="accent6">
                      <a:lumMod val="75000"/>
                    </a:schemeClr>
                  </a:solidFill>
                </a:rPr>
                <a:t>시행시기</a:t>
              </a:r>
              <a:endParaRPr lang="en-US" sz="1700" b="1" spc="-150" dirty="0">
                <a:solidFill>
                  <a:schemeClr val="accent6">
                    <a:lumMod val="75000"/>
                  </a:schemeClr>
                </a:solidFill>
              </a:endParaRPr>
            </a:p>
          </p:txBody>
        </p:sp>
        <p:pic>
          <p:nvPicPr>
            <p:cNvPr id="82" name="Picture 3" descr="D:\맥 공유\21-2-15\처벌법4.png">
              <a:extLst>
                <a:ext uri="{FF2B5EF4-FFF2-40B4-BE49-F238E27FC236}">
                  <a16:creationId xmlns:a16="http://schemas.microsoft.com/office/drawing/2014/main" xmlns="" id="{1149ADDB-430E-DE4D-9EE8-358F66281E94}"/>
                </a:ext>
              </a:extLst>
            </p:cNvPr>
            <p:cNvPicPr>
              <a:picLocks noChangeAspect="1" noChangeArrowheads="1"/>
            </p:cNvPicPr>
            <p:nvPr/>
          </p:nvPicPr>
          <p:blipFill>
            <a:blip r:embed="rId5"/>
            <a:srcRect/>
            <a:stretch>
              <a:fillRect/>
            </a:stretch>
          </p:blipFill>
          <p:spPr bwMode="auto">
            <a:xfrm>
              <a:off x="1247298" y="6224508"/>
              <a:ext cx="488130" cy="424480"/>
            </a:xfrm>
            <a:prstGeom prst="rect">
              <a:avLst/>
            </a:prstGeom>
            <a:noFill/>
          </p:spPr>
        </p:pic>
      </p:grpSp>
      <p:sp>
        <p:nvSpPr>
          <p:cNvPr id="39" name="TextBox 38">
            <a:extLst>
              <a:ext uri="{FF2B5EF4-FFF2-40B4-BE49-F238E27FC236}">
                <a16:creationId xmlns:a16="http://schemas.microsoft.com/office/drawing/2014/main" xmlns="" id="{424F5722-A7F5-0341-ABCF-47D3D2CD7E49}"/>
              </a:ext>
            </a:extLst>
          </p:cNvPr>
          <p:cNvSpPr txBox="1"/>
          <p:nvPr/>
        </p:nvSpPr>
        <p:spPr>
          <a:xfrm>
            <a:off x="318052" y="399546"/>
            <a:ext cx="4680520" cy="400110"/>
          </a:xfrm>
          <a:prstGeom prst="rect">
            <a:avLst/>
          </a:prstGeom>
          <a:noFill/>
        </p:spPr>
        <p:txBody>
          <a:bodyPr wrap="square" rtlCol="0">
            <a:spAutoFit/>
          </a:bodyPr>
          <a:lstStyle/>
          <a:p>
            <a:r>
              <a:rPr lang="ko-KR" altLang="en-US" sz="2000" b="1" spc="-150" dirty="0" smtClean="0">
                <a:solidFill>
                  <a:schemeClr val="accent6"/>
                </a:solidFill>
              </a:rPr>
              <a:t>중대재해처벌법</a:t>
            </a:r>
            <a:r>
              <a:rPr lang="ko-KR" altLang="en-US" sz="2000" b="1" spc="-150" dirty="0" smtClean="0">
                <a:solidFill>
                  <a:schemeClr val="bg1"/>
                </a:solidFill>
              </a:rPr>
              <a:t> 및 </a:t>
            </a:r>
            <a:r>
              <a:rPr lang="ko-KR" altLang="en-US" sz="2000" b="1" spc="-150" dirty="0" smtClean="0">
                <a:solidFill>
                  <a:srgbClr val="F79646"/>
                </a:solidFill>
              </a:rPr>
              <a:t>시행령</a:t>
            </a:r>
            <a:r>
              <a:rPr lang="ko-KR" altLang="en-US" sz="2000" b="1" spc="-150" dirty="0" smtClean="0">
                <a:solidFill>
                  <a:schemeClr val="bg1"/>
                </a:solidFill>
              </a:rPr>
              <a:t> 주요내용</a:t>
            </a:r>
            <a:r>
              <a:rPr lang="en-US" altLang="ko-KR" sz="2000" b="1" spc="-150" dirty="0">
                <a:solidFill>
                  <a:schemeClr val="bg1"/>
                </a:solidFill>
              </a:rPr>
              <a:t>(</a:t>
            </a:r>
            <a:r>
              <a:rPr lang="ko-KR" altLang="en-US" sz="2000" b="1" spc="-150" dirty="0">
                <a:solidFill>
                  <a:schemeClr val="bg1"/>
                </a:solidFill>
              </a:rPr>
              <a:t>요약</a:t>
            </a:r>
            <a:r>
              <a:rPr lang="en-US" altLang="ko-KR" sz="2000" b="1" spc="-150" dirty="0">
                <a:solidFill>
                  <a:schemeClr val="bg1"/>
                </a:solidFill>
              </a:rPr>
              <a:t>)</a:t>
            </a:r>
            <a:endParaRPr lang="en-US" sz="2000" b="1" spc="-150" dirty="0">
              <a:solidFill>
                <a:schemeClr val="bg1"/>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27E69DB4-34C3-2448-9B8A-F7ACFA412641}"/>
              </a:ext>
            </a:extLst>
          </p:cNvPr>
          <p:cNvSpPr txBox="1"/>
          <p:nvPr/>
        </p:nvSpPr>
        <p:spPr>
          <a:xfrm>
            <a:off x="2862814" y="2789153"/>
            <a:ext cx="4984013" cy="2248522"/>
          </a:xfrm>
          <a:prstGeom prst="rect">
            <a:avLst/>
          </a:prstGeom>
          <a:noFill/>
        </p:spPr>
        <p:txBody>
          <a:bodyPr wrap="square" lIns="104287" tIns="52144" rIns="104287" bIns="52144" rtlCol="0">
            <a:spAutoFit/>
          </a:bodyPr>
          <a:lstStyle/>
          <a:p>
            <a:pPr algn="ctr">
              <a:lnSpc>
                <a:spcPct val="120000"/>
              </a:lnSpc>
            </a:pPr>
            <a:r>
              <a:rPr lang="ko-KR" altLang="en-US" sz="4000" b="1" spc="-150" dirty="0" smtClean="0">
                <a:solidFill>
                  <a:srgbClr val="005F8D"/>
                </a:solidFill>
              </a:rPr>
              <a:t>산업안전보건법과 중대재해처벌법 </a:t>
            </a:r>
            <a:endParaRPr lang="en-US" altLang="ko-KR" sz="4000" b="1" spc="-150" dirty="0">
              <a:solidFill>
                <a:srgbClr val="005F8D"/>
              </a:solidFill>
            </a:endParaRPr>
          </a:p>
          <a:p>
            <a:pPr algn="ctr">
              <a:lnSpc>
                <a:spcPct val="120000"/>
              </a:lnSpc>
            </a:pPr>
            <a:r>
              <a:rPr lang="ko-KR" altLang="en-US" sz="4000" b="1" spc="-150" dirty="0">
                <a:solidFill>
                  <a:srgbClr val="005F8D"/>
                </a:solidFill>
              </a:rPr>
              <a:t>비교</a:t>
            </a:r>
            <a:endParaRPr lang="en-US" altLang="ko-KR" sz="4000" b="1" spc="-150" dirty="0">
              <a:solidFill>
                <a:srgbClr val="005F8D"/>
              </a:solidFill>
            </a:endParaRPr>
          </a:p>
        </p:txBody>
      </p:sp>
      <p:sp>
        <p:nvSpPr>
          <p:cNvPr id="3" name="TextBox 2">
            <a:extLst>
              <a:ext uri="{FF2B5EF4-FFF2-40B4-BE49-F238E27FC236}">
                <a16:creationId xmlns:a16="http://schemas.microsoft.com/office/drawing/2014/main" xmlns="" id="{C77B5CDF-C57F-E549-AEA9-14F9CC5F99D5}"/>
              </a:ext>
            </a:extLst>
          </p:cNvPr>
          <p:cNvSpPr txBox="1"/>
          <p:nvPr/>
        </p:nvSpPr>
        <p:spPr>
          <a:xfrm>
            <a:off x="2117417" y="1502567"/>
            <a:ext cx="597694" cy="802420"/>
          </a:xfrm>
          <a:prstGeom prst="rect">
            <a:avLst/>
          </a:prstGeom>
          <a:noFill/>
        </p:spPr>
        <p:txBody>
          <a:bodyPr wrap="square" lIns="104287" tIns="52144" rIns="104287" bIns="52144" rtlCol="0">
            <a:spAutoFit/>
          </a:bodyPr>
          <a:lstStyle/>
          <a:p>
            <a:pPr algn="ctr">
              <a:lnSpc>
                <a:spcPct val="110000"/>
              </a:lnSpc>
            </a:pPr>
            <a:r>
              <a:rPr lang="en-US" altLang="ko-KR" sz="4500" b="1" dirty="0" smtClean="0">
                <a:solidFill>
                  <a:srgbClr val="005F8D"/>
                </a:solidFill>
                <a:latin typeface="+mj-ea"/>
                <a:ea typeface="+mj-ea"/>
                <a:cs typeface="나눔스퀘어OTF"/>
              </a:rPr>
              <a:t>4</a:t>
            </a:r>
            <a:endParaRPr lang="ko-KR" altLang="en-US" sz="4500" b="1" dirty="0">
              <a:solidFill>
                <a:srgbClr val="005F8D"/>
              </a:solidFill>
              <a:latin typeface="+mj-ea"/>
              <a:ea typeface="+mj-ea"/>
              <a:cs typeface="나눔스퀘어OTF"/>
            </a:endParaRPr>
          </a:p>
        </p:txBody>
      </p:sp>
      <p:sp>
        <p:nvSpPr>
          <p:cNvPr id="4" name="직사각형 3">
            <a:extLst>
              <a:ext uri="{FF2B5EF4-FFF2-40B4-BE49-F238E27FC236}">
                <a16:creationId xmlns:a16="http://schemas.microsoft.com/office/drawing/2014/main" xmlns="" id="{25091BE2-99C0-2142-A5B5-6648314AD3F5}"/>
              </a:ext>
            </a:extLst>
          </p:cNvPr>
          <p:cNvSpPr/>
          <p:nvPr/>
        </p:nvSpPr>
        <p:spPr>
          <a:xfrm>
            <a:off x="8878186" y="416738"/>
            <a:ext cx="1573619" cy="612000"/>
          </a:xfrm>
          <a:prstGeom prst="rect">
            <a:avLst/>
          </a:prstGeom>
          <a:solidFill>
            <a:srgbClr val="B8D0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pic>
        <p:nvPicPr>
          <p:cNvPr id="5" name="Picture 9">
            <a:extLst>
              <a:ext uri="{FF2B5EF4-FFF2-40B4-BE49-F238E27FC236}">
                <a16:creationId xmlns:a16="http://schemas.microsoft.com/office/drawing/2014/main" xmlns="" id="{5678458E-68E1-8347-BFE0-F2CFEDCDF42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67356" y="448637"/>
            <a:ext cx="1392443" cy="403418"/>
          </a:xfrm>
          <a:prstGeom prst="rect">
            <a:avLst/>
          </a:prstGeom>
          <a:noFill/>
          <a:ln>
            <a:noFill/>
          </a:ln>
        </p:spPr>
      </p:pic>
    </p:spTree>
    <p:extLst>
      <p:ext uri="{BB962C8B-B14F-4D97-AF65-F5344CB8AC3E}">
        <p14:creationId xmlns:p14="http://schemas.microsoft.com/office/powerpoint/2010/main" val="172744179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그룹 5">
            <a:extLst>
              <a:ext uri="{FF2B5EF4-FFF2-40B4-BE49-F238E27FC236}">
                <a16:creationId xmlns:a16="http://schemas.microsoft.com/office/drawing/2014/main" xmlns="" id="{ADA7E00B-E45D-B04B-9F18-97DEA562234A}"/>
              </a:ext>
            </a:extLst>
          </p:cNvPr>
          <p:cNvGrpSpPr/>
          <p:nvPr/>
        </p:nvGrpSpPr>
        <p:grpSpPr>
          <a:xfrm>
            <a:off x="359874" y="352440"/>
            <a:ext cx="5181623" cy="477054"/>
            <a:chOff x="359874" y="352440"/>
            <a:chExt cx="5181623" cy="477054"/>
          </a:xfrm>
        </p:grpSpPr>
        <p:sp>
          <p:nvSpPr>
            <p:cNvPr id="7" name="TextBox 6">
              <a:extLst>
                <a:ext uri="{FF2B5EF4-FFF2-40B4-BE49-F238E27FC236}">
                  <a16:creationId xmlns:a16="http://schemas.microsoft.com/office/drawing/2014/main" xmlns="" id="{6CA14A17-5AA7-9443-832A-9B51CDAA16B2}"/>
                </a:ext>
              </a:extLst>
            </p:cNvPr>
            <p:cNvSpPr txBox="1"/>
            <p:nvPr/>
          </p:nvSpPr>
          <p:spPr>
            <a:xfrm>
              <a:off x="860977" y="415296"/>
              <a:ext cx="4680520" cy="400110"/>
            </a:xfrm>
            <a:prstGeom prst="rect">
              <a:avLst/>
            </a:prstGeom>
            <a:noFill/>
          </p:spPr>
          <p:txBody>
            <a:bodyPr wrap="square" rtlCol="0">
              <a:spAutoFit/>
            </a:bodyPr>
            <a:lstStyle/>
            <a:p>
              <a:r>
                <a:rPr lang="ko-KR" altLang="en-US" sz="2000" b="1" spc="-150" dirty="0" smtClean="0">
                  <a:solidFill>
                    <a:srgbClr val="0BB358"/>
                  </a:solidFill>
                </a:rPr>
                <a:t>산업안전보건법</a:t>
              </a:r>
              <a:r>
                <a:rPr lang="ko-KR" altLang="en-US" sz="2000" b="1" spc="-150" dirty="0" smtClean="0">
                  <a:solidFill>
                    <a:schemeClr val="bg1"/>
                  </a:solidFill>
                </a:rPr>
                <a:t>과 </a:t>
              </a:r>
              <a:r>
                <a:rPr lang="ko-KR" altLang="en-US" sz="2000" b="1" spc="-150" dirty="0" smtClean="0">
                  <a:solidFill>
                    <a:srgbClr val="F79646"/>
                  </a:solidFill>
                </a:rPr>
                <a:t>중대재해처벌법</a:t>
              </a:r>
              <a:r>
                <a:rPr lang="ko-KR" altLang="en-US" sz="2000" b="1" spc="-150" dirty="0" smtClean="0">
                  <a:solidFill>
                    <a:schemeClr val="bg1"/>
                  </a:solidFill>
                </a:rPr>
                <a:t> 비교</a:t>
              </a:r>
              <a:endParaRPr lang="en-US" altLang="ko-KR" sz="2000" b="1" spc="-150" dirty="0">
                <a:solidFill>
                  <a:schemeClr val="bg1"/>
                </a:solidFill>
              </a:endParaRPr>
            </a:p>
          </p:txBody>
        </p:sp>
        <p:sp>
          <p:nvSpPr>
            <p:cNvPr id="8" name="직사각형 7">
              <a:extLst>
                <a:ext uri="{FF2B5EF4-FFF2-40B4-BE49-F238E27FC236}">
                  <a16:creationId xmlns:a16="http://schemas.microsoft.com/office/drawing/2014/main" xmlns="" id="{CF68CAD8-C3B1-ED40-8DA9-2CD40CC8082C}"/>
                </a:ext>
              </a:extLst>
            </p:cNvPr>
            <p:cNvSpPr/>
            <p:nvPr/>
          </p:nvSpPr>
          <p:spPr>
            <a:xfrm>
              <a:off x="359874" y="352440"/>
              <a:ext cx="370614" cy="477054"/>
            </a:xfrm>
            <a:prstGeom prst="rect">
              <a:avLst/>
            </a:prstGeom>
          </p:spPr>
          <p:txBody>
            <a:bodyPr wrap="none">
              <a:spAutoFit/>
            </a:bodyPr>
            <a:lstStyle/>
            <a:p>
              <a:pPr algn="ctr"/>
              <a:r>
                <a:rPr lang="en-US" altLang="ko-KR" sz="2500" b="1" dirty="0" smtClean="0">
                  <a:solidFill>
                    <a:schemeClr val="bg1"/>
                  </a:solidFill>
                  <a:ea typeface="맑은 고딕"/>
                </a:rPr>
                <a:t>4</a:t>
              </a:r>
              <a:endParaRPr lang="en-US" altLang="ko-KR" sz="2500" b="1" dirty="0">
                <a:solidFill>
                  <a:schemeClr val="bg1"/>
                </a:solidFill>
              </a:endParaRPr>
            </a:p>
          </p:txBody>
        </p:sp>
        <p:cxnSp>
          <p:nvCxnSpPr>
            <p:cNvPr id="9" name="직선 연결선[R] 8">
              <a:extLst>
                <a:ext uri="{FF2B5EF4-FFF2-40B4-BE49-F238E27FC236}">
                  <a16:creationId xmlns:a16="http://schemas.microsoft.com/office/drawing/2014/main" xmlns="" id="{949AE7A9-693F-D443-9539-ADAA8AB8650D}"/>
                </a:ext>
              </a:extLst>
            </p:cNvPr>
            <p:cNvCxnSpPr/>
            <p:nvPr/>
          </p:nvCxnSpPr>
          <p:spPr>
            <a:xfrm>
              <a:off x="748577"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aphicFrame>
        <p:nvGraphicFramePr>
          <p:cNvPr id="10" name="표 9">
            <a:extLst>
              <a:ext uri="{FF2B5EF4-FFF2-40B4-BE49-F238E27FC236}">
                <a16:creationId xmlns:a16="http://schemas.microsoft.com/office/drawing/2014/main" xmlns="" id="{9BE89BF7-3733-C341-84E9-F9936BEF1FA4}"/>
              </a:ext>
            </a:extLst>
          </p:cNvPr>
          <p:cNvGraphicFramePr>
            <a:graphicFrameLocks noGrp="1"/>
          </p:cNvGraphicFramePr>
          <p:nvPr>
            <p:extLst>
              <p:ext uri="{D42A27DB-BD31-4B8C-83A1-F6EECF244321}">
                <p14:modId xmlns:p14="http://schemas.microsoft.com/office/powerpoint/2010/main" val="1612902004"/>
              </p:ext>
            </p:extLst>
          </p:nvPr>
        </p:nvGraphicFramePr>
        <p:xfrm>
          <a:off x="994058" y="1704054"/>
          <a:ext cx="8636830" cy="5165801"/>
        </p:xfrm>
        <a:graphic>
          <a:graphicData uri="http://schemas.openxmlformats.org/drawingml/2006/table">
            <a:tbl>
              <a:tblPr firstRow="1" bandRow="1">
                <a:tableStyleId>{5C22544A-7EE6-4342-B048-85BDC9FD1C3A}</a:tableStyleId>
              </a:tblPr>
              <a:tblGrid>
                <a:gridCol w="1156860">
                  <a:extLst>
                    <a:ext uri="{9D8B030D-6E8A-4147-A177-3AD203B41FA5}">
                      <a16:colId xmlns:a16="http://schemas.microsoft.com/office/drawing/2014/main" xmlns="" val="20000"/>
                    </a:ext>
                  </a:extLst>
                </a:gridCol>
                <a:gridCol w="3739985">
                  <a:extLst>
                    <a:ext uri="{9D8B030D-6E8A-4147-A177-3AD203B41FA5}">
                      <a16:colId xmlns:a16="http://schemas.microsoft.com/office/drawing/2014/main" xmlns="" val="20001"/>
                    </a:ext>
                  </a:extLst>
                </a:gridCol>
                <a:gridCol w="3739985">
                  <a:extLst>
                    <a:ext uri="{9D8B030D-6E8A-4147-A177-3AD203B41FA5}">
                      <a16:colId xmlns:a16="http://schemas.microsoft.com/office/drawing/2014/main" xmlns="" val="20002"/>
                    </a:ext>
                  </a:extLst>
                </a:gridCol>
              </a:tblGrid>
              <a:tr h="610342">
                <a:tc>
                  <a:txBody>
                    <a:bodyPr/>
                    <a:lstStyle/>
                    <a:p>
                      <a:pPr marL="342900" marR="0" indent="-342900" algn="ctr" fontAlgn="base" latinLnBrk="0">
                        <a:lnSpc>
                          <a:spcPct val="130000"/>
                        </a:lnSpc>
                        <a:spcBef>
                          <a:spcPts val="0"/>
                        </a:spcBef>
                        <a:spcAft>
                          <a:spcPts val="0"/>
                        </a:spcAft>
                        <a:buFontTx/>
                        <a:buNone/>
                      </a:pPr>
                      <a:r>
                        <a:rPr lang="ko-KR" altLang="en-US" sz="1600" b="1" kern="0" spc="-90" baseline="0" dirty="0">
                          <a:solidFill>
                            <a:srgbClr val="000000"/>
                          </a:solidFill>
                          <a:effectLst/>
                          <a:latin typeface="+mj-ea"/>
                          <a:ea typeface="+mj-ea"/>
                        </a:rPr>
                        <a:t>의무주체</a:t>
                      </a:r>
                    </a:p>
                  </a:txBody>
                  <a:tcPr marL="64770" marR="64770" marT="17907" marB="17907" anchor="ct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5">
                        <a:lumMod val="40000"/>
                        <a:lumOff val="60000"/>
                      </a:schemeClr>
                    </a:solidFill>
                  </a:tcPr>
                </a:tc>
                <a:tc>
                  <a:txBody>
                    <a:bodyPr/>
                    <a:lstStyle/>
                    <a:p>
                      <a:pPr marL="342900" marR="0" indent="-342900" algn="l" defTabSz="914400" rtl="0" eaLnBrk="1" fontAlgn="base" latinLnBrk="0" hangingPunct="1">
                        <a:lnSpc>
                          <a:spcPct val="130000"/>
                        </a:lnSpc>
                        <a:spcBef>
                          <a:spcPts val="0"/>
                        </a:spcBef>
                        <a:spcAft>
                          <a:spcPts val="0"/>
                        </a:spcAft>
                        <a:buClrTx/>
                        <a:buSzTx/>
                        <a:buFontTx/>
                        <a:buNone/>
                        <a:tabLst/>
                        <a:defRPr/>
                      </a:pPr>
                      <a:r>
                        <a:rPr lang="ko-KR" altLang="en-US" sz="1600" b="1" kern="1200" spc="-90" baseline="0" dirty="0">
                          <a:solidFill>
                            <a:schemeClr val="dk1"/>
                          </a:solidFill>
                          <a:latin typeface="+mj-ea"/>
                          <a:ea typeface="+mj-ea"/>
                          <a:cs typeface="+mn-cs"/>
                        </a:rPr>
                        <a:t>사업주</a:t>
                      </a:r>
                      <a:r>
                        <a:rPr lang="en-US" altLang="ko-KR" sz="1600" kern="1200" spc="-90" baseline="0" dirty="0">
                          <a:solidFill>
                            <a:schemeClr val="dk1"/>
                          </a:solidFill>
                          <a:latin typeface="+mj-ea"/>
                          <a:ea typeface="+mj-ea"/>
                          <a:cs typeface="+mn-cs"/>
                        </a:rPr>
                        <a:t>(</a:t>
                      </a:r>
                      <a:r>
                        <a:rPr lang="ko-KR" altLang="en-US" sz="1600" kern="1200" spc="-90" baseline="0" dirty="0">
                          <a:solidFill>
                            <a:schemeClr val="dk1"/>
                          </a:solidFill>
                          <a:latin typeface="+mj-ea"/>
                          <a:ea typeface="+mj-ea"/>
                          <a:cs typeface="+mn-cs"/>
                        </a:rPr>
                        <a:t>법인사업주</a:t>
                      </a:r>
                      <a:r>
                        <a:rPr lang="en-US" altLang="ko-KR" sz="1600" kern="1200" spc="-90" baseline="0" dirty="0">
                          <a:solidFill>
                            <a:schemeClr val="dk1"/>
                          </a:solidFill>
                          <a:latin typeface="+mj-ea"/>
                          <a:ea typeface="+mj-ea"/>
                          <a:cs typeface="+mn-cs"/>
                        </a:rPr>
                        <a:t>+</a:t>
                      </a:r>
                      <a:r>
                        <a:rPr lang="ko-KR" altLang="en-US" sz="1600" kern="1200" spc="-90" baseline="0" dirty="0">
                          <a:solidFill>
                            <a:schemeClr val="dk1"/>
                          </a:solidFill>
                          <a:latin typeface="+mj-ea"/>
                          <a:ea typeface="+mj-ea"/>
                          <a:cs typeface="+mn-cs"/>
                        </a:rPr>
                        <a:t>개인사업주</a:t>
                      </a:r>
                      <a:r>
                        <a:rPr lang="en-US" altLang="ko-KR" sz="1600" kern="1200" spc="-90" baseline="0" dirty="0" smtClean="0">
                          <a:solidFill>
                            <a:schemeClr val="dk1"/>
                          </a:solidFill>
                          <a:latin typeface="+mj-ea"/>
                          <a:ea typeface="+mj-ea"/>
                          <a:cs typeface="+mn-cs"/>
                        </a:rPr>
                        <a:t>)</a:t>
                      </a:r>
                    </a:p>
                    <a:p>
                      <a:pPr marL="342900" marR="0" indent="-342900" algn="l" defTabSz="914400" rtl="0" eaLnBrk="1" fontAlgn="base" latinLnBrk="0" hangingPunct="1">
                        <a:lnSpc>
                          <a:spcPct val="130000"/>
                        </a:lnSpc>
                        <a:spcBef>
                          <a:spcPts val="0"/>
                        </a:spcBef>
                        <a:spcAft>
                          <a:spcPts val="0"/>
                        </a:spcAft>
                        <a:buClrTx/>
                        <a:buSzTx/>
                        <a:buFontTx/>
                        <a:buNone/>
                        <a:tabLst/>
                        <a:defRPr/>
                      </a:pPr>
                      <a:endParaRPr lang="ko-KR" altLang="en-US" sz="1200" kern="1200" spc="-90" baseline="0" dirty="0">
                        <a:solidFill>
                          <a:schemeClr val="dk1"/>
                        </a:solidFill>
                        <a:latin typeface="+mj-ea"/>
                        <a:ea typeface="+mj-ea"/>
                        <a:cs typeface="+mn-cs"/>
                      </a:endParaRPr>
                    </a:p>
                  </a:txBody>
                  <a:tcPr marL="144000" marR="64770" marT="17907" marB="17907"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tx2">
                        <a:lumMod val="20000"/>
                        <a:lumOff val="80000"/>
                      </a:schemeClr>
                    </a:solidFill>
                  </a:tcPr>
                </a:tc>
                <a:tc>
                  <a:txBody>
                    <a:bodyPr/>
                    <a:lstStyle/>
                    <a:p>
                      <a:pPr>
                        <a:lnSpc>
                          <a:spcPct val="130000"/>
                        </a:lnSpc>
                      </a:pPr>
                      <a:r>
                        <a:rPr lang="ko-KR" altLang="en-US" sz="1600" b="1" kern="1200" spc="-90" baseline="0" dirty="0">
                          <a:solidFill>
                            <a:schemeClr val="dk1"/>
                          </a:solidFill>
                          <a:latin typeface="+mj-ea"/>
                          <a:ea typeface="+mj-ea"/>
                          <a:cs typeface="+mn-cs"/>
                        </a:rPr>
                        <a:t>개인사업주</a:t>
                      </a:r>
                      <a:r>
                        <a:rPr lang="en-US" altLang="ko-KR" sz="1600" b="1" kern="1200" spc="-90" baseline="0" dirty="0" smtClean="0">
                          <a:solidFill>
                            <a:schemeClr val="dk1"/>
                          </a:solidFill>
                          <a:latin typeface="+mj-ea"/>
                          <a:ea typeface="+mj-ea"/>
                          <a:cs typeface="+mn-cs"/>
                        </a:rPr>
                        <a:t>, </a:t>
                      </a:r>
                      <a:r>
                        <a:rPr lang="ko-KR" altLang="en-US" sz="1600" b="1" kern="1200" spc="-90" baseline="0" dirty="0" smtClean="0">
                          <a:solidFill>
                            <a:schemeClr val="dk1"/>
                          </a:solidFill>
                          <a:latin typeface="+mj-ea"/>
                          <a:ea typeface="+mj-ea"/>
                          <a:cs typeface="+mn-cs"/>
                        </a:rPr>
                        <a:t>경영책임자 등</a:t>
                      </a:r>
                      <a:endParaRPr lang="en-US" altLang="ko-KR" sz="1600" b="1" kern="1200" spc="-90" baseline="0" dirty="0" smtClean="0">
                        <a:solidFill>
                          <a:schemeClr val="dk1"/>
                        </a:solidFill>
                        <a:latin typeface="+mj-ea"/>
                        <a:ea typeface="+mj-ea"/>
                        <a:cs typeface="+mn-cs"/>
                      </a:endParaRPr>
                    </a:p>
                    <a:p>
                      <a:pPr>
                        <a:lnSpc>
                          <a:spcPct val="130000"/>
                        </a:lnSpc>
                      </a:pPr>
                      <a:r>
                        <a:rPr lang="en-US" altLang="ko-KR" sz="1200" b="0" kern="1200" spc="-90" baseline="0" dirty="0" smtClean="0">
                          <a:solidFill>
                            <a:schemeClr val="dk1"/>
                          </a:solidFill>
                          <a:latin typeface="+mj-ea"/>
                          <a:ea typeface="+mj-ea"/>
                          <a:cs typeface="+mn-cs"/>
                        </a:rPr>
                        <a:t>※ </a:t>
                      </a:r>
                      <a:r>
                        <a:rPr lang="ko-KR" altLang="en-US" sz="1200" b="0" kern="1200" spc="-90" baseline="0" dirty="0" smtClean="0">
                          <a:solidFill>
                            <a:schemeClr val="dk1"/>
                          </a:solidFill>
                          <a:latin typeface="+mj-ea"/>
                          <a:ea typeface="+mj-ea"/>
                          <a:cs typeface="+mn-cs"/>
                        </a:rPr>
                        <a:t>법인은 </a:t>
                      </a:r>
                      <a:r>
                        <a:rPr lang="ko-KR" altLang="en-US" sz="1200" b="0" kern="1200" spc="-90" baseline="0" dirty="0" err="1" smtClean="0">
                          <a:solidFill>
                            <a:schemeClr val="dk1"/>
                          </a:solidFill>
                          <a:latin typeface="+mj-ea"/>
                          <a:ea typeface="+mj-ea"/>
                          <a:cs typeface="+mn-cs"/>
                        </a:rPr>
                        <a:t>양벌규정으로</a:t>
                      </a:r>
                      <a:r>
                        <a:rPr lang="ko-KR" altLang="en-US" sz="1200" b="0" kern="1200" spc="-90" baseline="0" dirty="0" smtClean="0">
                          <a:solidFill>
                            <a:schemeClr val="dk1"/>
                          </a:solidFill>
                          <a:latin typeface="+mj-ea"/>
                          <a:ea typeface="+mj-ea"/>
                          <a:cs typeface="+mn-cs"/>
                        </a:rPr>
                        <a:t> 처벌</a:t>
                      </a:r>
                      <a:endParaRPr lang="ko-KR" altLang="en-US" sz="1200" b="0" kern="1200" spc="-90" baseline="0" dirty="0">
                        <a:solidFill>
                          <a:schemeClr val="dk1"/>
                        </a:solidFill>
                        <a:latin typeface="+mj-ea"/>
                        <a:ea typeface="+mj-ea"/>
                        <a:cs typeface="+mn-cs"/>
                      </a:endParaRPr>
                    </a:p>
                  </a:txBody>
                  <a:tcPr marL="144000" marR="64770" marT="17907" marB="17907" anchor="ct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01"/>
                  </a:ext>
                </a:extLst>
              </a:tr>
              <a:tr h="788805">
                <a:tc>
                  <a:txBody>
                    <a:bodyPr/>
                    <a:lstStyle/>
                    <a:p>
                      <a:pPr marL="342900" marR="0" indent="-342900" algn="ctr" fontAlgn="base" latinLnBrk="0">
                        <a:lnSpc>
                          <a:spcPct val="130000"/>
                        </a:lnSpc>
                        <a:spcBef>
                          <a:spcPts val="0"/>
                        </a:spcBef>
                        <a:spcAft>
                          <a:spcPts val="0"/>
                        </a:spcAft>
                        <a:buFontTx/>
                        <a:buNone/>
                      </a:pPr>
                      <a:r>
                        <a:rPr lang="ko-KR" altLang="en-US" sz="1600" b="1" kern="0" spc="-90" baseline="0" dirty="0">
                          <a:solidFill>
                            <a:srgbClr val="000000"/>
                          </a:solidFill>
                          <a:effectLst/>
                          <a:latin typeface="+mj-ea"/>
                          <a:ea typeface="+mj-ea"/>
                        </a:rPr>
                        <a:t>보호대상</a:t>
                      </a:r>
                    </a:p>
                  </a:txBody>
                  <a:tcPr marL="64770" marR="64770" marT="17907" marB="17907" anchor="ct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E3F2F7"/>
                    </a:solidFill>
                  </a:tcPr>
                </a:tc>
                <a:tc>
                  <a:txBody>
                    <a:bodyPr/>
                    <a:lstStyle/>
                    <a:p>
                      <a:pPr marL="342900" marR="0" indent="-342900" algn="l" defTabSz="914400" rtl="0" eaLnBrk="1" fontAlgn="base" latinLnBrk="0" hangingPunct="1">
                        <a:lnSpc>
                          <a:spcPct val="130000"/>
                        </a:lnSpc>
                        <a:spcBef>
                          <a:spcPts val="0"/>
                        </a:spcBef>
                        <a:spcAft>
                          <a:spcPts val="0"/>
                        </a:spcAft>
                        <a:buClrTx/>
                        <a:buSzTx/>
                        <a:buFontTx/>
                        <a:buNone/>
                        <a:tabLst/>
                        <a:defRPr/>
                      </a:pPr>
                      <a:r>
                        <a:rPr lang="ko-KR" altLang="en-US" sz="1600" b="1" kern="1200" spc="-90" baseline="0" dirty="0" smtClean="0">
                          <a:solidFill>
                            <a:schemeClr val="dk1"/>
                          </a:solidFill>
                          <a:latin typeface="+mj-ea"/>
                          <a:ea typeface="+mj-ea"/>
                          <a:cs typeface="+mn-cs"/>
                        </a:rPr>
                        <a:t>노무를 제공하는 자</a:t>
                      </a:r>
                      <a:endParaRPr lang="en-US" altLang="ko-KR" sz="1600" b="1" kern="1200" spc="-90" baseline="0" dirty="0" smtClean="0">
                        <a:solidFill>
                          <a:schemeClr val="dk1"/>
                        </a:solidFill>
                        <a:latin typeface="+mj-ea"/>
                        <a:ea typeface="+mj-ea"/>
                        <a:cs typeface="+mn-cs"/>
                      </a:endParaRPr>
                    </a:p>
                    <a:p>
                      <a:pPr marL="0" marR="0" indent="0" algn="l" defTabSz="914400" rtl="0" eaLnBrk="1" fontAlgn="base" latinLnBrk="0" hangingPunct="1">
                        <a:lnSpc>
                          <a:spcPct val="130000"/>
                        </a:lnSpc>
                        <a:spcBef>
                          <a:spcPts val="0"/>
                        </a:spcBef>
                        <a:spcAft>
                          <a:spcPts val="0"/>
                        </a:spcAft>
                        <a:buClrTx/>
                        <a:buSzTx/>
                        <a:buFontTx/>
                        <a:buNone/>
                        <a:tabLst/>
                        <a:defRPr/>
                      </a:pPr>
                      <a:r>
                        <a:rPr lang="en-US" altLang="ko-KR" sz="1400" b="1" kern="1200" spc="-90" baseline="0" dirty="0" smtClean="0">
                          <a:solidFill>
                            <a:schemeClr val="dk1"/>
                          </a:solidFill>
                          <a:latin typeface="+mj-ea"/>
                          <a:ea typeface="+mj-ea"/>
                          <a:cs typeface="+mn-cs"/>
                        </a:rPr>
                        <a:t>(</a:t>
                      </a:r>
                      <a:r>
                        <a:rPr lang="ko-KR" altLang="en-US" sz="1400" b="1" kern="1200" spc="-90" baseline="0" dirty="0" smtClean="0">
                          <a:solidFill>
                            <a:schemeClr val="dk1"/>
                          </a:solidFill>
                          <a:latin typeface="+mj-ea"/>
                          <a:ea typeface="+mj-ea"/>
                          <a:cs typeface="+mn-cs"/>
                        </a:rPr>
                        <a:t>근로자</a:t>
                      </a:r>
                      <a:r>
                        <a:rPr lang="en-US" altLang="ko-KR" sz="1400" b="1" kern="1200" spc="-90" baseline="0" dirty="0" smtClean="0">
                          <a:solidFill>
                            <a:schemeClr val="dk1"/>
                          </a:solidFill>
                          <a:latin typeface="+mj-ea"/>
                          <a:ea typeface="+mj-ea"/>
                          <a:cs typeface="+mn-cs"/>
                        </a:rPr>
                        <a:t>, </a:t>
                      </a:r>
                      <a:r>
                        <a:rPr lang="ko-KR" altLang="en-US" sz="1400" b="1" kern="1200" spc="-90" baseline="0" dirty="0" smtClean="0">
                          <a:solidFill>
                            <a:schemeClr val="dk1"/>
                          </a:solidFill>
                          <a:latin typeface="+mj-ea"/>
                          <a:ea typeface="+mj-ea"/>
                          <a:cs typeface="+mn-cs"/>
                        </a:rPr>
                        <a:t>수급인의 근로자</a:t>
                      </a:r>
                      <a:r>
                        <a:rPr lang="en-US" altLang="ko-KR" sz="1400" b="1" kern="1200" spc="-90" baseline="0" dirty="0" smtClean="0">
                          <a:solidFill>
                            <a:schemeClr val="dk1"/>
                          </a:solidFill>
                          <a:latin typeface="+mj-ea"/>
                          <a:ea typeface="+mj-ea"/>
                          <a:cs typeface="+mn-cs"/>
                        </a:rPr>
                        <a:t>, </a:t>
                      </a:r>
                      <a:r>
                        <a:rPr lang="ko-KR" altLang="en-US" sz="1400" b="1" kern="1200" spc="-90" baseline="0" dirty="0" smtClean="0">
                          <a:solidFill>
                            <a:schemeClr val="dk1"/>
                          </a:solidFill>
                          <a:latin typeface="+mj-ea"/>
                          <a:ea typeface="+mj-ea"/>
                          <a:cs typeface="+mn-cs"/>
                        </a:rPr>
                        <a:t>특수형태근로종사자 </a:t>
                      </a:r>
                      <a:r>
                        <a:rPr lang="en-US" altLang="ko-KR" sz="1100" b="0" kern="1200" spc="-90" baseline="0" dirty="0" smtClean="0">
                          <a:solidFill>
                            <a:schemeClr val="dk1"/>
                          </a:solidFill>
                          <a:latin typeface="+mj-ea"/>
                          <a:ea typeface="+mj-ea"/>
                          <a:cs typeface="+mn-cs"/>
                        </a:rPr>
                        <a:t>(</a:t>
                      </a:r>
                      <a:r>
                        <a:rPr lang="ko-KR" altLang="en-US" sz="1100" b="0" kern="1200" spc="-90" baseline="0" dirty="0" smtClean="0">
                          <a:solidFill>
                            <a:schemeClr val="dk1"/>
                          </a:solidFill>
                          <a:latin typeface="+mj-ea"/>
                          <a:ea typeface="+mj-ea"/>
                          <a:cs typeface="+mn-cs"/>
                        </a:rPr>
                        <a:t>시행령 제</a:t>
                      </a:r>
                      <a:r>
                        <a:rPr lang="en-US" altLang="ko-KR" sz="1100" b="0" kern="1200" spc="-90" baseline="0" dirty="0" smtClean="0">
                          <a:solidFill>
                            <a:schemeClr val="dk1"/>
                          </a:solidFill>
                          <a:latin typeface="+mj-ea"/>
                          <a:ea typeface="+mj-ea"/>
                          <a:cs typeface="+mn-cs"/>
                        </a:rPr>
                        <a:t>67</a:t>
                      </a:r>
                      <a:r>
                        <a:rPr lang="ko-KR" altLang="en-US" sz="1100" b="0" kern="1200" spc="-90" baseline="0" dirty="0" smtClean="0">
                          <a:solidFill>
                            <a:schemeClr val="dk1"/>
                          </a:solidFill>
                          <a:latin typeface="+mj-ea"/>
                          <a:ea typeface="+mj-ea"/>
                          <a:cs typeface="+mn-cs"/>
                        </a:rPr>
                        <a:t>조</a:t>
                      </a:r>
                      <a:r>
                        <a:rPr lang="en-US" altLang="ko-KR" sz="1100" b="0" kern="1200" spc="-90" baseline="0" dirty="0" smtClean="0">
                          <a:solidFill>
                            <a:schemeClr val="dk1"/>
                          </a:solidFill>
                          <a:latin typeface="+mj-ea"/>
                          <a:ea typeface="+mj-ea"/>
                          <a:cs typeface="+mn-cs"/>
                        </a:rPr>
                        <a:t>) </a:t>
                      </a:r>
                      <a:r>
                        <a:rPr lang="ko-KR" altLang="en-US" sz="1400" b="1" kern="1200" spc="-90" baseline="0" dirty="0" smtClean="0">
                          <a:solidFill>
                            <a:schemeClr val="dk1"/>
                          </a:solidFill>
                          <a:latin typeface="+mj-ea"/>
                          <a:ea typeface="+mj-ea"/>
                          <a:cs typeface="+mn-cs"/>
                        </a:rPr>
                        <a:t>등</a:t>
                      </a:r>
                      <a:r>
                        <a:rPr lang="en-US" altLang="ko-KR" sz="1400" b="1" kern="1200" spc="-90" baseline="0" dirty="0" smtClean="0">
                          <a:solidFill>
                            <a:schemeClr val="dk1"/>
                          </a:solidFill>
                          <a:latin typeface="+mj-ea"/>
                          <a:ea typeface="+mj-ea"/>
                          <a:cs typeface="+mn-cs"/>
                        </a:rPr>
                        <a:t>)</a:t>
                      </a:r>
                      <a:endParaRPr lang="ko-KR" altLang="en-US" sz="1400" b="1" kern="1200" spc="-90" baseline="0" dirty="0">
                        <a:solidFill>
                          <a:schemeClr val="dk1"/>
                        </a:solidFill>
                        <a:latin typeface="+mj-ea"/>
                        <a:ea typeface="+mj-ea"/>
                        <a:cs typeface="+mn-cs"/>
                      </a:endParaRPr>
                    </a:p>
                  </a:txBody>
                  <a:tcPr marL="144000" marR="64770" marT="17907" marB="17907"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EAEFF5"/>
                    </a:solidFill>
                  </a:tcPr>
                </a:tc>
                <a:tc>
                  <a:txBody>
                    <a:bodyPr/>
                    <a:lstStyle/>
                    <a:p>
                      <a:pPr marL="0" marR="0" indent="0" algn="l" defTabSz="914400" rtl="0" eaLnBrk="1" fontAlgn="auto" latinLnBrk="1" hangingPunct="1">
                        <a:lnSpc>
                          <a:spcPct val="130000"/>
                        </a:lnSpc>
                        <a:spcBef>
                          <a:spcPts val="0"/>
                        </a:spcBef>
                        <a:spcAft>
                          <a:spcPts val="0"/>
                        </a:spcAft>
                        <a:buClrTx/>
                        <a:buSzTx/>
                        <a:buFontTx/>
                        <a:buNone/>
                        <a:tabLst/>
                        <a:defRPr/>
                      </a:pPr>
                      <a:r>
                        <a:rPr lang="ko-KR" altLang="en-US" sz="1600" b="1" kern="1200" spc="-90" baseline="0" dirty="0" smtClean="0">
                          <a:solidFill>
                            <a:schemeClr val="dk1"/>
                          </a:solidFill>
                          <a:latin typeface="+mj-ea"/>
                          <a:ea typeface="+mj-ea"/>
                          <a:cs typeface="+mn-cs"/>
                        </a:rPr>
                        <a:t>종사자</a:t>
                      </a:r>
                      <a:endParaRPr lang="en-US" altLang="ko-KR" sz="1600" b="1" kern="1200" spc="-90" baseline="0" dirty="0" smtClean="0">
                        <a:solidFill>
                          <a:schemeClr val="dk1"/>
                        </a:solidFill>
                        <a:latin typeface="+mj-ea"/>
                        <a:ea typeface="+mj-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r>
                        <a:rPr lang="en-US" altLang="ko-KR" sz="1400" b="1" kern="1200" spc="-90" baseline="0" dirty="0" smtClean="0">
                          <a:solidFill>
                            <a:schemeClr val="dk1"/>
                          </a:solidFill>
                          <a:latin typeface="+mj-ea"/>
                          <a:ea typeface="+mj-ea"/>
                          <a:cs typeface="+mn-cs"/>
                        </a:rPr>
                        <a:t>(</a:t>
                      </a:r>
                      <a:r>
                        <a:rPr lang="ko-KR" altLang="en-US" sz="1400" b="1" kern="1200" spc="-90" baseline="0" dirty="0" smtClean="0">
                          <a:solidFill>
                            <a:schemeClr val="dk1"/>
                          </a:solidFill>
                          <a:latin typeface="+mj-ea"/>
                          <a:ea typeface="+mj-ea"/>
                          <a:cs typeface="+mn-cs"/>
                        </a:rPr>
                        <a:t>근로자</a:t>
                      </a:r>
                      <a:r>
                        <a:rPr lang="en-US" altLang="ko-KR" sz="1400" b="1" kern="1200" spc="-90" baseline="0" dirty="0" smtClean="0">
                          <a:solidFill>
                            <a:schemeClr val="dk1"/>
                          </a:solidFill>
                          <a:latin typeface="+mj-ea"/>
                          <a:ea typeface="+mj-ea"/>
                          <a:cs typeface="+mn-cs"/>
                        </a:rPr>
                        <a:t>, </a:t>
                      </a:r>
                      <a:r>
                        <a:rPr lang="ko-KR" altLang="en-US" sz="1400" b="1" kern="1200" spc="-90" baseline="0" dirty="0" smtClean="0">
                          <a:solidFill>
                            <a:schemeClr val="dk1"/>
                          </a:solidFill>
                          <a:latin typeface="+mj-ea"/>
                          <a:ea typeface="+mj-ea"/>
                          <a:cs typeface="+mn-cs"/>
                        </a:rPr>
                        <a:t>노무제공자</a:t>
                      </a:r>
                      <a:r>
                        <a:rPr lang="en-US" altLang="ko-KR" sz="1400" b="1" kern="1200" spc="-90" baseline="0" dirty="0" smtClean="0">
                          <a:solidFill>
                            <a:schemeClr val="dk1"/>
                          </a:solidFill>
                          <a:latin typeface="+mj-ea"/>
                          <a:ea typeface="+mj-ea"/>
                          <a:cs typeface="+mn-cs"/>
                        </a:rPr>
                        <a:t>, </a:t>
                      </a:r>
                      <a:r>
                        <a:rPr lang="ko-KR" altLang="en-US" sz="1400" b="1" kern="1200" spc="-90" baseline="0" dirty="0" smtClean="0">
                          <a:solidFill>
                            <a:schemeClr val="dk1"/>
                          </a:solidFill>
                          <a:latin typeface="+mj-ea"/>
                          <a:ea typeface="+mj-ea"/>
                          <a:cs typeface="+mn-cs"/>
                        </a:rPr>
                        <a:t>수급인</a:t>
                      </a:r>
                      <a:r>
                        <a:rPr lang="en-US" altLang="ko-KR" sz="1400" b="1" kern="1200" spc="-90" baseline="0" dirty="0" smtClean="0">
                          <a:solidFill>
                            <a:schemeClr val="dk1"/>
                          </a:solidFill>
                          <a:latin typeface="+mj-ea"/>
                          <a:ea typeface="+mj-ea"/>
                          <a:cs typeface="+mn-cs"/>
                        </a:rPr>
                        <a:t>, </a:t>
                      </a:r>
                      <a:r>
                        <a:rPr lang="ko-KR" altLang="en-US" sz="1400" b="1" kern="1200" spc="-90" baseline="0" dirty="0" smtClean="0">
                          <a:solidFill>
                            <a:schemeClr val="dk1"/>
                          </a:solidFill>
                          <a:latin typeface="+mj-ea"/>
                          <a:ea typeface="+mj-ea"/>
                          <a:cs typeface="+mn-cs"/>
                        </a:rPr>
                        <a:t>수급인의 근로자 및 노무제공자</a:t>
                      </a:r>
                      <a:r>
                        <a:rPr lang="en-US" altLang="ko-KR" sz="1400" b="1" kern="1200" spc="-90" baseline="0" dirty="0" smtClean="0">
                          <a:solidFill>
                            <a:schemeClr val="dk1"/>
                          </a:solidFill>
                          <a:latin typeface="+mj-ea"/>
                          <a:ea typeface="+mj-ea"/>
                          <a:cs typeface="+mn-cs"/>
                        </a:rPr>
                        <a:t>)</a:t>
                      </a:r>
                      <a:endParaRPr lang="ko-KR" altLang="en-US" sz="1400" b="1" kern="1200" spc="-90" baseline="0" dirty="0">
                        <a:solidFill>
                          <a:schemeClr val="dk1"/>
                        </a:solidFill>
                        <a:latin typeface="+mj-ea"/>
                        <a:ea typeface="+mj-ea"/>
                        <a:cs typeface="+mn-cs"/>
                      </a:endParaRPr>
                    </a:p>
                  </a:txBody>
                  <a:tcPr marL="144000" marR="64770" marT="17907" marB="17907" anchor="ct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F3E9"/>
                    </a:solidFill>
                  </a:tcPr>
                </a:tc>
                <a:extLst>
                  <a:ext uri="{0D108BD9-81ED-4DB2-BD59-A6C34878D82A}">
                    <a16:rowId xmlns:a16="http://schemas.microsoft.com/office/drawing/2014/main" xmlns="" val="10002"/>
                  </a:ext>
                </a:extLst>
              </a:tr>
              <a:tr h="788805">
                <a:tc>
                  <a:txBody>
                    <a:bodyPr/>
                    <a:lstStyle/>
                    <a:p>
                      <a:pPr marL="342900" marR="0" indent="-342900" algn="ctr" fontAlgn="base" latinLnBrk="0">
                        <a:lnSpc>
                          <a:spcPct val="130000"/>
                        </a:lnSpc>
                        <a:spcBef>
                          <a:spcPts val="0"/>
                        </a:spcBef>
                        <a:spcAft>
                          <a:spcPts val="0"/>
                        </a:spcAft>
                        <a:buFontTx/>
                        <a:buNone/>
                      </a:pPr>
                      <a:r>
                        <a:rPr lang="ko-KR" altLang="en-US" sz="1600" b="1" kern="0" spc="-90" baseline="0" dirty="0">
                          <a:solidFill>
                            <a:srgbClr val="000000"/>
                          </a:solidFill>
                          <a:effectLst/>
                          <a:latin typeface="+mj-ea"/>
                          <a:ea typeface="+mj-ea"/>
                        </a:rPr>
                        <a:t>적용범위</a:t>
                      </a:r>
                    </a:p>
                  </a:txBody>
                  <a:tcPr marL="64770" marR="64770" marT="17907" marB="17907" anchor="ct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5">
                        <a:lumMod val="40000"/>
                        <a:lumOff val="60000"/>
                      </a:schemeClr>
                    </a:solidFill>
                  </a:tcPr>
                </a:tc>
                <a:tc>
                  <a:txBody>
                    <a:bodyPr/>
                    <a:lstStyle/>
                    <a:p>
                      <a:pPr marL="342900" marR="0" indent="-342900" algn="l" defTabSz="914400" rtl="0" eaLnBrk="1" fontAlgn="base" latinLnBrk="0" hangingPunct="1">
                        <a:lnSpc>
                          <a:spcPct val="130000"/>
                        </a:lnSpc>
                        <a:spcBef>
                          <a:spcPts val="0"/>
                        </a:spcBef>
                        <a:spcAft>
                          <a:spcPts val="0"/>
                        </a:spcAft>
                        <a:buClrTx/>
                        <a:buSzTx/>
                        <a:buFontTx/>
                        <a:buNone/>
                        <a:tabLst/>
                        <a:defRPr/>
                      </a:pPr>
                      <a:r>
                        <a:rPr lang="ko-KR" altLang="en-US" sz="1600" b="1" kern="1200" spc="-90" baseline="0" dirty="0" smtClean="0">
                          <a:solidFill>
                            <a:schemeClr val="dk1"/>
                          </a:solidFill>
                          <a:latin typeface="+mj-ea"/>
                          <a:ea typeface="+mj-ea"/>
                          <a:cs typeface="+mn-cs"/>
                        </a:rPr>
                        <a:t>전 사업 또는 사업장 적용</a:t>
                      </a:r>
                      <a:endParaRPr lang="en-US" altLang="ko-KR" sz="1600" b="1" kern="1200" spc="-90" baseline="0" dirty="0">
                        <a:solidFill>
                          <a:schemeClr val="dk1"/>
                        </a:solidFill>
                        <a:latin typeface="+mj-ea"/>
                        <a:ea typeface="+mj-ea"/>
                        <a:cs typeface="+mn-cs"/>
                      </a:endParaRPr>
                    </a:p>
                    <a:p>
                      <a:pPr marL="342900" marR="0" indent="-342900" algn="l" defTabSz="914400" rtl="0" eaLnBrk="1" fontAlgn="base" latinLnBrk="0" hangingPunct="1">
                        <a:lnSpc>
                          <a:spcPct val="130000"/>
                        </a:lnSpc>
                        <a:spcBef>
                          <a:spcPts val="0"/>
                        </a:spcBef>
                        <a:spcAft>
                          <a:spcPts val="0"/>
                        </a:spcAft>
                        <a:buClrTx/>
                        <a:buSzTx/>
                        <a:buFontTx/>
                        <a:buNone/>
                        <a:tabLst/>
                        <a:defRPr/>
                      </a:pPr>
                      <a:r>
                        <a:rPr lang="en-US" altLang="ko-KR" sz="1200" kern="1200" spc="-90" baseline="0" dirty="0" smtClean="0">
                          <a:solidFill>
                            <a:schemeClr val="dk1"/>
                          </a:solidFill>
                          <a:latin typeface="+mj-ea"/>
                          <a:ea typeface="+mj-ea"/>
                          <a:cs typeface="+mn-cs"/>
                        </a:rPr>
                        <a:t>(</a:t>
                      </a:r>
                      <a:r>
                        <a:rPr lang="ko-KR" altLang="en-US" sz="1200" kern="1200" spc="-90" baseline="0" dirty="0" smtClean="0">
                          <a:solidFill>
                            <a:schemeClr val="dk1"/>
                          </a:solidFill>
                          <a:latin typeface="+mj-ea"/>
                          <a:ea typeface="+mj-ea"/>
                          <a:cs typeface="+mn-cs"/>
                        </a:rPr>
                        <a:t>시행령 별표</a:t>
                      </a:r>
                      <a:r>
                        <a:rPr lang="en-US" altLang="ko-KR" sz="1200" kern="1200" spc="-90" baseline="0" dirty="0" smtClean="0">
                          <a:solidFill>
                            <a:schemeClr val="dk1"/>
                          </a:solidFill>
                          <a:latin typeface="+mj-ea"/>
                          <a:ea typeface="+mj-ea"/>
                          <a:cs typeface="+mn-cs"/>
                        </a:rPr>
                        <a:t>1, </a:t>
                      </a:r>
                      <a:r>
                        <a:rPr lang="ko-KR" altLang="en-US" sz="1200" kern="1200" spc="-90" baseline="0" dirty="0" smtClean="0">
                          <a:solidFill>
                            <a:schemeClr val="dk1"/>
                          </a:solidFill>
                          <a:latin typeface="+mj-ea"/>
                          <a:ea typeface="+mj-ea"/>
                          <a:cs typeface="+mn-cs"/>
                        </a:rPr>
                        <a:t>업종</a:t>
                      </a:r>
                      <a:r>
                        <a:rPr lang="en-US" altLang="ko-KR" sz="1200" kern="1200" spc="-90" baseline="0" dirty="0" smtClean="0">
                          <a:solidFill>
                            <a:schemeClr val="dk1"/>
                          </a:solidFill>
                          <a:latin typeface="+mj-ea"/>
                          <a:ea typeface="+mj-ea"/>
                          <a:cs typeface="+mn-cs"/>
                        </a:rPr>
                        <a:t>〮</a:t>
                      </a:r>
                      <a:r>
                        <a:rPr lang="ko-KR" altLang="en-US" sz="1200" kern="1200" spc="-90" baseline="0" dirty="0" smtClean="0">
                          <a:solidFill>
                            <a:schemeClr val="dk1"/>
                          </a:solidFill>
                          <a:latin typeface="+mj-ea"/>
                          <a:ea typeface="+mj-ea"/>
                          <a:cs typeface="+mn-cs"/>
                        </a:rPr>
                        <a:t>규모 등에 따라 일부 적용 제외</a:t>
                      </a:r>
                      <a:r>
                        <a:rPr lang="en-US" altLang="ko-KR" sz="1200" kern="1200" spc="-90" baseline="0" dirty="0" smtClean="0">
                          <a:solidFill>
                            <a:schemeClr val="dk1"/>
                          </a:solidFill>
                          <a:latin typeface="+mj-ea"/>
                          <a:ea typeface="+mj-ea"/>
                          <a:cs typeface="+mn-cs"/>
                        </a:rPr>
                        <a:t>)</a:t>
                      </a:r>
                    </a:p>
                  </a:txBody>
                  <a:tcPr marL="144000" marR="64770" marT="17907" marB="17907"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tx2">
                        <a:lumMod val="20000"/>
                        <a:lumOff val="80000"/>
                      </a:schemeClr>
                    </a:solidFill>
                  </a:tcPr>
                </a:tc>
                <a:tc>
                  <a:txBody>
                    <a:bodyPr/>
                    <a:lstStyle/>
                    <a:p>
                      <a:pPr>
                        <a:lnSpc>
                          <a:spcPct val="130000"/>
                        </a:lnSpc>
                      </a:pPr>
                      <a:r>
                        <a:rPr lang="en-US" altLang="ko-KR" sz="1600" b="1" kern="1200" spc="-90" baseline="0" dirty="0" smtClean="0">
                          <a:solidFill>
                            <a:schemeClr val="dk1"/>
                          </a:solidFill>
                          <a:latin typeface="+mn-lt"/>
                          <a:ea typeface="+mn-ea"/>
                          <a:cs typeface="+mn-cs"/>
                        </a:rPr>
                        <a:t>5</a:t>
                      </a:r>
                      <a:r>
                        <a:rPr lang="ko-KR" altLang="en-US" sz="1600" b="1" kern="1200" spc="-90" baseline="0" dirty="0" smtClean="0">
                          <a:solidFill>
                            <a:schemeClr val="dk1"/>
                          </a:solidFill>
                          <a:latin typeface="+mn-lt"/>
                          <a:ea typeface="+mn-ea"/>
                          <a:cs typeface="+mn-cs"/>
                        </a:rPr>
                        <a:t>명 미만 사업 또는 사업장 적용 제외</a:t>
                      </a:r>
                      <a:endParaRPr lang="en-US" altLang="ko-KR" sz="1600" b="1" kern="1200" spc="-90" baseline="0" dirty="0" smtClean="0">
                        <a:solidFill>
                          <a:schemeClr val="dk1"/>
                        </a:solidFill>
                        <a:latin typeface="+mn-lt"/>
                        <a:ea typeface="+mn-ea"/>
                        <a:cs typeface="+mn-cs"/>
                      </a:endParaRPr>
                    </a:p>
                    <a:p>
                      <a:pPr>
                        <a:lnSpc>
                          <a:spcPct val="130000"/>
                        </a:lnSpc>
                      </a:pPr>
                      <a:endParaRPr lang="ko-KR" altLang="en-US" sz="1600" b="1" kern="1200" spc="-90" baseline="0" dirty="0">
                        <a:solidFill>
                          <a:schemeClr val="dk1"/>
                        </a:solidFill>
                        <a:latin typeface="+mn-lt"/>
                        <a:ea typeface="+mn-ea"/>
                        <a:cs typeface="+mn-cs"/>
                      </a:endParaRPr>
                    </a:p>
                  </a:txBody>
                  <a:tcPr marL="144000" marR="64770" marT="17907" marB="17907" anchor="ct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03"/>
                  </a:ext>
                </a:extLst>
              </a:tr>
              <a:tr h="2859112">
                <a:tc>
                  <a:txBody>
                    <a:bodyPr/>
                    <a:lstStyle/>
                    <a:p>
                      <a:pPr marL="342900" marR="0" indent="-342900" algn="ctr" fontAlgn="base" latinLnBrk="0">
                        <a:lnSpc>
                          <a:spcPct val="130000"/>
                        </a:lnSpc>
                        <a:spcBef>
                          <a:spcPts val="0"/>
                        </a:spcBef>
                        <a:spcAft>
                          <a:spcPts val="0"/>
                        </a:spcAft>
                        <a:buFontTx/>
                        <a:buNone/>
                      </a:pPr>
                      <a:r>
                        <a:rPr lang="ko-KR" altLang="en-US" sz="1600" b="1" kern="0" spc="-90" baseline="0" dirty="0">
                          <a:solidFill>
                            <a:srgbClr val="000000"/>
                          </a:solidFill>
                          <a:effectLst/>
                          <a:latin typeface="+mj-ea"/>
                          <a:ea typeface="+mj-ea"/>
                        </a:rPr>
                        <a:t>재해정의</a:t>
                      </a:r>
                    </a:p>
                  </a:txBody>
                  <a:tcPr marL="64770" marR="64770" marT="17907" marB="17907" anchor="ct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E3F2F7"/>
                    </a:solidFill>
                  </a:tcPr>
                </a:tc>
                <a:tc>
                  <a:txBody>
                    <a:bodyPr/>
                    <a:lstStyle/>
                    <a:p>
                      <a:pPr>
                        <a:lnSpc>
                          <a:spcPct val="130000"/>
                        </a:lnSpc>
                      </a:pPr>
                      <a:r>
                        <a:rPr lang="ko-KR" altLang="en-US" sz="1600" kern="1200" spc="-90" baseline="0" dirty="0" smtClean="0">
                          <a:solidFill>
                            <a:schemeClr val="accent1">
                              <a:lumMod val="75000"/>
                            </a:schemeClr>
                          </a:solidFill>
                          <a:latin typeface="+mj-ea"/>
                          <a:ea typeface="+mj-ea"/>
                          <a:cs typeface="+mn-cs"/>
                        </a:rPr>
                        <a:t>▶</a:t>
                      </a:r>
                      <a:r>
                        <a:rPr lang="ko-KR" altLang="en-US" sz="1600" kern="1200" spc="-90" baseline="0" dirty="0" smtClean="0">
                          <a:solidFill>
                            <a:schemeClr val="dk1"/>
                          </a:solidFill>
                          <a:latin typeface="+mj-ea"/>
                          <a:ea typeface="+mj-ea"/>
                          <a:cs typeface="+mn-cs"/>
                        </a:rPr>
                        <a:t> </a:t>
                      </a:r>
                      <a:r>
                        <a:rPr lang="ko-KR" altLang="en-US" sz="1600" b="1" kern="1200" spc="-90" baseline="0" dirty="0" smtClean="0">
                          <a:solidFill>
                            <a:schemeClr val="dk1"/>
                          </a:solidFill>
                          <a:latin typeface="+mj-ea"/>
                          <a:ea typeface="+mj-ea"/>
                          <a:cs typeface="+mn-cs"/>
                        </a:rPr>
                        <a:t>중대재해 </a:t>
                      </a:r>
                      <a:r>
                        <a:rPr lang="en-US" altLang="ko-KR" sz="1600" b="1" kern="1200" spc="-90" baseline="0" dirty="0" smtClean="0">
                          <a:solidFill>
                            <a:schemeClr val="dk1"/>
                          </a:solidFill>
                          <a:latin typeface="+mj-ea"/>
                          <a:ea typeface="+mj-ea"/>
                          <a:cs typeface="+mn-cs"/>
                        </a:rPr>
                        <a:t>: </a:t>
                      </a:r>
                      <a:r>
                        <a:rPr lang="ko-KR" altLang="en-US" sz="1600" b="1" kern="1200" spc="-90" baseline="0" dirty="0" smtClean="0">
                          <a:solidFill>
                            <a:schemeClr val="dk1"/>
                          </a:solidFill>
                          <a:latin typeface="+mj-ea"/>
                          <a:ea typeface="+mj-ea"/>
                          <a:cs typeface="+mn-cs"/>
                        </a:rPr>
                        <a:t>산업재해 중 </a:t>
                      </a:r>
                      <a:endParaRPr lang="ko-KR" altLang="en-US" sz="1600" b="1"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tx2">
                              <a:lumMod val="60000"/>
                              <a:lumOff val="40000"/>
                            </a:schemeClr>
                          </a:solidFill>
                          <a:latin typeface="+mj-ea"/>
                          <a:ea typeface="+mj-ea"/>
                          <a:cs typeface="+mn-cs"/>
                        </a:rPr>
                        <a:t>➊</a:t>
                      </a:r>
                      <a:r>
                        <a:rPr lang="ko-KR" altLang="en-US" sz="1500" kern="1200" spc="-90" baseline="0" dirty="0" smtClean="0">
                          <a:solidFill>
                            <a:schemeClr val="dk1"/>
                          </a:solidFill>
                          <a:latin typeface="+mj-ea"/>
                          <a:ea typeface="+mj-ea"/>
                          <a:cs typeface="+mn-cs"/>
                        </a:rPr>
                        <a:t> 사망자 </a:t>
                      </a:r>
                      <a:r>
                        <a:rPr lang="en-US" altLang="ko-KR" sz="1500" kern="1200" spc="-90" baseline="0" dirty="0" smtClean="0">
                          <a:solidFill>
                            <a:schemeClr val="dk1"/>
                          </a:solidFill>
                          <a:latin typeface="+mj-ea"/>
                          <a:ea typeface="+mj-ea"/>
                          <a:cs typeface="+mn-cs"/>
                        </a:rPr>
                        <a:t>1</a:t>
                      </a:r>
                      <a:r>
                        <a:rPr lang="ko-KR" altLang="en-US" sz="1500" kern="1200" spc="-90" baseline="0" dirty="0" smtClean="0">
                          <a:solidFill>
                            <a:schemeClr val="dk1"/>
                          </a:solidFill>
                          <a:latin typeface="+mj-ea"/>
                          <a:ea typeface="+mj-ea"/>
                          <a:cs typeface="+mn-cs"/>
                        </a:rPr>
                        <a:t>명 이상 </a:t>
                      </a:r>
                      <a:endParaRPr lang="ko-KR" altLang="en-US"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tx2">
                              <a:lumMod val="60000"/>
                              <a:lumOff val="40000"/>
                            </a:schemeClr>
                          </a:solidFill>
                          <a:latin typeface="+mj-ea"/>
                          <a:ea typeface="+mj-ea"/>
                          <a:cs typeface="+mn-cs"/>
                        </a:rPr>
                        <a:t>➋</a:t>
                      </a:r>
                      <a:r>
                        <a:rPr lang="ko-KR" altLang="en-US" sz="1500" kern="1200" spc="-90" baseline="0" dirty="0" smtClean="0">
                          <a:solidFill>
                            <a:schemeClr val="dk1"/>
                          </a:solidFill>
                          <a:latin typeface="+mj-ea"/>
                          <a:ea typeface="+mj-ea"/>
                          <a:cs typeface="+mn-cs"/>
                        </a:rPr>
                        <a:t> </a:t>
                      </a:r>
                      <a:r>
                        <a:rPr lang="en-US" altLang="ko-KR" sz="1500" kern="1200" spc="-90" baseline="0" dirty="0" smtClean="0">
                          <a:solidFill>
                            <a:schemeClr val="dk1"/>
                          </a:solidFill>
                          <a:latin typeface="+mj-ea"/>
                          <a:ea typeface="+mj-ea"/>
                          <a:cs typeface="+mn-cs"/>
                        </a:rPr>
                        <a:t>3</a:t>
                      </a:r>
                      <a:r>
                        <a:rPr lang="ko-KR" altLang="en-US" sz="1500" kern="1200" spc="-90" baseline="0" dirty="0" smtClean="0">
                          <a:solidFill>
                            <a:schemeClr val="dk1"/>
                          </a:solidFill>
                          <a:latin typeface="+mj-ea"/>
                          <a:ea typeface="+mj-ea"/>
                          <a:cs typeface="+mn-cs"/>
                        </a:rPr>
                        <a:t>개월 이상 요양이 필요한 부상자 </a:t>
                      </a:r>
                      <a:endParaRPr lang="en-US" altLang="ko-KR" sz="1500" kern="1200" spc="-90" baseline="0" dirty="0">
                        <a:solidFill>
                          <a:schemeClr val="dk1"/>
                        </a:solidFill>
                        <a:latin typeface="+mj-ea"/>
                        <a:ea typeface="+mj-ea"/>
                        <a:cs typeface="+mn-cs"/>
                      </a:endParaRPr>
                    </a:p>
                    <a:p>
                      <a:pPr>
                        <a:lnSpc>
                          <a:spcPct val="130000"/>
                        </a:lnSpc>
                      </a:pPr>
                      <a:r>
                        <a:rPr lang="en-US" altLang="ko-KR" sz="1500" kern="1200" spc="-90" baseline="0" dirty="0" smtClean="0">
                          <a:solidFill>
                            <a:schemeClr val="dk1"/>
                          </a:solidFill>
                          <a:latin typeface="+mj-ea"/>
                          <a:ea typeface="+mj-ea"/>
                          <a:cs typeface="+mn-cs"/>
                        </a:rPr>
                        <a:t>    </a:t>
                      </a:r>
                      <a:r>
                        <a:rPr lang="ko-KR" altLang="en-US" sz="1500" kern="1200" spc="-90" baseline="0" dirty="0" smtClean="0">
                          <a:solidFill>
                            <a:schemeClr val="dk1"/>
                          </a:solidFill>
                          <a:latin typeface="+mj-ea"/>
                          <a:ea typeface="+mj-ea"/>
                          <a:cs typeface="+mn-cs"/>
                        </a:rPr>
                        <a:t>동시 </a:t>
                      </a:r>
                      <a:r>
                        <a:rPr lang="en-US" altLang="ko-KR" sz="1500" kern="1200" spc="-90" baseline="0" dirty="0" smtClean="0">
                          <a:solidFill>
                            <a:schemeClr val="dk1"/>
                          </a:solidFill>
                          <a:latin typeface="+mj-ea"/>
                          <a:ea typeface="+mj-ea"/>
                          <a:cs typeface="+mn-cs"/>
                        </a:rPr>
                        <a:t>2</a:t>
                      </a:r>
                      <a:r>
                        <a:rPr lang="ko-KR" altLang="en-US" sz="1500" kern="1200" spc="-90" baseline="0" dirty="0" smtClean="0">
                          <a:solidFill>
                            <a:schemeClr val="dk1"/>
                          </a:solidFill>
                          <a:latin typeface="+mj-ea"/>
                          <a:ea typeface="+mj-ea"/>
                          <a:cs typeface="+mn-cs"/>
                        </a:rPr>
                        <a:t>명 이상</a:t>
                      </a:r>
                      <a:endParaRPr lang="ko-KR" altLang="en-US"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tx2">
                              <a:lumMod val="60000"/>
                              <a:lumOff val="40000"/>
                            </a:schemeClr>
                          </a:solidFill>
                          <a:latin typeface="+mj-ea"/>
                          <a:ea typeface="+mj-ea"/>
                          <a:cs typeface="+mn-cs"/>
                        </a:rPr>
                        <a:t>➌</a:t>
                      </a:r>
                      <a:r>
                        <a:rPr lang="ko-KR" altLang="en-US" sz="1500" kern="1200" spc="-90" baseline="0" dirty="0" smtClean="0">
                          <a:solidFill>
                            <a:schemeClr val="dk1"/>
                          </a:solidFill>
                          <a:latin typeface="+mj-ea"/>
                          <a:ea typeface="+mj-ea"/>
                          <a:cs typeface="+mn-cs"/>
                        </a:rPr>
                        <a:t> 부상자 또는 직업성 </a:t>
                      </a:r>
                      <a:r>
                        <a:rPr lang="ko-KR" altLang="en-US" sz="1500" kern="1200" spc="-90" baseline="0" dirty="0" err="1" smtClean="0">
                          <a:solidFill>
                            <a:schemeClr val="dk1"/>
                          </a:solidFill>
                          <a:latin typeface="+mj-ea"/>
                          <a:ea typeface="+mj-ea"/>
                          <a:cs typeface="+mn-cs"/>
                        </a:rPr>
                        <a:t>질병자</a:t>
                      </a:r>
                      <a:r>
                        <a:rPr lang="ko-KR" altLang="en-US" sz="1500" kern="1200" spc="-90" baseline="0" dirty="0" smtClean="0">
                          <a:solidFill>
                            <a:schemeClr val="dk1"/>
                          </a:solidFill>
                          <a:latin typeface="+mj-ea"/>
                          <a:ea typeface="+mj-ea"/>
                          <a:cs typeface="+mn-cs"/>
                        </a:rPr>
                        <a:t> 동시 </a:t>
                      </a:r>
                      <a:r>
                        <a:rPr lang="en-US" altLang="ko-KR" sz="1500" kern="1200" spc="-90" baseline="0" dirty="0">
                          <a:solidFill>
                            <a:schemeClr val="dk1"/>
                          </a:solidFill>
                          <a:latin typeface="+mj-ea"/>
                          <a:ea typeface="+mj-ea"/>
                          <a:cs typeface="+mn-cs"/>
                        </a:rPr>
                        <a:t/>
                      </a:r>
                      <a:br>
                        <a:rPr lang="en-US" altLang="ko-KR" sz="1500" kern="1200" spc="-90" baseline="0" dirty="0">
                          <a:solidFill>
                            <a:schemeClr val="dk1"/>
                          </a:solidFill>
                          <a:latin typeface="+mj-ea"/>
                          <a:ea typeface="+mj-ea"/>
                          <a:cs typeface="+mn-cs"/>
                        </a:rPr>
                      </a:br>
                      <a:r>
                        <a:rPr lang="en-US" altLang="ko-KR" sz="1500" kern="1200" spc="-90" baseline="0" dirty="0" smtClean="0">
                          <a:solidFill>
                            <a:schemeClr val="dk1"/>
                          </a:solidFill>
                          <a:latin typeface="+mj-ea"/>
                          <a:ea typeface="+mj-ea"/>
                          <a:cs typeface="+mn-cs"/>
                        </a:rPr>
                        <a:t>    10</a:t>
                      </a:r>
                      <a:r>
                        <a:rPr lang="ko-KR" altLang="en-US" sz="1500" kern="1200" spc="-90" baseline="0" dirty="0" smtClean="0">
                          <a:solidFill>
                            <a:schemeClr val="dk1"/>
                          </a:solidFill>
                          <a:latin typeface="+mj-ea"/>
                          <a:ea typeface="+mj-ea"/>
                          <a:cs typeface="+mn-cs"/>
                        </a:rPr>
                        <a:t>명</a:t>
                      </a:r>
                      <a:r>
                        <a:rPr lang="en-US" altLang="ko-KR" sz="1500" kern="1200" spc="-90" baseline="0" dirty="0" smtClean="0">
                          <a:solidFill>
                            <a:schemeClr val="dk1"/>
                          </a:solidFill>
                          <a:latin typeface="+mj-ea"/>
                          <a:ea typeface="+mj-ea"/>
                          <a:cs typeface="+mn-cs"/>
                        </a:rPr>
                        <a:t> </a:t>
                      </a:r>
                      <a:r>
                        <a:rPr lang="ko-KR" altLang="en-US" sz="1500" kern="1200" spc="-90" baseline="0" dirty="0" smtClean="0">
                          <a:solidFill>
                            <a:schemeClr val="dk1"/>
                          </a:solidFill>
                          <a:latin typeface="+mj-ea"/>
                          <a:ea typeface="+mj-ea"/>
                          <a:cs typeface="+mn-cs"/>
                        </a:rPr>
                        <a:t>이상</a:t>
                      </a:r>
                      <a:endParaRPr lang="en-US" altLang="ko-KR" sz="1500" kern="1200" spc="-90" baseline="0" dirty="0">
                        <a:solidFill>
                          <a:schemeClr val="dk1"/>
                        </a:solidFill>
                        <a:latin typeface="+mj-ea"/>
                        <a:ea typeface="+mj-ea"/>
                        <a:cs typeface="+mn-cs"/>
                      </a:endParaRPr>
                    </a:p>
                    <a:p>
                      <a:pPr>
                        <a:lnSpc>
                          <a:spcPct val="130000"/>
                        </a:lnSpc>
                      </a:pPr>
                      <a:endParaRPr lang="ko-KR" altLang="en-US" sz="500" kern="1200" spc="-90" baseline="0" dirty="0">
                        <a:solidFill>
                          <a:schemeClr val="dk1"/>
                        </a:solidFill>
                        <a:latin typeface="+mj-ea"/>
                        <a:ea typeface="+mj-ea"/>
                        <a:cs typeface="+mn-cs"/>
                      </a:endParaRPr>
                    </a:p>
                    <a:p>
                      <a:pPr>
                        <a:lnSpc>
                          <a:spcPct val="130000"/>
                        </a:lnSpc>
                      </a:pPr>
                      <a:r>
                        <a:rPr lang="ko-KR" altLang="en-US" sz="1400" b="1" kern="1200" spc="-90" baseline="0" dirty="0" smtClean="0">
                          <a:solidFill>
                            <a:schemeClr val="dk1"/>
                          </a:solidFill>
                          <a:latin typeface="+mj-ea"/>
                          <a:ea typeface="+mj-ea"/>
                          <a:cs typeface="+mn-cs"/>
                        </a:rPr>
                        <a:t>* 산업재해 </a:t>
                      </a:r>
                      <a:r>
                        <a:rPr lang="en-US" altLang="ko-KR" sz="1400" b="1" kern="1200" spc="-90" baseline="0" dirty="0" smtClean="0">
                          <a:solidFill>
                            <a:schemeClr val="dk1"/>
                          </a:solidFill>
                          <a:latin typeface="+mj-ea"/>
                          <a:ea typeface="+mj-ea"/>
                          <a:cs typeface="+mn-cs"/>
                        </a:rPr>
                        <a:t>: </a:t>
                      </a:r>
                      <a:r>
                        <a:rPr lang="ko-KR" altLang="en-US" sz="1400" b="0" kern="1200" spc="-90" baseline="0" dirty="0" smtClean="0">
                          <a:solidFill>
                            <a:schemeClr val="dk1"/>
                          </a:solidFill>
                          <a:latin typeface="+mj-ea"/>
                          <a:ea typeface="+mj-ea"/>
                          <a:cs typeface="+mn-cs"/>
                        </a:rPr>
                        <a:t>노무를 제공하는 자가</a:t>
                      </a:r>
                      <a:r>
                        <a:rPr lang="ko-KR" altLang="en-US" sz="1400" b="1" kern="1200" spc="-90" baseline="0" dirty="0" smtClean="0">
                          <a:solidFill>
                            <a:schemeClr val="dk1"/>
                          </a:solidFill>
                          <a:latin typeface="+mj-ea"/>
                          <a:ea typeface="+mj-ea"/>
                          <a:cs typeface="+mn-cs"/>
                        </a:rPr>
                        <a:t> 업무와 관계</a:t>
                      </a:r>
                      <a:endParaRPr lang="en-US" altLang="ko-KR" sz="1400" b="1" kern="1200" spc="-90" baseline="0" dirty="0">
                        <a:solidFill>
                          <a:schemeClr val="dk1"/>
                        </a:solidFill>
                        <a:latin typeface="+mj-ea"/>
                        <a:ea typeface="+mj-ea"/>
                        <a:cs typeface="+mn-cs"/>
                      </a:endParaRPr>
                    </a:p>
                    <a:p>
                      <a:pPr>
                        <a:lnSpc>
                          <a:spcPct val="130000"/>
                        </a:lnSpc>
                      </a:pPr>
                      <a:r>
                        <a:rPr lang="ko-KR" altLang="en-US" sz="1400" b="1" kern="1200" spc="-90" baseline="0" dirty="0" smtClean="0">
                          <a:solidFill>
                            <a:schemeClr val="dk1"/>
                          </a:solidFill>
                          <a:latin typeface="+mj-ea"/>
                          <a:ea typeface="+mj-ea"/>
                          <a:cs typeface="+mn-cs"/>
                        </a:rPr>
                        <a:t>  되는 </a:t>
                      </a:r>
                      <a:r>
                        <a:rPr lang="ko-KR" altLang="en-US" sz="1400" b="0" kern="1200" spc="-90" baseline="0" dirty="0" smtClean="0">
                          <a:solidFill>
                            <a:schemeClr val="dk1"/>
                          </a:solidFill>
                          <a:latin typeface="+mj-ea"/>
                          <a:ea typeface="+mj-ea"/>
                          <a:cs typeface="+mn-cs"/>
                        </a:rPr>
                        <a:t>건설물</a:t>
                      </a:r>
                      <a:r>
                        <a:rPr lang="en-US" altLang="ko-KR" sz="1400" b="0" kern="1200" spc="-90" baseline="0" dirty="0" smtClean="0">
                          <a:solidFill>
                            <a:schemeClr val="dk1"/>
                          </a:solidFill>
                          <a:latin typeface="+mj-ea"/>
                          <a:ea typeface="+mj-ea"/>
                          <a:cs typeface="+mn-cs"/>
                        </a:rPr>
                        <a:t>, </a:t>
                      </a:r>
                      <a:r>
                        <a:rPr lang="ko-KR" altLang="en-US" sz="1400" b="0" kern="1200" spc="-90" baseline="0" dirty="0" smtClean="0">
                          <a:solidFill>
                            <a:schemeClr val="dk1"/>
                          </a:solidFill>
                          <a:latin typeface="+mj-ea"/>
                          <a:ea typeface="+mj-ea"/>
                          <a:cs typeface="+mn-cs"/>
                        </a:rPr>
                        <a:t>설비 등에 의하거나 </a:t>
                      </a:r>
                      <a:r>
                        <a:rPr lang="ko-KR" altLang="en-US" sz="1400" b="1" kern="1200" spc="-90" baseline="0" dirty="0" smtClean="0">
                          <a:solidFill>
                            <a:schemeClr val="dk1"/>
                          </a:solidFill>
                          <a:latin typeface="+mj-ea"/>
                          <a:ea typeface="+mj-ea"/>
                          <a:cs typeface="+mn-cs"/>
                        </a:rPr>
                        <a:t>작업 또는 </a:t>
                      </a:r>
                      <a:endParaRPr lang="en-US" altLang="ko-KR" sz="1400" b="1" kern="1200" spc="-90" baseline="0" dirty="0">
                        <a:solidFill>
                          <a:schemeClr val="dk1"/>
                        </a:solidFill>
                        <a:latin typeface="+mj-ea"/>
                        <a:ea typeface="+mj-ea"/>
                        <a:cs typeface="+mn-cs"/>
                      </a:endParaRPr>
                    </a:p>
                    <a:p>
                      <a:pPr>
                        <a:lnSpc>
                          <a:spcPct val="130000"/>
                        </a:lnSpc>
                      </a:pPr>
                      <a:r>
                        <a:rPr lang="en-US" altLang="ko-KR" sz="1400" b="1" kern="1200" spc="-90" baseline="0" dirty="0" smtClean="0">
                          <a:solidFill>
                            <a:schemeClr val="dk1"/>
                          </a:solidFill>
                          <a:latin typeface="+mj-ea"/>
                          <a:ea typeface="+mj-ea"/>
                          <a:cs typeface="+mn-cs"/>
                        </a:rPr>
                        <a:t>  </a:t>
                      </a:r>
                      <a:r>
                        <a:rPr lang="ko-KR" altLang="en-US" sz="1400" b="1" kern="1200" spc="-90" baseline="0" dirty="0" smtClean="0">
                          <a:solidFill>
                            <a:schemeClr val="dk1"/>
                          </a:solidFill>
                          <a:latin typeface="+mj-ea"/>
                          <a:ea typeface="+mj-ea"/>
                          <a:cs typeface="+mn-cs"/>
                        </a:rPr>
                        <a:t>업무로 인하여 </a:t>
                      </a:r>
                      <a:r>
                        <a:rPr lang="ko-KR" altLang="en-US" sz="1400" b="0" kern="1200" spc="-90" baseline="0" dirty="0" smtClean="0">
                          <a:solidFill>
                            <a:schemeClr val="dk1"/>
                          </a:solidFill>
                          <a:latin typeface="+mj-ea"/>
                          <a:ea typeface="+mj-ea"/>
                          <a:cs typeface="+mn-cs"/>
                        </a:rPr>
                        <a:t>사망</a:t>
                      </a:r>
                      <a:r>
                        <a:rPr lang="en-US" altLang="ko-KR" sz="1400" b="0" kern="1200" spc="-90" baseline="0" dirty="0">
                          <a:solidFill>
                            <a:schemeClr val="dk1"/>
                          </a:solidFill>
                          <a:latin typeface="+mj-ea"/>
                          <a:ea typeface="+mj-ea"/>
                          <a:cs typeface="+mn-cs"/>
                        </a:rPr>
                        <a:t>·</a:t>
                      </a:r>
                      <a:r>
                        <a:rPr lang="ko-KR" altLang="en-US" sz="1400" b="0" kern="1200" spc="-90" baseline="0" dirty="0">
                          <a:solidFill>
                            <a:schemeClr val="dk1"/>
                          </a:solidFill>
                          <a:latin typeface="+mj-ea"/>
                          <a:ea typeface="+mj-ea"/>
                          <a:cs typeface="+mn-cs"/>
                        </a:rPr>
                        <a:t>부상</a:t>
                      </a:r>
                      <a:r>
                        <a:rPr lang="en-US" altLang="ko-KR" sz="1400" b="0" kern="1200" spc="-90" baseline="0" dirty="0">
                          <a:solidFill>
                            <a:schemeClr val="dk1"/>
                          </a:solidFill>
                          <a:latin typeface="+mj-ea"/>
                          <a:ea typeface="+mj-ea"/>
                          <a:cs typeface="+mn-cs"/>
                        </a:rPr>
                        <a:t>·</a:t>
                      </a:r>
                      <a:r>
                        <a:rPr lang="ko-KR" altLang="en-US" sz="1400" b="0" kern="1200" spc="-90" baseline="0" dirty="0" smtClean="0">
                          <a:solidFill>
                            <a:schemeClr val="dk1"/>
                          </a:solidFill>
                          <a:latin typeface="+mj-ea"/>
                          <a:ea typeface="+mj-ea"/>
                          <a:cs typeface="+mn-cs"/>
                        </a:rPr>
                        <a:t>질병 </a:t>
                      </a:r>
                      <a:r>
                        <a:rPr lang="ko-KR" altLang="en-US" sz="1600" b="1" kern="1200" spc="-90" baseline="0" dirty="0">
                          <a:solidFill>
                            <a:schemeClr val="dk1"/>
                          </a:solidFill>
                          <a:latin typeface="+mj-ea"/>
                          <a:ea typeface="+mj-ea"/>
                          <a:cs typeface="+mn-cs"/>
                        </a:rPr>
                        <a:t>	</a:t>
                      </a:r>
                    </a:p>
                  </a:txBody>
                  <a:tcPr marL="144000" marR="64770" marT="17907" marB="17907"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EAEFF5"/>
                    </a:solidFill>
                  </a:tcPr>
                </a:tc>
                <a:tc>
                  <a:txBody>
                    <a:bodyPr/>
                    <a:lstStyle/>
                    <a:p>
                      <a:pPr>
                        <a:lnSpc>
                          <a:spcPct val="130000"/>
                        </a:lnSpc>
                      </a:pPr>
                      <a:r>
                        <a:rPr lang="ko-KR" altLang="en-US" sz="1600" kern="1200" spc="-90" baseline="0" dirty="0" smtClean="0">
                          <a:solidFill>
                            <a:schemeClr val="accent6">
                              <a:lumMod val="75000"/>
                            </a:schemeClr>
                          </a:solidFill>
                          <a:latin typeface="+mj-ea"/>
                          <a:ea typeface="+mn-ea"/>
                          <a:cs typeface="+mn-cs"/>
                        </a:rPr>
                        <a:t>▶</a:t>
                      </a:r>
                      <a:r>
                        <a:rPr lang="ko-KR" altLang="en-US" sz="1600" kern="1200" spc="-90" baseline="0" dirty="0" smtClean="0">
                          <a:solidFill>
                            <a:schemeClr val="accent1">
                              <a:lumMod val="75000"/>
                            </a:schemeClr>
                          </a:solidFill>
                          <a:latin typeface="+mj-ea"/>
                          <a:ea typeface="+mn-ea"/>
                          <a:cs typeface="+mn-cs"/>
                        </a:rPr>
                        <a:t> </a:t>
                      </a:r>
                      <a:r>
                        <a:rPr lang="ko-KR" altLang="en-US" sz="1600" b="1" kern="1200" spc="-90" baseline="0" dirty="0" smtClean="0">
                          <a:solidFill>
                            <a:schemeClr val="dk1"/>
                          </a:solidFill>
                          <a:latin typeface="+mj-ea"/>
                          <a:ea typeface="+mj-ea"/>
                          <a:cs typeface="+mn-cs"/>
                        </a:rPr>
                        <a:t>중대산업재해 </a:t>
                      </a:r>
                      <a:r>
                        <a:rPr lang="en-US" altLang="ko-KR" sz="1600" b="1" kern="1200" spc="-90" baseline="0" dirty="0" smtClean="0">
                          <a:solidFill>
                            <a:schemeClr val="dk1"/>
                          </a:solidFill>
                          <a:latin typeface="+mj-ea"/>
                          <a:ea typeface="+mj-ea"/>
                          <a:cs typeface="+mn-cs"/>
                        </a:rPr>
                        <a:t>: </a:t>
                      </a:r>
                      <a:r>
                        <a:rPr lang="ko-KR" altLang="en-US" sz="1600" b="1" kern="1200" spc="-90" baseline="0" dirty="0" smtClean="0">
                          <a:solidFill>
                            <a:schemeClr val="dk1"/>
                          </a:solidFill>
                          <a:latin typeface="+mj-ea"/>
                          <a:ea typeface="+mj-ea"/>
                          <a:cs typeface="+mn-cs"/>
                        </a:rPr>
                        <a:t>산업안전보건법상 </a:t>
                      </a:r>
                      <a:endParaRPr lang="en-US" altLang="ko-KR" sz="1600" b="1" kern="1200" spc="-90" baseline="0" dirty="0">
                        <a:solidFill>
                          <a:schemeClr val="dk1"/>
                        </a:solidFill>
                        <a:latin typeface="+mj-ea"/>
                        <a:ea typeface="+mj-ea"/>
                        <a:cs typeface="+mn-cs"/>
                      </a:endParaRPr>
                    </a:p>
                    <a:p>
                      <a:pPr>
                        <a:lnSpc>
                          <a:spcPct val="130000"/>
                        </a:lnSpc>
                      </a:pPr>
                      <a:r>
                        <a:rPr lang="en-US" altLang="ko-KR" sz="1600" b="1" kern="1200" spc="-90" baseline="0" dirty="0" smtClean="0">
                          <a:solidFill>
                            <a:schemeClr val="dk1"/>
                          </a:solidFill>
                          <a:latin typeface="+mj-ea"/>
                          <a:ea typeface="+mj-ea"/>
                          <a:cs typeface="+mn-cs"/>
                        </a:rPr>
                        <a:t>    </a:t>
                      </a:r>
                      <a:r>
                        <a:rPr lang="ko-KR" altLang="en-US" sz="1600" b="1" kern="1200" spc="-90" baseline="0" dirty="0" smtClean="0">
                          <a:solidFill>
                            <a:schemeClr val="dk1"/>
                          </a:solidFill>
                          <a:latin typeface="+mj-ea"/>
                          <a:ea typeface="+mj-ea"/>
                          <a:cs typeface="+mn-cs"/>
                        </a:rPr>
                        <a:t>산업재해 중 </a:t>
                      </a:r>
                      <a:endParaRPr lang="ko-KR" altLang="en-US" sz="1600" b="1"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accent6">
                              <a:lumMod val="75000"/>
                            </a:schemeClr>
                          </a:solidFill>
                          <a:latin typeface="+mj-ea"/>
                          <a:ea typeface="+mj-ea"/>
                          <a:cs typeface="+mn-cs"/>
                        </a:rPr>
                        <a:t>➊</a:t>
                      </a:r>
                      <a:r>
                        <a:rPr lang="ko-KR" altLang="en-US" sz="1500" kern="1200" spc="-90" baseline="0" dirty="0" smtClean="0">
                          <a:solidFill>
                            <a:schemeClr val="dk1"/>
                          </a:solidFill>
                          <a:latin typeface="+mj-ea"/>
                          <a:ea typeface="+mj-ea"/>
                          <a:cs typeface="+mn-cs"/>
                        </a:rPr>
                        <a:t> 사망자 </a:t>
                      </a:r>
                      <a:r>
                        <a:rPr lang="en-US" altLang="ko-KR" sz="1500" kern="1200" spc="-90" baseline="0" dirty="0" smtClean="0">
                          <a:solidFill>
                            <a:schemeClr val="dk1"/>
                          </a:solidFill>
                          <a:latin typeface="+mj-ea"/>
                          <a:ea typeface="+mj-ea"/>
                          <a:cs typeface="+mn-cs"/>
                        </a:rPr>
                        <a:t>1</a:t>
                      </a:r>
                      <a:r>
                        <a:rPr lang="ko-KR" altLang="en-US" sz="1500" kern="1200" spc="-90" baseline="0" dirty="0" smtClean="0">
                          <a:solidFill>
                            <a:schemeClr val="dk1"/>
                          </a:solidFill>
                          <a:latin typeface="+mj-ea"/>
                          <a:ea typeface="+mj-ea"/>
                          <a:cs typeface="+mn-cs"/>
                        </a:rPr>
                        <a:t>명 이상</a:t>
                      </a:r>
                      <a:endParaRPr lang="ko-KR" altLang="en-US"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accent6">
                              <a:lumMod val="75000"/>
                            </a:schemeClr>
                          </a:solidFill>
                          <a:latin typeface="+mj-ea"/>
                          <a:ea typeface="+mj-ea"/>
                          <a:cs typeface="+mn-cs"/>
                        </a:rPr>
                        <a:t>➋</a:t>
                      </a:r>
                      <a:r>
                        <a:rPr lang="ko-KR" altLang="en-US" sz="1500" kern="1200" spc="-90" baseline="0" dirty="0" smtClean="0">
                          <a:solidFill>
                            <a:schemeClr val="dk1"/>
                          </a:solidFill>
                          <a:latin typeface="+mj-ea"/>
                          <a:ea typeface="+mj-ea"/>
                          <a:cs typeface="+mn-cs"/>
                        </a:rPr>
                        <a:t> 동일한 사고로 </a:t>
                      </a:r>
                      <a:r>
                        <a:rPr lang="en-US" altLang="ko-KR" sz="1500" kern="1200" spc="-90" baseline="0" dirty="0" smtClean="0">
                          <a:solidFill>
                            <a:schemeClr val="dk1"/>
                          </a:solidFill>
                          <a:latin typeface="+mj-ea"/>
                          <a:ea typeface="+mj-ea"/>
                          <a:cs typeface="+mn-cs"/>
                        </a:rPr>
                        <a:t>6</a:t>
                      </a:r>
                      <a:r>
                        <a:rPr lang="ko-KR" altLang="en-US" sz="1500" kern="1200" spc="-90" baseline="0" dirty="0" smtClean="0">
                          <a:solidFill>
                            <a:schemeClr val="dk1"/>
                          </a:solidFill>
                          <a:latin typeface="+mj-ea"/>
                          <a:ea typeface="+mj-ea"/>
                          <a:cs typeface="+mn-cs"/>
                        </a:rPr>
                        <a:t>개월 이상 치료가 </a:t>
                      </a:r>
                      <a:endParaRPr lang="en-US" altLang="ko-KR" sz="1500" kern="1200" spc="-90" baseline="0" dirty="0">
                        <a:solidFill>
                          <a:schemeClr val="dk1"/>
                        </a:solidFill>
                        <a:latin typeface="+mj-ea"/>
                        <a:ea typeface="+mj-ea"/>
                        <a:cs typeface="+mn-cs"/>
                      </a:endParaRPr>
                    </a:p>
                    <a:p>
                      <a:pPr>
                        <a:lnSpc>
                          <a:spcPct val="130000"/>
                        </a:lnSpc>
                      </a:pPr>
                      <a:r>
                        <a:rPr lang="en-US" altLang="ko-KR" sz="1500" kern="1200" spc="-90" baseline="0" dirty="0" smtClean="0">
                          <a:solidFill>
                            <a:schemeClr val="dk1"/>
                          </a:solidFill>
                          <a:latin typeface="+mj-ea"/>
                          <a:ea typeface="+mj-ea"/>
                          <a:cs typeface="+mn-cs"/>
                        </a:rPr>
                        <a:t>    </a:t>
                      </a:r>
                      <a:r>
                        <a:rPr lang="ko-KR" altLang="en-US" sz="1500" kern="1200" spc="-90" baseline="0" dirty="0" smtClean="0">
                          <a:solidFill>
                            <a:schemeClr val="dk1"/>
                          </a:solidFill>
                          <a:latin typeface="+mj-ea"/>
                          <a:ea typeface="+mj-ea"/>
                          <a:cs typeface="+mn-cs"/>
                        </a:rPr>
                        <a:t>필요한 부상자 </a:t>
                      </a:r>
                      <a:r>
                        <a:rPr lang="en-US" altLang="ko-KR" sz="1500" kern="1200" spc="-90" baseline="0" dirty="0" smtClean="0">
                          <a:solidFill>
                            <a:schemeClr val="dk1"/>
                          </a:solidFill>
                          <a:latin typeface="+mj-ea"/>
                          <a:ea typeface="+mj-ea"/>
                          <a:cs typeface="+mn-cs"/>
                        </a:rPr>
                        <a:t>2</a:t>
                      </a:r>
                      <a:r>
                        <a:rPr lang="ko-KR" altLang="en-US" sz="1500" kern="1200" spc="-90" baseline="0" dirty="0" smtClean="0">
                          <a:solidFill>
                            <a:schemeClr val="dk1"/>
                          </a:solidFill>
                          <a:latin typeface="+mj-ea"/>
                          <a:ea typeface="+mj-ea"/>
                          <a:cs typeface="+mn-cs"/>
                        </a:rPr>
                        <a:t>명 이상</a:t>
                      </a:r>
                      <a:endParaRPr lang="ko-KR" altLang="en-US"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accent6">
                              <a:lumMod val="75000"/>
                            </a:schemeClr>
                          </a:solidFill>
                          <a:latin typeface="+mj-ea"/>
                          <a:ea typeface="+mj-ea"/>
                          <a:cs typeface="+mn-cs"/>
                        </a:rPr>
                        <a:t>➌</a:t>
                      </a:r>
                      <a:r>
                        <a:rPr lang="ko-KR" altLang="en-US" sz="1500" kern="1200" spc="-90" baseline="0" dirty="0" smtClean="0">
                          <a:solidFill>
                            <a:schemeClr val="dk1"/>
                          </a:solidFill>
                          <a:latin typeface="+mj-ea"/>
                          <a:ea typeface="+mj-ea"/>
                          <a:cs typeface="+mn-cs"/>
                        </a:rPr>
                        <a:t> 동일한 유해요인으로 급성중독 등 </a:t>
                      </a:r>
                      <a:endParaRPr lang="en-US" altLang="ko-KR" sz="1500" kern="1200" spc="-90" baseline="0" dirty="0">
                        <a:solidFill>
                          <a:schemeClr val="dk1"/>
                        </a:solidFill>
                        <a:latin typeface="+mj-ea"/>
                        <a:ea typeface="+mj-ea"/>
                        <a:cs typeface="+mn-cs"/>
                      </a:endParaRPr>
                    </a:p>
                    <a:p>
                      <a:pPr>
                        <a:lnSpc>
                          <a:spcPct val="130000"/>
                        </a:lnSpc>
                      </a:pPr>
                      <a:r>
                        <a:rPr lang="en-US" altLang="ko-KR" sz="1500" kern="1200" spc="-90" baseline="0" dirty="0" smtClean="0">
                          <a:solidFill>
                            <a:schemeClr val="dk1"/>
                          </a:solidFill>
                          <a:latin typeface="+mj-ea"/>
                          <a:ea typeface="+mj-ea"/>
                          <a:cs typeface="+mn-cs"/>
                        </a:rPr>
                        <a:t>    </a:t>
                      </a:r>
                      <a:r>
                        <a:rPr lang="ko-KR" altLang="en-US" sz="1500" kern="1200" spc="-90" baseline="0" dirty="0" smtClean="0">
                          <a:solidFill>
                            <a:schemeClr val="dk1"/>
                          </a:solidFill>
                          <a:latin typeface="+mj-ea"/>
                          <a:ea typeface="+mj-ea"/>
                          <a:cs typeface="+mn-cs"/>
                        </a:rPr>
                        <a:t>직업성질병자 </a:t>
                      </a:r>
                      <a:r>
                        <a:rPr lang="en-US" altLang="ko-KR" sz="1500" kern="1200" spc="-90" baseline="0" dirty="0" smtClean="0">
                          <a:solidFill>
                            <a:schemeClr val="dk1"/>
                          </a:solidFill>
                          <a:latin typeface="+mj-ea"/>
                          <a:ea typeface="+mj-ea"/>
                          <a:cs typeface="+mn-cs"/>
                        </a:rPr>
                        <a:t>1</a:t>
                      </a:r>
                      <a:r>
                        <a:rPr lang="ko-KR" altLang="en-US" sz="1500" kern="1200" spc="-90" baseline="0" dirty="0" smtClean="0">
                          <a:solidFill>
                            <a:schemeClr val="dk1"/>
                          </a:solidFill>
                          <a:latin typeface="+mj-ea"/>
                          <a:ea typeface="+mj-ea"/>
                          <a:cs typeface="+mn-cs"/>
                        </a:rPr>
                        <a:t>년 내 </a:t>
                      </a:r>
                      <a:endParaRPr lang="en-US" altLang="ko-KR"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dk1"/>
                          </a:solidFill>
                          <a:latin typeface="+mj-ea"/>
                          <a:ea typeface="+mj-ea"/>
                          <a:cs typeface="+mn-cs"/>
                        </a:rPr>
                        <a:t>    </a:t>
                      </a:r>
                      <a:r>
                        <a:rPr lang="en-US" altLang="ko-KR" sz="1500" kern="1200" spc="-90" baseline="0" dirty="0" smtClean="0">
                          <a:solidFill>
                            <a:schemeClr val="dk1"/>
                          </a:solidFill>
                          <a:latin typeface="+mj-ea"/>
                          <a:ea typeface="+mj-ea"/>
                          <a:cs typeface="+mn-cs"/>
                        </a:rPr>
                        <a:t>3</a:t>
                      </a:r>
                      <a:r>
                        <a:rPr lang="ko-KR" altLang="en-US" sz="1500" kern="1200" spc="-90" baseline="0" dirty="0" smtClean="0">
                          <a:solidFill>
                            <a:schemeClr val="dk1"/>
                          </a:solidFill>
                          <a:latin typeface="+mj-ea"/>
                          <a:ea typeface="+mj-ea"/>
                          <a:cs typeface="+mn-cs"/>
                        </a:rPr>
                        <a:t>명 이상</a:t>
                      </a:r>
                      <a:endParaRPr lang="en-US" altLang="ko-KR" sz="1500" kern="1200" spc="-90" baseline="0" dirty="0">
                        <a:solidFill>
                          <a:schemeClr val="dk1"/>
                        </a:solidFill>
                        <a:latin typeface="+mj-ea"/>
                        <a:ea typeface="+mj-ea"/>
                        <a:cs typeface="+mn-cs"/>
                      </a:endParaRPr>
                    </a:p>
                    <a:p>
                      <a:pPr>
                        <a:lnSpc>
                          <a:spcPct val="130000"/>
                        </a:lnSpc>
                      </a:pPr>
                      <a:endParaRPr lang="en-US" altLang="ko-KR" sz="1800" kern="1200" spc="-90" baseline="0" dirty="0">
                        <a:solidFill>
                          <a:schemeClr val="dk1"/>
                        </a:solidFill>
                        <a:latin typeface="+mj-ea"/>
                        <a:ea typeface="+mj-ea"/>
                        <a:cs typeface="+mn-cs"/>
                      </a:endParaRPr>
                    </a:p>
                  </a:txBody>
                  <a:tcPr marL="144000" marR="64770" marT="17907" marB="17907" anchor="ct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FFF3E9"/>
                    </a:solidFill>
                  </a:tcPr>
                </a:tc>
                <a:extLst>
                  <a:ext uri="{0D108BD9-81ED-4DB2-BD59-A6C34878D82A}">
                    <a16:rowId xmlns:a16="http://schemas.microsoft.com/office/drawing/2014/main" xmlns="" val="10004"/>
                  </a:ext>
                </a:extLst>
              </a:tr>
            </a:tbl>
          </a:graphicData>
        </a:graphic>
      </p:graphicFrame>
      <p:sp>
        <p:nvSpPr>
          <p:cNvPr id="17" name="모서리가 둥근 직사각형 16">
            <a:extLst>
              <a:ext uri="{FF2B5EF4-FFF2-40B4-BE49-F238E27FC236}">
                <a16:creationId xmlns:a16="http://schemas.microsoft.com/office/drawing/2014/main" xmlns="" id="{66546C9F-F60B-6643-8ED6-D1E02ABADAE4}"/>
              </a:ext>
            </a:extLst>
          </p:cNvPr>
          <p:cNvSpPr/>
          <p:nvPr/>
        </p:nvSpPr>
        <p:spPr>
          <a:xfrm>
            <a:off x="973738" y="1185254"/>
            <a:ext cx="1188000" cy="468000"/>
          </a:xfrm>
          <a:prstGeom prst="roundRect">
            <a:avLst/>
          </a:prstGeom>
          <a:solidFill>
            <a:schemeClr val="accent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ko-KR" altLang="en-US" sz="1600" b="1" dirty="0" smtClean="0"/>
              <a:t>구 분</a:t>
            </a:r>
            <a:endParaRPr kumimoji="1" lang="ko-KR" altLang="en-US" sz="1600" b="1" dirty="0"/>
          </a:p>
        </p:txBody>
      </p:sp>
      <p:sp>
        <p:nvSpPr>
          <p:cNvPr id="18" name="모서리가 둥근 직사각형 17">
            <a:extLst>
              <a:ext uri="{FF2B5EF4-FFF2-40B4-BE49-F238E27FC236}">
                <a16:creationId xmlns:a16="http://schemas.microsoft.com/office/drawing/2014/main" xmlns="" id="{1E52CD86-EBAF-BB4C-AF2E-5C66839CA409}"/>
              </a:ext>
            </a:extLst>
          </p:cNvPr>
          <p:cNvSpPr/>
          <p:nvPr/>
        </p:nvSpPr>
        <p:spPr>
          <a:xfrm>
            <a:off x="2152298" y="1185254"/>
            <a:ext cx="3720182" cy="468000"/>
          </a:xfrm>
          <a:prstGeom prst="roundRect">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30000"/>
              </a:lnSpc>
            </a:pPr>
            <a:r>
              <a:rPr lang="ko-KR" altLang="en-US" sz="1600" b="1" kern="0" dirty="0">
                <a:solidFill>
                  <a:schemeClr val="bg1"/>
                </a:solidFill>
                <a:latin typeface="+mj-ea"/>
              </a:rPr>
              <a:t>산업안전보건법</a:t>
            </a:r>
          </a:p>
        </p:txBody>
      </p:sp>
      <p:sp>
        <p:nvSpPr>
          <p:cNvPr id="19" name="모서리가 둥근 직사각형 18">
            <a:extLst>
              <a:ext uri="{FF2B5EF4-FFF2-40B4-BE49-F238E27FC236}">
                <a16:creationId xmlns:a16="http://schemas.microsoft.com/office/drawing/2014/main" xmlns="" id="{011549B3-AB3A-B441-8DDD-E6B1B874B404}"/>
              </a:ext>
            </a:extLst>
          </p:cNvPr>
          <p:cNvSpPr/>
          <p:nvPr/>
        </p:nvSpPr>
        <p:spPr>
          <a:xfrm>
            <a:off x="5872480" y="1185254"/>
            <a:ext cx="3758408" cy="468000"/>
          </a:xfrm>
          <a:prstGeom prst="roundRect">
            <a:avLst/>
          </a:prstGeom>
          <a:solidFill>
            <a:srgbClr val="E67B2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30000"/>
              </a:lnSpc>
            </a:pPr>
            <a:r>
              <a:rPr lang="ko-KR" altLang="en-US" sz="1600" b="1" kern="0" dirty="0">
                <a:solidFill>
                  <a:schemeClr val="bg1"/>
                </a:solidFill>
                <a:latin typeface="+mj-ea"/>
              </a:rPr>
              <a:t>중대재해처벌법</a:t>
            </a:r>
            <a:r>
              <a:rPr lang="en-US" altLang="ko-KR" sz="1600" kern="0" dirty="0">
                <a:solidFill>
                  <a:schemeClr val="bg1"/>
                </a:solidFill>
                <a:latin typeface="+mj-ea"/>
              </a:rPr>
              <a:t>(</a:t>
            </a:r>
            <a:r>
              <a:rPr lang="ko-KR" altLang="en-US" sz="1600" kern="0" dirty="0">
                <a:solidFill>
                  <a:schemeClr val="bg1"/>
                </a:solidFill>
                <a:latin typeface="+mj-ea"/>
              </a:rPr>
              <a:t>중대산업재해</a:t>
            </a:r>
            <a:r>
              <a:rPr lang="en-US" altLang="ko-KR" sz="1600" kern="0" dirty="0">
                <a:solidFill>
                  <a:schemeClr val="bg1"/>
                </a:solidFill>
                <a:latin typeface="+mj-ea"/>
              </a:rPr>
              <a:t>)</a:t>
            </a:r>
            <a:endParaRPr lang="ko-KR" altLang="en-US" sz="1600" kern="0" dirty="0">
              <a:solidFill>
                <a:schemeClr val="bg1"/>
              </a:solidFill>
              <a:latin typeface="+mj-ea"/>
            </a:endParaRPr>
          </a:p>
        </p:txBody>
      </p:sp>
      <p:grpSp>
        <p:nvGrpSpPr>
          <p:cNvPr id="11" name="그룹 10">
            <a:extLst>
              <a:ext uri="{FF2B5EF4-FFF2-40B4-BE49-F238E27FC236}">
                <a16:creationId xmlns:a16="http://schemas.microsoft.com/office/drawing/2014/main" xmlns="" id="{C9F8B8DC-5986-DE42-A6F0-D999718AD21E}"/>
              </a:ext>
            </a:extLst>
          </p:cNvPr>
          <p:cNvGrpSpPr/>
          <p:nvPr/>
        </p:nvGrpSpPr>
        <p:grpSpPr>
          <a:xfrm>
            <a:off x="8097791" y="5850711"/>
            <a:ext cx="1384864" cy="814718"/>
            <a:chOff x="7609264" y="4611485"/>
            <a:chExt cx="1762556" cy="1036915"/>
          </a:xfrm>
        </p:grpSpPr>
        <p:pic>
          <p:nvPicPr>
            <p:cNvPr id="12" name="그림 11">
              <a:extLst>
                <a:ext uri="{FF2B5EF4-FFF2-40B4-BE49-F238E27FC236}">
                  <a16:creationId xmlns:a16="http://schemas.microsoft.com/office/drawing/2014/main" xmlns="" id="{495D19A7-A762-E34F-B1D3-3DFBB84616E2}"/>
                </a:ext>
              </a:extLst>
            </p:cNvPr>
            <p:cNvPicPr>
              <a:picLocks noChangeAspect="1"/>
            </p:cNvPicPr>
            <p:nvPr/>
          </p:nvPicPr>
          <p:blipFill>
            <a:blip r:embed="rId3">
              <a:alphaModFix amt="30000"/>
            </a:blip>
            <a:stretch>
              <a:fillRect/>
            </a:stretch>
          </p:blipFill>
          <p:spPr>
            <a:xfrm>
              <a:off x="7609264" y="4611485"/>
              <a:ext cx="849282" cy="1036914"/>
            </a:xfrm>
            <a:prstGeom prst="rect">
              <a:avLst/>
            </a:prstGeom>
          </p:spPr>
        </p:pic>
        <p:pic>
          <p:nvPicPr>
            <p:cNvPr id="13" name="그림 12">
              <a:extLst>
                <a:ext uri="{FF2B5EF4-FFF2-40B4-BE49-F238E27FC236}">
                  <a16:creationId xmlns:a16="http://schemas.microsoft.com/office/drawing/2014/main" xmlns="" id="{FFDB9DD3-5240-5A46-8B5A-235B3BABB166}"/>
                </a:ext>
              </a:extLst>
            </p:cNvPr>
            <p:cNvPicPr>
              <a:picLocks noChangeAspect="1"/>
            </p:cNvPicPr>
            <p:nvPr/>
          </p:nvPicPr>
          <p:blipFill>
            <a:blip r:embed="rId4">
              <a:alphaModFix amt="30000"/>
            </a:blip>
            <a:stretch>
              <a:fillRect/>
            </a:stretch>
          </p:blipFill>
          <p:spPr>
            <a:xfrm>
              <a:off x="8451201" y="4655496"/>
              <a:ext cx="376534" cy="941333"/>
            </a:xfrm>
            <a:prstGeom prst="rect">
              <a:avLst/>
            </a:prstGeom>
          </p:spPr>
        </p:pic>
        <p:pic>
          <p:nvPicPr>
            <p:cNvPr id="14" name="그림 13">
              <a:extLst>
                <a:ext uri="{FF2B5EF4-FFF2-40B4-BE49-F238E27FC236}">
                  <a16:creationId xmlns:a16="http://schemas.microsoft.com/office/drawing/2014/main" xmlns="" id="{B3822296-DB56-4447-93F1-58DF4CCCFE2E}"/>
                </a:ext>
              </a:extLst>
            </p:cNvPr>
            <p:cNvPicPr>
              <a:picLocks noChangeAspect="1"/>
            </p:cNvPicPr>
            <p:nvPr/>
          </p:nvPicPr>
          <p:blipFill>
            <a:blip r:embed="rId5">
              <a:alphaModFix amt="30000"/>
            </a:blip>
            <a:stretch>
              <a:fillRect/>
            </a:stretch>
          </p:blipFill>
          <p:spPr>
            <a:xfrm>
              <a:off x="8897787" y="4657241"/>
              <a:ext cx="474033" cy="991159"/>
            </a:xfrm>
            <a:prstGeom prst="rect">
              <a:avLst/>
            </a:prstGeom>
          </p:spPr>
        </p:pic>
      </p:grpSp>
    </p:spTree>
    <p:extLst>
      <p:ext uri="{BB962C8B-B14F-4D97-AF65-F5344CB8AC3E}">
        <p14:creationId xmlns:p14="http://schemas.microsoft.com/office/powerpoint/2010/main" val="226672713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xmlns="" id="{920E364E-6A4C-3D46-9B02-E0E0D9F0FB66}"/>
              </a:ext>
            </a:extLst>
          </p:cNvPr>
          <p:cNvGrpSpPr/>
          <p:nvPr/>
        </p:nvGrpSpPr>
        <p:grpSpPr>
          <a:xfrm>
            <a:off x="359874" y="352440"/>
            <a:ext cx="5181623" cy="477054"/>
            <a:chOff x="359874" y="352440"/>
            <a:chExt cx="5181623" cy="477054"/>
          </a:xfrm>
        </p:grpSpPr>
        <p:sp>
          <p:nvSpPr>
            <p:cNvPr id="8" name="TextBox 7">
              <a:extLst>
                <a:ext uri="{FF2B5EF4-FFF2-40B4-BE49-F238E27FC236}">
                  <a16:creationId xmlns:a16="http://schemas.microsoft.com/office/drawing/2014/main" xmlns="" id="{D311A0E5-A252-6A46-BA19-963839D5FDFD}"/>
                </a:ext>
              </a:extLst>
            </p:cNvPr>
            <p:cNvSpPr txBox="1"/>
            <p:nvPr/>
          </p:nvSpPr>
          <p:spPr>
            <a:xfrm>
              <a:off x="860977" y="415296"/>
              <a:ext cx="4680520" cy="400110"/>
            </a:xfrm>
            <a:prstGeom prst="rect">
              <a:avLst/>
            </a:prstGeom>
            <a:noFill/>
          </p:spPr>
          <p:txBody>
            <a:bodyPr wrap="square" rtlCol="0">
              <a:spAutoFit/>
            </a:bodyPr>
            <a:lstStyle/>
            <a:p>
              <a:r>
                <a:rPr lang="ko-KR" altLang="en-US" sz="2000" b="1" spc="-150" dirty="0" smtClean="0">
                  <a:solidFill>
                    <a:srgbClr val="0BB358"/>
                  </a:solidFill>
                </a:rPr>
                <a:t>산업안전보건법</a:t>
              </a:r>
              <a:r>
                <a:rPr lang="ko-KR" altLang="en-US" sz="2000" b="1" spc="-150" dirty="0" smtClean="0">
                  <a:solidFill>
                    <a:schemeClr val="bg1"/>
                  </a:solidFill>
                </a:rPr>
                <a:t>과 </a:t>
              </a:r>
              <a:r>
                <a:rPr lang="ko-KR" altLang="en-US" sz="2000" b="1" spc="-150" dirty="0" smtClean="0">
                  <a:solidFill>
                    <a:srgbClr val="F79646"/>
                  </a:solidFill>
                </a:rPr>
                <a:t>중대재해처벌법</a:t>
              </a:r>
              <a:r>
                <a:rPr lang="ko-KR" altLang="en-US" sz="2000" b="1" spc="-150" dirty="0" smtClean="0">
                  <a:solidFill>
                    <a:schemeClr val="bg1"/>
                  </a:solidFill>
                </a:rPr>
                <a:t> 비교</a:t>
              </a:r>
              <a:endParaRPr lang="en-US" altLang="ko-KR" sz="2000" b="1" spc="-150" dirty="0">
                <a:solidFill>
                  <a:schemeClr val="bg1"/>
                </a:solidFill>
              </a:endParaRPr>
            </a:p>
          </p:txBody>
        </p:sp>
        <p:sp>
          <p:nvSpPr>
            <p:cNvPr id="9" name="직사각형 8">
              <a:extLst>
                <a:ext uri="{FF2B5EF4-FFF2-40B4-BE49-F238E27FC236}">
                  <a16:creationId xmlns:a16="http://schemas.microsoft.com/office/drawing/2014/main" xmlns="" id="{1F8101D5-89E7-D74E-9E8C-2DD5E6799FB5}"/>
                </a:ext>
              </a:extLst>
            </p:cNvPr>
            <p:cNvSpPr/>
            <p:nvPr/>
          </p:nvSpPr>
          <p:spPr>
            <a:xfrm>
              <a:off x="359874" y="352440"/>
              <a:ext cx="370614" cy="477054"/>
            </a:xfrm>
            <a:prstGeom prst="rect">
              <a:avLst/>
            </a:prstGeom>
          </p:spPr>
          <p:txBody>
            <a:bodyPr wrap="none">
              <a:spAutoFit/>
            </a:bodyPr>
            <a:lstStyle/>
            <a:p>
              <a:pPr algn="ctr"/>
              <a:r>
                <a:rPr lang="en-US" altLang="ko-KR" sz="2500" b="1" dirty="0" smtClean="0">
                  <a:solidFill>
                    <a:schemeClr val="bg1"/>
                  </a:solidFill>
                  <a:ea typeface="맑은 고딕"/>
                </a:rPr>
                <a:t>4</a:t>
              </a:r>
              <a:endParaRPr lang="en-US" altLang="ko-KR" sz="2500" b="1" dirty="0">
                <a:solidFill>
                  <a:schemeClr val="bg1"/>
                </a:solidFill>
              </a:endParaRPr>
            </a:p>
          </p:txBody>
        </p:sp>
        <p:cxnSp>
          <p:nvCxnSpPr>
            <p:cNvPr id="10" name="직선 연결선[R] 9">
              <a:extLst>
                <a:ext uri="{FF2B5EF4-FFF2-40B4-BE49-F238E27FC236}">
                  <a16:creationId xmlns:a16="http://schemas.microsoft.com/office/drawing/2014/main" xmlns="" id="{422C6C30-761F-524B-86CA-8C80B110FFE6}"/>
                </a:ext>
              </a:extLst>
            </p:cNvPr>
            <p:cNvCxnSpPr/>
            <p:nvPr/>
          </p:nvCxnSpPr>
          <p:spPr>
            <a:xfrm>
              <a:off x="748577"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aphicFrame>
        <p:nvGraphicFramePr>
          <p:cNvPr id="15" name="표 14">
            <a:extLst>
              <a:ext uri="{FF2B5EF4-FFF2-40B4-BE49-F238E27FC236}">
                <a16:creationId xmlns:a16="http://schemas.microsoft.com/office/drawing/2014/main" xmlns="" id="{EF782728-5378-5A45-86E6-35A6E7680382}"/>
              </a:ext>
            </a:extLst>
          </p:cNvPr>
          <p:cNvGraphicFramePr>
            <a:graphicFrameLocks noGrp="1"/>
          </p:cNvGraphicFramePr>
          <p:nvPr>
            <p:extLst>
              <p:ext uri="{D42A27DB-BD31-4B8C-83A1-F6EECF244321}">
                <p14:modId xmlns:p14="http://schemas.microsoft.com/office/powerpoint/2010/main" val="2348230731"/>
              </p:ext>
            </p:extLst>
          </p:nvPr>
        </p:nvGraphicFramePr>
        <p:xfrm>
          <a:off x="994058" y="1488386"/>
          <a:ext cx="8711915" cy="5398190"/>
        </p:xfrm>
        <a:graphic>
          <a:graphicData uri="http://schemas.openxmlformats.org/drawingml/2006/table">
            <a:tbl>
              <a:tblPr firstRow="1" bandRow="1">
                <a:tableStyleId>{5C22544A-7EE6-4342-B048-85BDC9FD1C3A}</a:tableStyleId>
              </a:tblPr>
              <a:tblGrid>
                <a:gridCol w="1166917">
                  <a:extLst>
                    <a:ext uri="{9D8B030D-6E8A-4147-A177-3AD203B41FA5}">
                      <a16:colId xmlns:a16="http://schemas.microsoft.com/office/drawing/2014/main" xmlns="" val="20000"/>
                    </a:ext>
                  </a:extLst>
                </a:gridCol>
                <a:gridCol w="3715950">
                  <a:extLst>
                    <a:ext uri="{9D8B030D-6E8A-4147-A177-3AD203B41FA5}">
                      <a16:colId xmlns:a16="http://schemas.microsoft.com/office/drawing/2014/main" xmlns="" val="20001"/>
                    </a:ext>
                  </a:extLst>
                </a:gridCol>
                <a:gridCol w="3829048">
                  <a:extLst>
                    <a:ext uri="{9D8B030D-6E8A-4147-A177-3AD203B41FA5}">
                      <a16:colId xmlns:a16="http://schemas.microsoft.com/office/drawing/2014/main" xmlns="" val="20002"/>
                    </a:ext>
                  </a:extLst>
                </a:gridCol>
              </a:tblGrid>
              <a:tr h="5398190">
                <a:tc>
                  <a:txBody>
                    <a:bodyPr/>
                    <a:lstStyle/>
                    <a:p>
                      <a:pPr marL="342900" marR="0" indent="-342900" algn="ctr" fontAlgn="base" latinLnBrk="0">
                        <a:lnSpc>
                          <a:spcPct val="130000"/>
                        </a:lnSpc>
                        <a:spcBef>
                          <a:spcPts val="0"/>
                        </a:spcBef>
                        <a:spcAft>
                          <a:spcPts val="0"/>
                        </a:spcAft>
                        <a:buFontTx/>
                        <a:buNone/>
                      </a:pPr>
                      <a:r>
                        <a:rPr lang="ko-KR" altLang="en-US" sz="1600" b="1" kern="0" spc="-90" baseline="0" dirty="0">
                          <a:solidFill>
                            <a:srgbClr val="000000"/>
                          </a:solidFill>
                          <a:effectLst/>
                          <a:latin typeface="+mj-ea"/>
                          <a:ea typeface="+mj-ea"/>
                        </a:rPr>
                        <a:t>의무내용</a:t>
                      </a:r>
                    </a:p>
                  </a:txBody>
                  <a:tcPr marL="64770" marR="64770" marT="17907" marB="17907" anchor="ct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CEE9F0"/>
                    </a:solidFill>
                  </a:tcPr>
                </a:tc>
                <a:tc>
                  <a:txBody>
                    <a:bodyPr/>
                    <a:lstStyle/>
                    <a:p>
                      <a:pPr marL="0" marR="0" indent="0" algn="l" defTabSz="914400" rtl="0" eaLnBrk="1" fontAlgn="auto" latinLnBrk="1" hangingPunct="1">
                        <a:lnSpc>
                          <a:spcPct val="130000"/>
                        </a:lnSpc>
                        <a:spcBef>
                          <a:spcPts val="0"/>
                        </a:spcBef>
                        <a:spcAft>
                          <a:spcPts val="0"/>
                        </a:spcAft>
                        <a:buClrTx/>
                        <a:buSzTx/>
                        <a:buFontTx/>
                        <a:buNone/>
                        <a:tabLst/>
                        <a:defRPr/>
                      </a:pPr>
                      <a:r>
                        <a:rPr lang="ko-KR" altLang="en-US" sz="1600" kern="1200" spc="-90" baseline="0" dirty="0" smtClean="0">
                          <a:solidFill>
                            <a:schemeClr val="accent1">
                              <a:lumMod val="75000"/>
                            </a:schemeClr>
                          </a:solidFill>
                          <a:latin typeface="+mj-ea"/>
                          <a:ea typeface="+mn-ea"/>
                          <a:cs typeface="+mn-cs"/>
                        </a:rPr>
                        <a:t>▶</a:t>
                      </a:r>
                      <a:r>
                        <a:rPr lang="ko-KR" altLang="en-US" sz="1600" kern="1200" spc="-90" baseline="0" dirty="0" smtClean="0">
                          <a:solidFill>
                            <a:schemeClr val="dk1"/>
                          </a:solidFill>
                          <a:latin typeface="+mj-ea"/>
                          <a:ea typeface="+mn-ea"/>
                          <a:cs typeface="+mn-cs"/>
                        </a:rPr>
                        <a:t> </a:t>
                      </a:r>
                      <a:r>
                        <a:rPr lang="ko-KR" altLang="en-US" sz="1600" b="1" kern="1200" spc="-90" baseline="0" dirty="0" smtClean="0">
                          <a:solidFill>
                            <a:schemeClr val="dk1"/>
                          </a:solidFill>
                          <a:latin typeface="+mj-ea"/>
                          <a:ea typeface="+mn-ea"/>
                          <a:cs typeface="+mn-cs"/>
                        </a:rPr>
                        <a:t>사업주 등이 지켜야 하는 산업안전</a:t>
                      </a:r>
                      <a:endParaRPr lang="en-US" altLang="ko-KR" sz="1600" b="1" kern="1200" spc="-90" baseline="0" dirty="0" smtClean="0">
                        <a:solidFill>
                          <a:schemeClr val="dk1"/>
                        </a:solidFill>
                        <a:latin typeface="+mj-ea"/>
                        <a:ea typeface="+mn-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r>
                        <a:rPr lang="en-US" altLang="ko-KR" sz="1600" b="1" kern="1200" spc="-90" baseline="0" dirty="0" smtClean="0">
                          <a:solidFill>
                            <a:schemeClr val="dk1"/>
                          </a:solidFill>
                          <a:latin typeface="+mj-ea"/>
                          <a:ea typeface="+mn-ea"/>
                          <a:cs typeface="+mn-cs"/>
                        </a:rPr>
                        <a:t>    </a:t>
                      </a:r>
                      <a:r>
                        <a:rPr lang="ko-KR" altLang="en-US" sz="1600" b="1" kern="1200" spc="-90" baseline="0" dirty="0" smtClean="0">
                          <a:solidFill>
                            <a:schemeClr val="dk1"/>
                          </a:solidFill>
                          <a:latin typeface="+mj-ea"/>
                          <a:ea typeface="+mn-ea"/>
                          <a:cs typeface="+mn-cs"/>
                        </a:rPr>
                        <a:t>보건에 관한 </a:t>
                      </a:r>
                      <a:r>
                        <a:rPr lang="ko-KR" altLang="en-US" sz="1600" b="1" kern="1200" spc="-90" baseline="0" dirty="0" smtClean="0">
                          <a:solidFill>
                            <a:srgbClr val="1F497D"/>
                          </a:solidFill>
                          <a:latin typeface="+mj-ea"/>
                          <a:ea typeface="+mn-ea"/>
                          <a:cs typeface="+mn-cs"/>
                        </a:rPr>
                        <a:t>구체적 기준과 의무 규정</a:t>
                      </a:r>
                      <a:endParaRPr lang="en-US" altLang="ko-KR" sz="1600" b="1" kern="1200" spc="-90" baseline="0" dirty="0" smtClean="0">
                        <a:solidFill>
                          <a:srgbClr val="1F497D"/>
                        </a:solidFill>
                        <a:latin typeface="+mj-ea"/>
                        <a:ea typeface="+mn-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endParaRPr lang="en-US" altLang="ko-KR" sz="500" kern="1200" spc="-90" baseline="0" dirty="0" smtClean="0">
                        <a:solidFill>
                          <a:schemeClr val="accent1">
                            <a:lumMod val="75000"/>
                          </a:schemeClr>
                        </a:solidFill>
                        <a:latin typeface="+mj-ea"/>
                        <a:ea typeface="+mn-ea"/>
                        <a:cs typeface="+mn-cs"/>
                      </a:endParaRPr>
                    </a:p>
                    <a:p>
                      <a:pPr>
                        <a:lnSpc>
                          <a:spcPct val="130000"/>
                        </a:lnSpc>
                      </a:pPr>
                      <a:r>
                        <a:rPr lang="en-US" altLang="ko-KR" sz="1600" kern="1200" spc="-90" baseline="0" dirty="0" smtClean="0">
                          <a:solidFill>
                            <a:schemeClr val="tx1"/>
                          </a:solidFill>
                          <a:latin typeface="+mj-ea"/>
                          <a:ea typeface="+mn-ea"/>
                          <a:cs typeface="+mn-cs"/>
                        </a:rPr>
                        <a:t>- </a:t>
                      </a:r>
                      <a:r>
                        <a:rPr lang="ko-KR" altLang="en-US" sz="1600" b="1" kern="1200" spc="-90" baseline="0" dirty="0" smtClean="0">
                          <a:solidFill>
                            <a:schemeClr val="dk1"/>
                          </a:solidFill>
                          <a:latin typeface="+mj-ea"/>
                          <a:ea typeface="+mj-ea"/>
                          <a:cs typeface="+mn-cs"/>
                        </a:rPr>
                        <a:t>사업주의 </a:t>
                      </a:r>
                      <a:r>
                        <a:rPr lang="ko-KR" altLang="en-US" sz="1600" b="1" kern="1200" spc="-90" baseline="0" dirty="0" smtClean="0">
                          <a:solidFill>
                            <a:srgbClr val="00B050"/>
                          </a:solidFill>
                          <a:latin typeface="+mj-ea"/>
                          <a:ea typeface="+mj-ea"/>
                          <a:cs typeface="+mn-cs"/>
                        </a:rPr>
                        <a:t>안전</a:t>
                      </a:r>
                      <a:r>
                        <a:rPr lang="ko-KR" altLang="en-US" sz="1600" b="1" kern="1200" spc="-90" baseline="0" dirty="0" smtClean="0">
                          <a:solidFill>
                            <a:schemeClr val="dk1"/>
                          </a:solidFill>
                          <a:latin typeface="+mj-ea"/>
                          <a:ea typeface="+mj-ea"/>
                          <a:cs typeface="+mn-cs"/>
                        </a:rPr>
                        <a:t>조치</a:t>
                      </a:r>
                      <a:endParaRPr lang="ko-KR" altLang="en-US" sz="1600" b="1" kern="1200" spc="-90" baseline="0" dirty="0">
                        <a:solidFill>
                          <a:schemeClr val="dk1"/>
                        </a:solidFill>
                        <a:latin typeface="+mj-ea"/>
                        <a:ea typeface="+mj-ea"/>
                        <a:cs typeface="+mn-cs"/>
                      </a:endParaRPr>
                    </a:p>
                    <a:p>
                      <a:pPr>
                        <a:lnSpc>
                          <a:spcPct val="150000"/>
                        </a:lnSpc>
                      </a:pPr>
                      <a:r>
                        <a:rPr lang="ko-KR" altLang="en-US" sz="1500" kern="1200" spc="-90" baseline="0" dirty="0" smtClean="0">
                          <a:solidFill>
                            <a:schemeClr val="tx2">
                              <a:lumMod val="60000"/>
                              <a:lumOff val="40000"/>
                            </a:schemeClr>
                          </a:solidFill>
                          <a:latin typeface="+mj-ea"/>
                          <a:ea typeface="+mj-ea"/>
                          <a:cs typeface="+mn-cs"/>
                        </a:rPr>
                        <a:t>➊</a:t>
                      </a:r>
                      <a:r>
                        <a:rPr lang="ko-KR" altLang="en-US" sz="1500" kern="1200" spc="-90" baseline="0" dirty="0" smtClean="0">
                          <a:solidFill>
                            <a:schemeClr val="dk1"/>
                          </a:solidFill>
                          <a:latin typeface="+mj-ea"/>
                          <a:ea typeface="+mj-ea"/>
                          <a:cs typeface="+mn-cs"/>
                        </a:rPr>
                        <a:t> 프레스</a:t>
                      </a:r>
                      <a:r>
                        <a:rPr lang="en-US" altLang="ko-KR" sz="1500" kern="1200" spc="-90" baseline="0" dirty="0">
                          <a:solidFill>
                            <a:schemeClr val="dk1"/>
                          </a:solidFill>
                          <a:latin typeface="+mj-ea"/>
                          <a:ea typeface="+mj-ea"/>
                          <a:cs typeface="+mn-cs"/>
                        </a:rPr>
                        <a:t>·</a:t>
                      </a:r>
                      <a:r>
                        <a:rPr lang="ko-KR" altLang="en-US" sz="1500" kern="1200" spc="-90" baseline="0" dirty="0" smtClean="0">
                          <a:solidFill>
                            <a:schemeClr val="dk1"/>
                          </a:solidFill>
                          <a:latin typeface="+mj-ea"/>
                          <a:ea typeface="+mj-ea"/>
                          <a:cs typeface="+mn-cs"/>
                        </a:rPr>
                        <a:t>공작기계 등 위험기계나 </a:t>
                      </a:r>
                      <a:endParaRPr lang="en-US" altLang="ko-KR"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dk1"/>
                          </a:solidFill>
                          <a:latin typeface="+mj-ea"/>
                          <a:ea typeface="+mj-ea"/>
                          <a:cs typeface="+mn-cs"/>
                        </a:rPr>
                        <a:t>    </a:t>
                      </a:r>
                      <a:r>
                        <a:rPr lang="ko-KR" altLang="en-US" sz="1500" kern="1200" spc="-90" baseline="0" dirty="0" err="1" smtClean="0">
                          <a:solidFill>
                            <a:schemeClr val="dk1"/>
                          </a:solidFill>
                          <a:latin typeface="+mj-ea"/>
                          <a:ea typeface="+mj-ea"/>
                          <a:cs typeface="+mn-cs"/>
                        </a:rPr>
                        <a:t>폭발성</a:t>
                      </a:r>
                      <a:r>
                        <a:rPr lang="ko-KR" altLang="en-US" sz="1500" kern="1200" spc="-90" baseline="0" dirty="0" smtClean="0">
                          <a:solidFill>
                            <a:schemeClr val="dk1"/>
                          </a:solidFill>
                          <a:latin typeface="+mj-ea"/>
                          <a:ea typeface="+mj-ea"/>
                          <a:cs typeface="+mn-cs"/>
                        </a:rPr>
                        <a:t> 물질 등 위험물질 사용 시 </a:t>
                      </a:r>
                      <a:endParaRPr lang="ko-KR" altLang="en-US"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tx2">
                              <a:lumMod val="60000"/>
                              <a:lumOff val="40000"/>
                            </a:schemeClr>
                          </a:solidFill>
                          <a:latin typeface="+mj-ea"/>
                          <a:ea typeface="+mj-ea"/>
                          <a:cs typeface="+mn-cs"/>
                        </a:rPr>
                        <a:t>➋</a:t>
                      </a:r>
                      <a:r>
                        <a:rPr lang="ko-KR" altLang="en-US" sz="1500" kern="1200" spc="-90" baseline="0" dirty="0" smtClean="0">
                          <a:solidFill>
                            <a:schemeClr val="dk1"/>
                          </a:solidFill>
                          <a:latin typeface="+mj-ea"/>
                          <a:ea typeface="+mj-ea"/>
                          <a:cs typeface="+mn-cs"/>
                        </a:rPr>
                        <a:t> 굴착</a:t>
                      </a:r>
                      <a:r>
                        <a:rPr lang="en-US" altLang="ko-KR" sz="1500" kern="1200" spc="-90" baseline="0" dirty="0">
                          <a:solidFill>
                            <a:schemeClr val="dk1"/>
                          </a:solidFill>
                          <a:latin typeface="+mj-ea"/>
                          <a:ea typeface="+mj-ea"/>
                          <a:cs typeface="+mn-cs"/>
                        </a:rPr>
                        <a:t>·</a:t>
                      </a:r>
                      <a:r>
                        <a:rPr lang="ko-KR" altLang="en-US" sz="1500" kern="1200" spc="-90" baseline="0" dirty="0" smtClean="0">
                          <a:solidFill>
                            <a:schemeClr val="dk1"/>
                          </a:solidFill>
                          <a:latin typeface="+mj-ea"/>
                          <a:ea typeface="+mj-ea"/>
                          <a:cs typeface="+mn-cs"/>
                        </a:rPr>
                        <a:t>발파 등 위험한 작업 시</a:t>
                      </a:r>
                      <a:endParaRPr lang="ko-KR" altLang="en-US"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tx2">
                              <a:lumMod val="60000"/>
                              <a:lumOff val="40000"/>
                            </a:schemeClr>
                          </a:solidFill>
                          <a:latin typeface="+mj-ea"/>
                          <a:ea typeface="+mj-ea"/>
                          <a:cs typeface="+mn-cs"/>
                        </a:rPr>
                        <a:t>➌</a:t>
                      </a:r>
                      <a:r>
                        <a:rPr lang="ko-KR" altLang="en-US" sz="1500" kern="1200" spc="-90" baseline="0" dirty="0" smtClean="0">
                          <a:solidFill>
                            <a:schemeClr val="dk1"/>
                          </a:solidFill>
                          <a:latin typeface="+mj-ea"/>
                          <a:ea typeface="+mj-ea"/>
                          <a:cs typeface="+mn-cs"/>
                        </a:rPr>
                        <a:t> 추락하거나 붕괴할 우려가 있는 등 </a:t>
                      </a:r>
                      <a:endParaRPr lang="en-US" altLang="ko-KR" sz="1500" kern="1200" spc="-90" baseline="0" dirty="0">
                        <a:solidFill>
                          <a:schemeClr val="dk1"/>
                        </a:solidFill>
                        <a:latin typeface="+mj-ea"/>
                        <a:ea typeface="+mj-ea"/>
                        <a:cs typeface="+mn-cs"/>
                      </a:endParaRPr>
                    </a:p>
                    <a:p>
                      <a:pPr>
                        <a:lnSpc>
                          <a:spcPct val="130000"/>
                        </a:lnSpc>
                      </a:pPr>
                      <a:r>
                        <a:rPr lang="en-US" altLang="ko-KR" sz="1500" kern="1200" spc="-90" baseline="0" dirty="0" smtClean="0">
                          <a:solidFill>
                            <a:schemeClr val="dk1"/>
                          </a:solidFill>
                          <a:latin typeface="+mj-ea"/>
                          <a:ea typeface="+mj-ea"/>
                          <a:cs typeface="+mn-cs"/>
                        </a:rPr>
                        <a:t>    </a:t>
                      </a:r>
                      <a:r>
                        <a:rPr lang="ko-KR" altLang="en-US" sz="1500" kern="1200" spc="-90" baseline="0" dirty="0" smtClean="0">
                          <a:solidFill>
                            <a:schemeClr val="dk1"/>
                          </a:solidFill>
                          <a:latin typeface="+mj-ea"/>
                          <a:ea typeface="+mj-ea"/>
                          <a:cs typeface="+mn-cs"/>
                        </a:rPr>
                        <a:t>위험한 장소에서 작업 시 </a:t>
                      </a:r>
                      <a:endParaRPr lang="en-US" altLang="ko-KR" sz="1500" kern="1200" spc="-90" baseline="0" dirty="0">
                        <a:solidFill>
                          <a:schemeClr val="dk1"/>
                        </a:solidFill>
                        <a:latin typeface="+mj-ea"/>
                        <a:ea typeface="+mj-ea"/>
                        <a:cs typeface="+mn-cs"/>
                      </a:endParaRPr>
                    </a:p>
                    <a:p>
                      <a:pPr>
                        <a:lnSpc>
                          <a:spcPct val="130000"/>
                        </a:lnSpc>
                      </a:pPr>
                      <a:endParaRPr lang="ko-KR" altLang="en-US" sz="700" kern="1200" spc="-90" baseline="0" dirty="0">
                        <a:solidFill>
                          <a:schemeClr val="dk1"/>
                        </a:solidFill>
                        <a:latin typeface="+mj-ea"/>
                        <a:ea typeface="+mj-ea"/>
                        <a:cs typeface="+mn-cs"/>
                      </a:endParaRPr>
                    </a:p>
                    <a:p>
                      <a:pPr>
                        <a:lnSpc>
                          <a:spcPct val="130000"/>
                        </a:lnSpc>
                      </a:pPr>
                      <a:r>
                        <a:rPr lang="en-US" altLang="ko-KR" sz="1600" kern="1200" spc="-90" baseline="0" dirty="0" smtClean="0">
                          <a:solidFill>
                            <a:schemeClr val="tx1"/>
                          </a:solidFill>
                          <a:latin typeface="+mj-ea"/>
                          <a:ea typeface="+mn-ea"/>
                          <a:cs typeface="+mn-cs"/>
                        </a:rPr>
                        <a:t>- </a:t>
                      </a:r>
                      <a:r>
                        <a:rPr lang="ko-KR" altLang="en-US" sz="1600" b="1" kern="1200" spc="-90" baseline="0" dirty="0" smtClean="0">
                          <a:solidFill>
                            <a:schemeClr val="dk1"/>
                          </a:solidFill>
                          <a:latin typeface="+mj-ea"/>
                          <a:ea typeface="+mj-ea"/>
                          <a:cs typeface="+mn-cs"/>
                        </a:rPr>
                        <a:t>사업주의 </a:t>
                      </a:r>
                      <a:r>
                        <a:rPr lang="ko-KR" altLang="en-US" sz="1600" b="1" kern="1200" spc="-90" baseline="0" dirty="0" smtClean="0">
                          <a:solidFill>
                            <a:srgbClr val="00B050"/>
                          </a:solidFill>
                          <a:latin typeface="+mj-ea"/>
                          <a:ea typeface="+mj-ea"/>
                          <a:cs typeface="+mn-cs"/>
                        </a:rPr>
                        <a:t>보건</a:t>
                      </a:r>
                      <a:r>
                        <a:rPr lang="ko-KR" altLang="en-US" sz="1600" b="1" kern="1200" spc="-90" baseline="0" dirty="0" smtClean="0">
                          <a:solidFill>
                            <a:schemeClr val="dk1"/>
                          </a:solidFill>
                          <a:latin typeface="+mj-ea"/>
                          <a:ea typeface="+mj-ea"/>
                          <a:cs typeface="+mn-cs"/>
                        </a:rPr>
                        <a:t>조치</a:t>
                      </a:r>
                      <a:endParaRPr lang="ko-KR" altLang="en-US" sz="1600" b="1" kern="1200" spc="-90" baseline="0" dirty="0">
                        <a:solidFill>
                          <a:schemeClr val="dk1"/>
                        </a:solidFill>
                        <a:latin typeface="+mj-ea"/>
                        <a:ea typeface="+mj-ea"/>
                        <a:cs typeface="+mn-cs"/>
                      </a:endParaRPr>
                    </a:p>
                    <a:p>
                      <a:pPr>
                        <a:lnSpc>
                          <a:spcPct val="150000"/>
                        </a:lnSpc>
                      </a:pPr>
                      <a:r>
                        <a:rPr lang="ko-KR" altLang="en-US" sz="1500" kern="1200" spc="-90" baseline="0" dirty="0" smtClean="0">
                          <a:solidFill>
                            <a:schemeClr val="tx2">
                              <a:lumMod val="60000"/>
                              <a:lumOff val="40000"/>
                            </a:schemeClr>
                          </a:solidFill>
                          <a:latin typeface="+mj-ea"/>
                          <a:ea typeface="+mj-ea"/>
                          <a:cs typeface="+mn-cs"/>
                        </a:rPr>
                        <a:t>➊</a:t>
                      </a:r>
                      <a:r>
                        <a:rPr lang="ko-KR" altLang="en-US" sz="1500" kern="1200" spc="-90" baseline="0" dirty="0" smtClean="0">
                          <a:solidFill>
                            <a:schemeClr val="dk1"/>
                          </a:solidFill>
                          <a:latin typeface="+mj-ea"/>
                          <a:ea typeface="+mj-ea"/>
                          <a:cs typeface="+mn-cs"/>
                        </a:rPr>
                        <a:t> 유해가스나 병원체 등 위험물질</a:t>
                      </a:r>
                      <a:endParaRPr lang="ko-KR" altLang="en-US"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tx2">
                              <a:lumMod val="60000"/>
                              <a:lumOff val="40000"/>
                            </a:schemeClr>
                          </a:solidFill>
                          <a:latin typeface="+mj-ea"/>
                          <a:ea typeface="+mj-ea"/>
                          <a:cs typeface="+mn-cs"/>
                        </a:rPr>
                        <a:t>➋</a:t>
                      </a:r>
                      <a:r>
                        <a:rPr lang="ko-KR" altLang="en-US" sz="1500" kern="1200" spc="-90" baseline="0" dirty="0" smtClean="0">
                          <a:solidFill>
                            <a:schemeClr val="dk1"/>
                          </a:solidFill>
                          <a:latin typeface="+mj-ea"/>
                          <a:ea typeface="+mj-ea"/>
                          <a:cs typeface="+mn-cs"/>
                        </a:rPr>
                        <a:t> 신체에 부담을 주는 등 위험한 작업</a:t>
                      </a:r>
                      <a:endParaRPr lang="ko-KR" altLang="en-US"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tx2">
                              <a:lumMod val="60000"/>
                              <a:lumOff val="40000"/>
                            </a:schemeClr>
                          </a:solidFill>
                          <a:latin typeface="+mj-ea"/>
                          <a:ea typeface="+mj-ea"/>
                          <a:cs typeface="+mn-cs"/>
                        </a:rPr>
                        <a:t>➌</a:t>
                      </a:r>
                      <a:r>
                        <a:rPr lang="ko-KR" altLang="en-US" sz="1500" kern="1200" spc="-90" baseline="0" dirty="0" smtClean="0">
                          <a:solidFill>
                            <a:schemeClr val="dk1"/>
                          </a:solidFill>
                          <a:latin typeface="+mj-ea"/>
                          <a:ea typeface="+mj-ea"/>
                          <a:cs typeface="+mn-cs"/>
                        </a:rPr>
                        <a:t> 환기</a:t>
                      </a:r>
                      <a:r>
                        <a:rPr lang="en-US" altLang="ko-KR" sz="1500" kern="1200" spc="-90" baseline="0" dirty="0">
                          <a:solidFill>
                            <a:schemeClr val="dk1"/>
                          </a:solidFill>
                          <a:latin typeface="+mj-ea"/>
                          <a:ea typeface="+mj-ea"/>
                          <a:cs typeface="+mn-cs"/>
                        </a:rPr>
                        <a:t>·</a:t>
                      </a:r>
                      <a:r>
                        <a:rPr lang="ko-KR" altLang="en-US" sz="1500" kern="1200" spc="-90" baseline="0" dirty="0" smtClean="0">
                          <a:solidFill>
                            <a:schemeClr val="dk1"/>
                          </a:solidFill>
                          <a:latin typeface="+mj-ea"/>
                          <a:ea typeface="+mj-ea"/>
                          <a:cs typeface="+mn-cs"/>
                        </a:rPr>
                        <a:t>청결 등 적정기준 유지 </a:t>
                      </a:r>
                      <a:endParaRPr lang="ko-KR" altLang="en-US" sz="700" kern="1200" spc="-90" baseline="0" dirty="0">
                        <a:solidFill>
                          <a:schemeClr val="dk1"/>
                        </a:solidFill>
                        <a:latin typeface="+mj-ea"/>
                        <a:ea typeface="+mj-ea"/>
                        <a:cs typeface="+mn-cs"/>
                      </a:endParaRPr>
                    </a:p>
                    <a:p>
                      <a:pPr>
                        <a:lnSpc>
                          <a:spcPct val="150000"/>
                        </a:lnSpc>
                      </a:pPr>
                      <a:endParaRPr lang="en-US" altLang="ko-KR" sz="700" kern="1200" spc="-90" baseline="0" dirty="0" smtClean="0">
                        <a:solidFill>
                          <a:schemeClr val="dk1"/>
                        </a:solidFill>
                        <a:latin typeface="+mj-ea"/>
                        <a:ea typeface="+mj-ea"/>
                        <a:cs typeface="+mn-cs"/>
                      </a:endParaRPr>
                    </a:p>
                    <a:p>
                      <a:pPr>
                        <a:lnSpc>
                          <a:spcPct val="150000"/>
                        </a:lnSpc>
                      </a:pPr>
                      <a:r>
                        <a:rPr lang="ko-KR" altLang="en-US" sz="1500" kern="1200" spc="-90" baseline="0" dirty="0" smtClean="0">
                          <a:solidFill>
                            <a:schemeClr val="tx2">
                              <a:lumMod val="60000"/>
                              <a:lumOff val="40000"/>
                            </a:schemeClr>
                          </a:solidFill>
                          <a:latin typeface="+mj-ea"/>
                          <a:ea typeface="+mn-ea"/>
                          <a:cs typeface="+mn-cs"/>
                        </a:rPr>
                        <a:t>→</a:t>
                      </a:r>
                      <a:r>
                        <a:rPr lang="ko-KR" altLang="en-US" sz="1500" kern="1200" spc="-90" baseline="0" dirty="0" smtClean="0">
                          <a:solidFill>
                            <a:schemeClr val="accent6">
                              <a:lumMod val="75000"/>
                            </a:schemeClr>
                          </a:solidFill>
                          <a:latin typeface="+mj-ea"/>
                          <a:ea typeface="+mn-ea"/>
                          <a:cs typeface="+mn-cs"/>
                        </a:rPr>
                        <a:t> </a:t>
                      </a:r>
                      <a:r>
                        <a:rPr lang="ko-KR" altLang="en-US" sz="1500" b="1" kern="1200" spc="-90" baseline="0" dirty="0" smtClean="0">
                          <a:solidFill>
                            <a:schemeClr val="dk1"/>
                          </a:solidFill>
                          <a:latin typeface="+mj-ea"/>
                          <a:ea typeface="+mj-ea"/>
                          <a:cs typeface="+mn-cs"/>
                        </a:rPr>
                        <a:t>산업안전보건기준에 관한 규칙</a:t>
                      </a:r>
                      <a:r>
                        <a:rPr lang="ko-KR" altLang="en-US" sz="1500" kern="1200" spc="-90" baseline="0" dirty="0" smtClean="0">
                          <a:solidFill>
                            <a:schemeClr val="dk1"/>
                          </a:solidFill>
                          <a:latin typeface="+mj-ea"/>
                          <a:ea typeface="+mj-ea"/>
                          <a:cs typeface="+mn-cs"/>
                        </a:rPr>
                        <a:t>에서 </a:t>
                      </a:r>
                      <a:r>
                        <a:rPr lang="en-US" altLang="ko-KR" sz="1500" kern="1200" spc="-90" baseline="0" dirty="0">
                          <a:solidFill>
                            <a:schemeClr val="dk1"/>
                          </a:solidFill>
                          <a:latin typeface="+mj-ea"/>
                          <a:ea typeface="+mj-ea"/>
                          <a:cs typeface="+mn-cs"/>
                        </a:rPr>
                        <a:t/>
                      </a:r>
                      <a:br>
                        <a:rPr lang="en-US" altLang="ko-KR" sz="1500" kern="1200" spc="-90" baseline="0" dirty="0">
                          <a:solidFill>
                            <a:schemeClr val="dk1"/>
                          </a:solidFill>
                          <a:latin typeface="+mj-ea"/>
                          <a:ea typeface="+mj-ea"/>
                          <a:cs typeface="+mn-cs"/>
                        </a:rPr>
                      </a:br>
                      <a:r>
                        <a:rPr lang="en-US" altLang="ko-KR" sz="1500" kern="1200" spc="-90" baseline="0" dirty="0" smtClean="0">
                          <a:solidFill>
                            <a:schemeClr val="dk1"/>
                          </a:solidFill>
                          <a:latin typeface="+mj-ea"/>
                          <a:ea typeface="+mj-ea"/>
                          <a:cs typeface="+mn-cs"/>
                        </a:rPr>
                        <a:t>    </a:t>
                      </a:r>
                      <a:r>
                        <a:rPr lang="ko-KR" altLang="en-US" sz="1500" kern="1200" spc="-90" baseline="0" dirty="0" smtClean="0">
                          <a:solidFill>
                            <a:schemeClr val="dk1"/>
                          </a:solidFill>
                          <a:latin typeface="+mj-ea"/>
                          <a:ea typeface="+mj-ea"/>
                          <a:cs typeface="+mn-cs"/>
                        </a:rPr>
                        <a:t>구체적으로 규정</a:t>
                      </a:r>
                      <a:endParaRPr lang="en-US" altLang="ko-KR" sz="1500" kern="1200" spc="-90" baseline="0" dirty="0" smtClean="0">
                        <a:solidFill>
                          <a:schemeClr val="dk1"/>
                        </a:solidFill>
                        <a:latin typeface="+mj-ea"/>
                        <a:ea typeface="+mj-ea"/>
                        <a:cs typeface="+mn-cs"/>
                      </a:endParaRPr>
                    </a:p>
                    <a:p>
                      <a:pPr>
                        <a:lnSpc>
                          <a:spcPct val="150000"/>
                        </a:lnSpc>
                      </a:pPr>
                      <a:endParaRPr lang="ko-KR" altLang="en-US" sz="1400" kern="1200" spc="-90" baseline="0" dirty="0" smtClean="0">
                        <a:solidFill>
                          <a:schemeClr val="dk1"/>
                        </a:solidFill>
                        <a:latin typeface="+mj-ea"/>
                        <a:ea typeface="+mj-ea"/>
                        <a:cs typeface="+mn-cs"/>
                      </a:endParaRPr>
                    </a:p>
                    <a:p>
                      <a:pPr>
                        <a:lnSpc>
                          <a:spcPct val="150000"/>
                        </a:lnSpc>
                      </a:pPr>
                      <a:endParaRPr lang="en-US" altLang="ko-KR" sz="700" b="1" kern="1200" spc="-90" baseline="0" dirty="0" smtClean="0">
                        <a:solidFill>
                          <a:schemeClr val="dk1"/>
                        </a:solidFill>
                        <a:latin typeface="+mj-ea"/>
                        <a:ea typeface="+mj-ea"/>
                        <a:cs typeface="+mn-cs"/>
                      </a:endParaRPr>
                    </a:p>
                  </a:txBody>
                  <a:tcPr marL="144000" marR="64770" marT="17907" marB="17907"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D8E4F6">
                        <a:alpha val="80000"/>
                      </a:srgbClr>
                    </a:solidFill>
                  </a:tcPr>
                </a:tc>
                <a:tc>
                  <a:txBody>
                    <a:bodyPr/>
                    <a:lstStyle/>
                    <a:p>
                      <a:pPr>
                        <a:lnSpc>
                          <a:spcPct val="130000"/>
                        </a:lnSpc>
                      </a:pPr>
                      <a:r>
                        <a:rPr lang="ko-KR" altLang="en-US" sz="1600" kern="1200" spc="-90" baseline="0" dirty="0" smtClean="0">
                          <a:solidFill>
                            <a:schemeClr val="accent6">
                              <a:lumMod val="75000"/>
                            </a:schemeClr>
                          </a:solidFill>
                          <a:latin typeface="+mj-ea"/>
                          <a:ea typeface="+mn-ea"/>
                          <a:cs typeface="+mn-cs"/>
                        </a:rPr>
                        <a:t>▶</a:t>
                      </a:r>
                      <a:r>
                        <a:rPr lang="ko-KR" altLang="en-US" sz="1600" kern="1200" spc="-90" baseline="0" dirty="0" smtClean="0">
                          <a:solidFill>
                            <a:schemeClr val="accent1">
                              <a:lumMod val="75000"/>
                            </a:schemeClr>
                          </a:solidFill>
                          <a:latin typeface="+mj-ea"/>
                          <a:ea typeface="+mn-ea"/>
                          <a:cs typeface="+mn-cs"/>
                        </a:rPr>
                        <a:t> </a:t>
                      </a:r>
                      <a:r>
                        <a:rPr lang="ko-KR" altLang="en-US" sz="1600" b="1" kern="1200" spc="-90" baseline="0" dirty="0" smtClean="0">
                          <a:solidFill>
                            <a:schemeClr val="dk1"/>
                          </a:solidFill>
                          <a:latin typeface="+mj-ea"/>
                          <a:ea typeface="+mj-ea"/>
                          <a:cs typeface="+mn-cs"/>
                        </a:rPr>
                        <a:t>사업운영 주체가 지켜야 하는 </a:t>
                      </a:r>
                      <a:r>
                        <a:rPr lang="ko-KR" altLang="en-US" sz="1600" b="1" kern="1200" spc="-90" baseline="0" dirty="0" smtClean="0">
                          <a:solidFill>
                            <a:schemeClr val="accent6">
                              <a:lumMod val="75000"/>
                            </a:schemeClr>
                          </a:solidFill>
                          <a:latin typeface="+mj-ea"/>
                          <a:ea typeface="+mj-ea"/>
                          <a:cs typeface="+mn-cs"/>
                        </a:rPr>
                        <a:t>안전</a:t>
                      </a:r>
                      <a:r>
                        <a:rPr lang="en-US" altLang="ko-KR" sz="1600" b="1" kern="1200" spc="-90" baseline="0" dirty="0">
                          <a:solidFill>
                            <a:schemeClr val="accent6">
                              <a:lumMod val="75000"/>
                            </a:schemeClr>
                          </a:solidFill>
                          <a:latin typeface="+mj-ea"/>
                          <a:ea typeface="+mj-ea"/>
                          <a:cs typeface="+mn-cs"/>
                        </a:rPr>
                        <a:t>·</a:t>
                      </a:r>
                      <a:r>
                        <a:rPr lang="ko-KR" altLang="en-US" sz="1600" b="1" kern="1200" spc="-90" baseline="0" dirty="0" smtClean="0">
                          <a:solidFill>
                            <a:schemeClr val="accent6">
                              <a:lumMod val="75000"/>
                            </a:schemeClr>
                          </a:solidFill>
                          <a:latin typeface="+mj-ea"/>
                          <a:ea typeface="+mj-ea"/>
                          <a:cs typeface="+mn-cs"/>
                        </a:rPr>
                        <a:t>보건</a:t>
                      </a:r>
                      <a:endParaRPr lang="en-US" altLang="ko-KR" sz="1600" b="1" kern="1200" spc="-90" baseline="0" dirty="0" smtClean="0">
                        <a:solidFill>
                          <a:schemeClr val="accent6">
                            <a:lumMod val="75000"/>
                          </a:schemeClr>
                        </a:solidFill>
                        <a:latin typeface="+mj-ea"/>
                        <a:ea typeface="+mj-ea"/>
                        <a:cs typeface="+mn-cs"/>
                      </a:endParaRPr>
                    </a:p>
                    <a:p>
                      <a:pPr>
                        <a:lnSpc>
                          <a:spcPct val="130000"/>
                        </a:lnSpc>
                      </a:pPr>
                      <a:r>
                        <a:rPr lang="ko-KR" altLang="en-US" sz="1600" b="1" kern="1200" spc="-90" baseline="0" dirty="0" smtClean="0">
                          <a:solidFill>
                            <a:schemeClr val="accent6">
                              <a:lumMod val="75000"/>
                            </a:schemeClr>
                          </a:solidFill>
                          <a:latin typeface="+mj-ea"/>
                          <a:ea typeface="+mj-ea"/>
                          <a:cs typeface="+mn-cs"/>
                        </a:rPr>
                        <a:t>    확보 등 관리상의 의무</a:t>
                      </a:r>
                      <a:endParaRPr lang="en-US" altLang="ko-KR" sz="1600" b="1" kern="1200" spc="-90" baseline="0" dirty="0" smtClean="0">
                        <a:solidFill>
                          <a:schemeClr val="accent6">
                            <a:lumMod val="75000"/>
                          </a:schemeClr>
                        </a:solidFill>
                        <a:latin typeface="+mj-ea"/>
                        <a:ea typeface="+mj-ea"/>
                        <a:cs typeface="+mn-cs"/>
                      </a:endParaRPr>
                    </a:p>
                    <a:p>
                      <a:pPr>
                        <a:lnSpc>
                          <a:spcPct val="130000"/>
                        </a:lnSpc>
                      </a:pPr>
                      <a:endParaRPr lang="en-US" altLang="ko-KR" sz="500" b="1" kern="1200" spc="-90" baseline="0" dirty="0" smtClean="0">
                        <a:solidFill>
                          <a:schemeClr val="accent6">
                            <a:lumMod val="75000"/>
                          </a:schemeClr>
                        </a:solidFill>
                        <a:latin typeface="+mj-ea"/>
                        <a:ea typeface="+mj-ea"/>
                        <a:cs typeface="+mn-cs"/>
                      </a:endParaRPr>
                    </a:p>
                    <a:p>
                      <a:pPr marL="0" indent="0">
                        <a:lnSpc>
                          <a:spcPct val="130000"/>
                        </a:lnSpc>
                        <a:buFontTx/>
                        <a:buNone/>
                      </a:pPr>
                      <a:r>
                        <a:rPr lang="en-US" altLang="ko-KR" sz="1600" kern="1200" spc="-90" baseline="0" dirty="0" smtClean="0">
                          <a:solidFill>
                            <a:schemeClr val="tx1"/>
                          </a:solidFill>
                          <a:latin typeface="+mj-ea"/>
                          <a:ea typeface="+mn-ea"/>
                          <a:cs typeface="+mn-cs"/>
                        </a:rPr>
                        <a:t>- </a:t>
                      </a:r>
                      <a:r>
                        <a:rPr lang="ko-KR" altLang="en-US" sz="1600" kern="1200" spc="-90" baseline="0" dirty="0" smtClean="0">
                          <a:solidFill>
                            <a:schemeClr val="tx1"/>
                          </a:solidFill>
                          <a:latin typeface="+mj-ea"/>
                          <a:ea typeface="+mn-ea"/>
                          <a:cs typeface="+mn-cs"/>
                        </a:rPr>
                        <a:t>개인사업주 또는 </a:t>
                      </a:r>
                      <a:r>
                        <a:rPr lang="ko-KR" altLang="en-US" sz="1600" kern="1200" spc="-90" baseline="0" dirty="0" err="1" smtClean="0">
                          <a:solidFill>
                            <a:schemeClr val="tx1"/>
                          </a:solidFill>
                          <a:latin typeface="+mj-ea"/>
                          <a:ea typeface="+mn-ea"/>
                          <a:cs typeface="+mn-cs"/>
                        </a:rPr>
                        <a:t>경영책임자등의</a:t>
                      </a:r>
                      <a:endParaRPr lang="en-US" altLang="ko-KR" sz="1600" kern="1200" spc="-90" baseline="0" dirty="0" smtClean="0">
                        <a:solidFill>
                          <a:schemeClr val="tx1"/>
                        </a:solidFill>
                        <a:latin typeface="+mj-ea"/>
                        <a:ea typeface="+mn-ea"/>
                        <a:cs typeface="+mn-cs"/>
                      </a:endParaRPr>
                    </a:p>
                    <a:p>
                      <a:pPr marL="0" indent="0">
                        <a:lnSpc>
                          <a:spcPct val="130000"/>
                        </a:lnSpc>
                        <a:buFontTx/>
                        <a:buNone/>
                      </a:pPr>
                      <a:r>
                        <a:rPr lang="ko-KR" altLang="en-US" sz="1600" kern="1200" spc="-90" baseline="0" dirty="0" smtClean="0">
                          <a:solidFill>
                            <a:schemeClr val="tx1"/>
                          </a:solidFill>
                          <a:latin typeface="+mj-ea"/>
                          <a:ea typeface="+mn-ea"/>
                          <a:cs typeface="+mn-cs"/>
                        </a:rPr>
                        <a:t>  </a:t>
                      </a:r>
                      <a:r>
                        <a:rPr lang="ko-KR" altLang="en-US" sz="1600" kern="1200" spc="-90" baseline="0" dirty="0" smtClean="0">
                          <a:solidFill>
                            <a:srgbClr val="E46C0A"/>
                          </a:solidFill>
                          <a:latin typeface="+mj-ea"/>
                          <a:ea typeface="+mn-ea"/>
                          <a:cs typeface="+mn-cs"/>
                        </a:rPr>
                        <a:t>종사자에 대한 의무</a:t>
                      </a:r>
                      <a:r>
                        <a:rPr lang="en-US" altLang="ko-KR" sz="1400" kern="1200" spc="-90" baseline="0" dirty="0" smtClean="0">
                          <a:solidFill>
                            <a:schemeClr val="tx1"/>
                          </a:solidFill>
                          <a:latin typeface="+mj-ea"/>
                          <a:ea typeface="+mn-ea"/>
                          <a:cs typeface="+mn-cs"/>
                        </a:rPr>
                        <a:t>(</a:t>
                      </a:r>
                      <a:r>
                        <a:rPr lang="ko-KR" altLang="en-US" sz="1400" kern="1200" spc="-90" baseline="0" dirty="0" smtClean="0">
                          <a:solidFill>
                            <a:schemeClr val="tx1"/>
                          </a:solidFill>
                          <a:latin typeface="+mj-ea"/>
                          <a:ea typeface="+mn-ea"/>
                          <a:cs typeface="+mn-cs"/>
                        </a:rPr>
                        <a:t>법 제</a:t>
                      </a:r>
                      <a:r>
                        <a:rPr lang="en-US" altLang="ko-KR" sz="1400" kern="1200" spc="-90" baseline="0" dirty="0" smtClean="0">
                          <a:solidFill>
                            <a:schemeClr val="tx1"/>
                          </a:solidFill>
                          <a:latin typeface="+mj-ea"/>
                          <a:ea typeface="+mn-ea"/>
                          <a:cs typeface="+mn-cs"/>
                        </a:rPr>
                        <a:t>4</a:t>
                      </a:r>
                      <a:r>
                        <a:rPr lang="ko-KR" altLang="en-US" sz="1400" kern="1200" spc="-90" baseline="0" dirty="0" smtClean="0">
                          <a:solidFill>
                            <a:schemeClr val="tx1"/>
                          </a:solidFill>
                          <a:latin typeface="+mj-ea"/>
                          <a:ea typeface="+mn-ea"/>
                          <a:cs typeface="+mn-cs"/>
                        </a:rPr>
                        <a:t>조</a:t>
                      </a:r>
                      <a:r>
                        <a:rPr lang="en-US" altLang="ko-KR" sz="1400" kern="1200" spc="-90" baseline="0" dirty="0" smtClean="0">
                          <a:solidFill>
                            <a:schemeClr val="tx1"/>
                          </a:solidFill>
                          <a:latin typeface="+mj-ea"/>
                          <a:ea typeface="+mn-ea"/>
                          <a:cs typeface="+mn-cs"/>
                        </a:rPr>
                        <a:t>)</a:t>
                      </a:r>
                      <a:endParaRPr lang="ko-KR" altLang="en-US" sz="1600" b="1" kern="1200" spc="-90" baseline="0" dirty="0">
                        <a:solidFill>
                          <a:schemeClr val="tx1"/>
                        </a:solidFill>
                        <a:latin typeface="+mj-ea"/>
                        <a:ea typeface="+mj-ea"/>
                        <a:cs typeface="+mn-cs"/>
                      </a:endParaRPr>
                    </a:p>
                    <a:p>
                      <a:pPr>
                        <a:lnSpc>
                          <a:spcPct val="150000"/>
                        </a:lnSpc>
                      </a:pPr>
                      <a:r>
                        <a:rPr lang="ko-KR" altLang="en-US" sz="1500" kern="1200" spc="-90" baseline="0" dirty="0" smtClean="0">
                          <a:solidFill>
                            <a:schemeClr val="accent6">
                              <a:lumMod val="75000"/>
                            </a:schemeClr>
                          </a:solidFill>
                          <a:latin typeface="+mj-ea"/>
                          <a:ea typeface="+mj-ea"/>
                          <a:cs typeface="+mn-cs"/>
                        </a:rPr>
                        <a:t>➊</a:t>
                      </a:r>
                      <a:r>
                        <a:rPr lang="ko-KR" altLang="en-US" sz="1500" kern="1200" spc="-90" baseline="0" dirty="0" smtClean="0">
                          <a:solidFill>
                            <a:schemeClr val="dk1"/>
                          </a:solidFill>
                          <a:latin typeface="+mj-ea"/>
                          <a:ea typeface="+mj-ea"/>
                          <a:cs typeface="+mn-cs"/>
                        </a:rPr>
                        <a:t> 안전보건관리체계의 구축 및 이행에</a:t>
                      </a:r>
                      <a:endParaRPr lang="en-US" altLang="ko-KR" sz="1500" kern="1200" spc="-90" baseline="0" dirty="0" smtClean="0">
                        <a:solidFill>
                          <a:schemeClr val="dk1"/>
                        </a:solidFill>
                        <a:latin typeface="+mj-ea"/>
                        <a:ea typeface="+mj-ea"/>
                        <a:cs typeface="+mn-cs"/>
                      </a:endParaRPr>
                    </a:p>
                    <a:p>
                      <a:pPr>
                        <a:lnSpc>
                          <a:spcPct val="150000"/>
                        </a:lnSpc>
                      </a:pPr>
                      <a:r>
                        <a:rPr lang="en-US" altLang="ko-KR" sz="1500" kern="1200" spc="-90" baseline="0" dirty="0" smtClean="0">
                          <a:solidFill>
                            <a:schemeClr val="dk1"/>
                          </a:solidFill>
                          <a:latin typeface="+mj-ea"/>
                          <a:ea typeface="+mj-ea"/>
                          <a:cs typeface="+mn-cs"/>
                        </a:rPr>
                        <a:t>    </a:t>
                      </a:r>
                      <a:r>
                        <a:rPr lang="ko-KR" altLang="en-US" sz="1500" kern="1200" spc="-90" baseline="0" dirty="0" smtClean="0">
                          <a:solidFill>
                            <a:schemeClr val="dk1"/>
                          </a:solidFill>
                          <a:latin typeface="+mj-ea"/>
                          <a:ea typeface="+mj-ea"/>
                          <a:cs typeface="+mn-cs"/>
                        </a:rPr>
                        <a:t>관한 조치</a:t>
                      </a:r>
                      <a:endParaRPr lang="ko-KR" altLang="en-US"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accent6">
                              <a:lumMod val="75000"/>
                            </a:schemeClr>
                          </a:solidFill>
                          <a:latin typeface="+mj-ea"/>
                          <a:ea typeface="+mj-ea"/>
                          <a:cs typeface="+mn-cs"/>
                        </a:rPr>
                        <a:t>➋</a:t>
                      </a:r>
                      <a:r>
                        <a:rPr lang="ko-KR" altLang="en-US" sz="1500" kern="1200" spc="-90" baseline="0" dirty="0" smtClean="0">
                          <a:solidFill>
                            <a:schemeClr val="dk1"/>
                          </a:solidFill>
                          <a:latin typeface="+mj-ea"/>
                          <a:ea typeface="+mj-ea"/>
                          <a:cs typeface="+mn-cs"/>
                        </a:rPr>
                        <a:t> 재해 재발방지 대책의 수립 및 </a:t>
                      </a:r>
                      <a:endParaRPr lang="en-US" altLang="ko-KR"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dk1"/>
                          </a:solidFill>
                          <a:latin typeface="+mj-ea"/>
                          <a:ea typeface="+mj-ea"/>
                          <a:cs typeface="+mn-cs"/>
                        </a:rPr>
                        <a:t>    이행에 관한 조치</a:t>
                      </a:r>
                      <a:endParaRPr lang="ko-KR" altLang="en-US"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accent6">
                              <a:lumMod val="75000"/>
                            </a:schemeClr>
                          </a:solidFill>
                          <a:latin typeface="+mj-ea"/>
                          <a:ea typeface="+mj-ea"/>
                          <a:cs typeface="+mn-cs"/>
                        </a:rPr>
                        <a:t>➌</a:t>
                      </a:r>
                      <a:r>
                        <a:rPr lang="ko-KR" altLang="en-US" sz="1500" kern="1200" spc="-90" baseline="0" dirty="0" smtClean="0">
                          <a:solidFill>
                            <a:schemeClr val="dk1"/>
                          </a:solidFill>
                          <a:latin typeface="+mj-ea"/>
                          <a:ea typeface="+mj-ea"/>
                          <a:cs typeface="+mn-cs"/>
                        </a:rPr>
                        <a:t> 중앙행정기관 등이 관계 법령에 따라</a:t>
                      </a:r>
                      <a:endParaRPr lang="en-US" altLang="ko-KR" sz="1500" kern="1200" spc="-90" baseline="0" dirty="0">
                        <a:solidFill>
                          <a:schemeClr val="dk1"/>
                        </a:solidFill>
                        <a:latin typeface="+mj-ea"/>
                        <a:ea typeface="+mj-ea"/>
                        <a:cs typeface="+mn-cs"/>
                      </a:endParaRPr>
                    </a:p>
                    <a:p>
                      <a:pPr>
                        <a:lnSpc>
                          <a:spcPct val="130000"/>
                        </a:lnSpc>
                      </a:pPr>
                      <a:r>
                        <a:rPr lang="en-US" altLang="ko-KR" sz="1500" kern="1200" spc="-90" baseline="0" dirty="0" smtClean="0">
                          <a:solidFill>
                            <a:schemeClr val="dk1"/>
                          </a:solidFill>
                          <a:latin typeface="+mj-ea"/>
                          <a:ea typeface="+mj-ea"/>
                          <a:cs typeface="+mn-cs"/>
                        </a:rPr>
                        <a:t>   </a:t>
                      </a:r>
                      <a:r>
                        <a:rPr lang="ko-KR" altLang="en-US" sz="1500" kern="1200" spc="-90" baseline="0" dirty="0" smtClean="0">
                          <a:solidFill>
                            <a:schemeClr val="dk1"/>
                          </a:solidFill>
                          <a:latin typeface="+mj-ea"/>
                          <a:ea typeface="+mj-ea"/>
                          <a:cs typeface="+mn-cs"/>
                        </a:rPr>
                        <a:t> 시정 등을 명한 사항 이행에 관한 조치</a:t>
                      </a:r>
                      <a:endParaRPr lang="ko-KR" altLang="en-US" sz="1500" kern="1200" spc="-90" baseline="0" dirty="0">
                        <a:solidFill>
                          <a:schemeClr val="dk1"/>
                        </a:solidFill>
                        <a:latin typeface="+mj-ea"/>
                        <a:ea typeface="+mj-ea"/>
                        <a:cs typeface="+mn-cs"/>
                      </a:endParaRPr>
                    </a:p>
                    <a:p>
                      <a:pPr>
                        <a:lnSpc>
                          <a:spcPct val="130000"/>
                        </a:lnSpc>
                      </a:pPr>
                      <a:r>
                        <a:rPr lang="ko-KR" altLang="en-US" sz="1500" kern="1200" spc="-90" baseline="0" dirty="0" smtClean="0">
                          <a:solidFill>
                            <a:schemeClr val="accent6">
                              <a:lumMod val="75000"/>
                            </a:schemeClr>
                          </a:solidFill>
                          <a:latin typeface="+mj-ea"/>
                          <a:ea typeface="+mj-ea"/>
                          <a:cs typeface="+mn-cs"/>
                        </a:rPr>
                        <a:t>➍</a:t>
                      </a:r>
                      <a:r>
                        <a:rPr lang="ko-KR" altLang="en-US" sz="1500" kern="1200" spc="-90" baseline="0" dirty="0" smtClean="0">
                          <a:solidFill>
                            <a:schemeClr val="dk1"/>
                          </a:solidFill>
                          <a:latin typeface="+mj-ea"/>
                          <a:ea typeface="+mj-ea"/>
                          <a:cs typeface="+mn-cs"/>
                        </a:rPr>
                        <a:t> 안전</a:t>
                      </a:r>
                      <a:r>
                        <a:rPr lang="en-US" altLang="ko-KR" sz="1500" kern="1200" spc="-90" baseline="0" dirty="0">
                          <a:solidFill>
                            <a:schemeClr val="dk1"/>
                          </a:solidFill>
                          <a:latin typeface="+mj-ea"/>
                          <a:ea typeface="+mj-ea"/>
                          <a:cs typeface="+mn-cs"/>
                        </a:rPr>
                        <a:t>·</a:t>
                      </a:r>
                      <a:r>
                        <a:rPr lang="ko-KR" altLang="en-US" sz="1500" kern="1200" spc="-90" baseline="0" dirty="0" smtClean="0">
                          <a:solidFill>
                            <a:schemeClr val="dk1"/>
                          </a:solidFill>
                          <a:latin typeface="+mj-ea"/>
                          <a:ea typeface="+mj-ea"/>
                          <a:cs typeface="+mn-cs"/>
                        </a:rPr>
                        <a:t>보건 관계 법령상 의무이행에 </a:t>
                      </a:r>
                      <a:endParaRPr lang="en-US" altLang="ko-KR" sz="1500" kern="1200" spc="-90" baseline="0" dirty="0">
                        <a:solidFill>
                          <a:schemeClr val="dk1"/>
                        </a:solidFill>
                        <a:latin typeface="+mj-ea"/>
                        <a:ea typeface="+mj-ea"/>
                        <a:cs typeface="+mn-cs"/>
                      </a:endParaRPr>
                    </a:p>
                    <a:p>
                      <a:pPr>
                        <a:lnSpc>
                          <a:spcPct val="130000"/>
                        </a:lnSpc>
                      </a:pPr>
                      <a:r>
                        <a:rPr lang="en-US" altLang="ko-KR" sz="1500" kern="1200" spc="-90" baseline="0" dirty="0" smtClean="0">
                          <a:solidFill>
                            <a:schemeClr val="dk1"/>
                          </a:solidFill>
                          <a:latin typeface="+mj-ea"/>
                          <a:ea typeface="+mj-ea"/>
                          <a:cs typeface="+mn-cs"/>
                        </a:rPr>
                        <a:t>    </a:t>
                      </a:r>
                      <a:r>
                        <a:rPr lang="ko-KR" altLang="en-US" sz="1500" kern="1200" spc="-90" baseline="0" dirty="0" smtClean="0">
                          <a:solidFill>
                            <a:schemeClr val="dk1"/>
                          </a:solidFill>
                          <a:latin typeface="+mj-ea"/>
                          <a:ea typeface="+mj-ea"/>
                          <a:cs typeface="+mn-cs"/>
                        </a:rPr>
                        <a:t>필요한 관리상의 조치 </a:t>
                      </a:r>
                      <a:endParaRPr lang="en-US" altLang="ko-KR" sz="1500" kern="1200" spc="-90" baseline="0" dirty="0" smtClean="0">
                        <a:solidFill>
                          <a:schemeClr val="dk1"/>
                        </a:solidFill>
                        <a:latin typeface="+mj-ea"/>
                        <a:ea typeface="+mj-ea"/>
                        <a:cs typeface="+mn-cs"/>
                      </a:endParaRPr>
                    </a:p>
                    <a:p>
                      <a:pPr>
                        <a:lnSpc>
                          <a:spcPct val="130000"/>
                        </a:lnSpc>
                      </a:pPr>
                      <a:endParaRPr lang="en-US" altLang="ko-KR" sz="800" b="1" kern="1200" spc="-130" baseline="0" dirty="0" smtClean="0">
                        <a:solidFill>
                          <a:schemeClr val="dk1"/>
                        </a:solidFill>
                        <a:latin typeface="+mj-ea"/>
                        <a:ea typeface="+mj-ea"/>
                        <a:cs typeface="+mn-cs"/>
                      </a:endParaRPr>
                    </a:p>
                    <a:p>
                      <a:pPr>
                        <a:lnSpc>
                          <a:spcPct val="130000"/>
                        </a:lnSpc>
                      </a:pPr>
                      <a:r>
                        <a:rPr lang="en-US" altLang="ko-KR" sz="1600" kern="1200" spc="-90" baseline="0" dirty="0" smtClean="0">
                          <a:solidFill>
                            <a:schemeClr val="tx1"/>
                          </a:solidFill>
                          <a:latin typeface="+mj-ea"/>
                          <a:ea typeface="+mn-ea"/>
                          <a:cs typeface="+mn-cs"/>
                        </a:rPr>
                        <a:t>- </a:t>
                      </a:r>
                      <a:r>
                        <a:rPr lang="ko-KR" altLang="en-US" sz="1600" kern="1200" spc="-90" baseline="0" dirty="0" smtClean="0">
                          <a:solidFill>
                            <a:schemeClr val="tx1"/>
                          </a:solidFill>
                          <a:latin typeface="+mj-ea"/>
                          <a:ea typeface="+mn-ea"/>
                          <a:cs typeface="+mn-cs"/>
                        </a:rPr>
                        <a:t>도급</a:t>
                      </a:r>
                      <a:r>
                        <a:rPr lang="en-US" altLang="ko-KR" sz="1600" b="1" kern="1200" spc="-90" baseline="0" dirty="0" smtClean="0">
                          <a:solidFill>
                            <a:schemeClr val="tx1"/>
                          </a:solidFill>
                          <a:latin typeface="+mj-ea"/>
                          <a:ea typeface="+mn-ea"/>
                          <a:cs typeface="+mn-cs"/>
                        </a:rPr>
                        <a:t>·</a:t>
                      </a:r>
                      <a:r>
                        <a:rPr lang="ko-KR" altLang="en-US" sz="1600" kern="1200" spc="-90" baseline="0" dirty="0" smtClean="0">
                          <a:solidFill>
                            <a:schemeClr val="tx1"/>
                          </a:solidFill>
                          <a:latin typeface="+mj-ea"/>
                          <a:ea typeface="+mn-ea"/>
                          <a:cs typeface="+mn-cs"/>
                        </a:rPr>
                        <a:t>용역</a:t>
                      </a:r>
                      <a:r>
                        <a:rPr lang="en-US" altLang="ko-KR" sz="1600" b="1" kern="1200" spc="-90" baseline="0" dirty="0" smtClean="0">
                          <a:solidFill>
                            <a:schemeClr val="tx1"/>
                          </a:solidFill>
                          <a:latin typeface="+mj-ea"/>
                          <a:ea typeface="+mn-ea"/>
                          <a:cs typeface="+mn-cs"/>
                        </a:rPr>
                        <a:t>·</a:t>
                      </a:r>
                      <a:r>
                        <a:rPr lang="ko-KR" altLang="en-US" sz="1600" kern="1200" spc="-90" baseline="0" dirty="0" smtClean="0">
                          <a:solidFill>
                            <a:schemeClr val="tx1"/>
                          </a:solidFill>
                          <a:latin typeface="+mj-ea"/>
                          <a:ea typeface="+mn-ea"/>
                          <a:cs typeface="+mn-cs"/>
                        </a:rPr>
                        <a:t>위탁 등 관계에서의</a:t>
                      </a:r>
                      <a:endParaRPr lang="en-US" altLang="ko-KR" sz="1600" kern="1200" spc="-90" baseline="0" dirty="0" smtClean="0">
                        <a:solidFill>
                          <a:schemeClr val="tx1"/>
                        </a:solidFill>
                        <a:latin typeface="+mj-ea"/>
                        <a:ea typeface="+mn-ea"/>
                        <a:cs typeface="+mn-cs"/>
                      </a:endParaRPr>
                    </a:p>
                    <a:p>
                      <a:pPr>
                        <a:lnSpc>
                          <a:spcPct val="130000"/>
                        </a:lnSpc>
                      </a:pPr>
                      <a:r>
                        <a:rPr lang="en-US" altLang="ko-KR" sz="1600" kern="1200" spc="-90" baseline="0" dirty="0" smtClean="0">
                          <a:solidFill>
                            <a:schemeClr val="accent6">
                              <a:lumMod val="75000"/>
                            </a:schemeClr>
                          </a:solidFill>
                          <a:latin typeface="+mj-ea"/>
                          <a:ea typeface="+mn-ea"/>
                          <a:cs typeface="+mn-cs"/>
                        </a:rPr>
                        <a:t>   </a:t>
                      </a:r>
                      <a:r>
                        <a:rPr lang="ko-KR" altLang="en-US" sz="1600" kern="1200" spc="-90" baseline="0" dirty="0" smtClean="0">
                          <a:solidFill>
                            <a:schemeClr val="accent6">
                              <a:lumMod val="75000"/>
                            </a:schemeClr>
                          </a:solidFill>
                          <a:latin typeface="+mj-ea"/>
                          <a:ea typeface="+mn-ea"/>
                          <a:cs typeface="+mn-cs"/>
                        </a:rPr>
                        <a:t>제</a:t>
                      </a:r>
                      <a:r>
                        <a:rPr lang="en-US" altLang="ko-KR" sz="1600" kern="1200" spc="-90" baseline="0" dirty="0" smtClean="0">
                          <a:solidFill>
                            <a:schemeClr val="accent6">
                              <a:lumMod val="75000"/>
                            </a:schemeClr>
                          </a:solidFill>
                          <a:latin typeface="+mj-ea"/>
                          <a:ea typeface="+mn-ea"/>
                          <a:cs typeface="+mn-cs"/>
                        </a:rPr>
                        <a:t>3</a:t>
                      </a:r>
                      <a:r>
                        <a:rPr lang="ko-KR" altLang="en-US" sz="1600" kern="1200" spc="-90" baseline="0" dirty="0" smtClean="0">
                          <a:solidFill>
                            <a:schemeClr val="accent6">
                              <a:lumMod val="75000"/>
                            </a:schemeClr>
                          </a:solidFill>
                          <a:latin typeface="+mj-ea"/>
                          <a:ea typeface="+mn-ea"/>
                          <a:cs typeface="+mn-cs"/>
                        </a:rPr>
                        <a:t>자의 종사자에 대한 의무</a:t>
                      </a:r>
                      <a:r>
                        <a:rPr lang="en-US" altLang="ko-KR" sz="1400" kern="1200" spc="-90" baseline="0" dirty="0" smtClean="0">
                          <a:solidFill>
                            <a:schemeClr val="tx1"/>
                          </a:solidFill>
                          <a:latin typeface="+mj-ea"/>
                          <a:ea typeface="+mn-ea"/>
                          <a:cs typeface="+mn-cs"/>
                        </a:rPr>
                        <a:t>(</a:t>
                      </a:r>
                      <a:r>
                        <a:rPr lang="ko-KR" altLang="en-US" sz="1400" kern="1200" spc="-90" baseline="0" dirty="0" smtClean="0">
                          <a:solidFill>
                            <a:schemeClr val="tx1"/>
                          </a:solidFill>
                          <a:latin typeface="+mj-ea"/>
                          <a:ea typeface="+mn-ea"/>
                          <a:cs typeface="+mn-cs"/>
                        </a:rPr>
                        <a:t>법 제</a:t>
                      </a:r>
                      <a:r>
                        <a:rPr lang="en-US" altLang="ko-KR" sz="1400" kern="1200" spc="-90" baseline="0" dirty="0" smtClean="0">
                          <a:solidFill>
                            <a:schemeClr val="tx1"/>
                          </a:solidFill>
                          <a:latin typeface="+mj-ea"/>
                          <a:ea typeface="+mn-ea"/>
                          <a:cs typeface="+mn-cs"/>
                        </a:rPr>
                        <a:t>5</a:t>
                      </a:r>
                      <a:r>
                        <a:rPr lang="ko-KR" altLang="en-US" sz="1400" kern="1200" spc="-90" baseline="0" dirty="0" smtClean="0">
                          <a:solidFill>
                            <a:schemeClr val="tx1"/>
                          </a:solidFill>
                          <a:latin typeface="+mj-ea"/>
                          <a:ea typeface="+mn-ea"/>
                          <a:cs typeface="+mn-cs"/>
                        </a:rPr>
                        <a:t>조</a:t>
                      </a:r>
                      <a:r>
                        <a:rPr lang="en-US" altLang="ko-KR" sz="1400" kern="1200" spc="-90" baseline="0" dirty="0" smtClean="0">
                          <a:solidFill>
                            <a:schemeClr val="tx1"/>
                          </a:solidFill>
                          <a:latin typeface="+mj-ea"/>
                          <a:ea typeface="+mn-ea"/>
                          <a:cs typeface="+mn-cs"/>
                        </a:rPr>
                        <a:t>)</a:t>
                      </a:r>
                      <a:endParaRPr lang="en-US" altLang="ko-KR" sz="1600" kern="1200" spc="-90" baseline="0" dirty="0" smtClean="0">
                        <a:solidFill>
                          <a:schemeClr val="tx1"/>
                        </a:solidFill>
                        <a:latin typeface="+mj-ea"/>
                        <a:ea typeface="+mn-ea"/>
                        <a:cs typeface="+mn-cs"/>
                      </a:endParaRPr>
                    </a:p>
                    <a:p>
                      <a:pPr>
                        <a:lnSpc>
                          <a:spcPct val="130000"/>
                        </a:lnSpc>
                      </a:pPr>
                      <a:endParaRPr lang="en-US" altLang="ko-KR" sz="700" kern="1200" spc="-90" baseline="0" dirty="0" smtClean="0">
                        <a:solidFill>
                          <a:schemeClr val="tx1"/>
                        </a:solidFill>
                        <a:latin typeface="+mj-ea"/>
                        <a:ea typeface="+mn-ea"/>
                        <a:cs typeface="+mn-cs"/>
                      </a:endParaRPr>
                    </a:p>
                    <a:p>
                      <a:pPr>
                        <a:lnSpc>
                          <a:spcPct val="130000"/>
                        </a:lnSpc>
                      </a:pPr>
                      <a:r>
                        <a:rPr lang="ko-KR" altLang="en-US" sz="1500" b="1" kern="1200" spc="-130" baseline="0" dirty="0" smtClean="0">
                          <a:solidFill>
                            <a:schemeClr val="accent6">
                              <a:lumMod val="75000"/>
                            </a:schemeClr>
                          </a:solidFill>
                          <a:latin typeface="+mj-ea"/>
                          <a:ea typeface="+mn-ea"/>
                          <a:cs typeface="+mn-cs"/>
                        </a:rPr>
                        <a:t>→ </a:t>
                      </a:r>
                      <a:r>
                        <a:rPr lang="ko-KR" altLang="en-US" sz="1500" b="1" kern="1200" spc="-130" baseline="0" dirty="0" smtClean="0">
                          <a:solidFill>
                            <a:schemeClr val="dk1"/>
                          </a:solidFill>
                          <a:latin typeface="+mj-ea"/>
                          <a:ea typeface="+mn-ea"/>
                          <a:cs typeface="+mn-cs"/>
                        </a:rPr>
                        <a:t>법 제</a:t>
                      </a:r>
                      <a:r>
                        <a:rPr lang="en-US" altLang="ko-KR" sz="1500" b="1" kern="1200" spc="-130" baseline="0" dirty="0" smtClean="0">
                          <a:solidFill>
                            <a:schemeClr val="dk1"/>
                          </a:solidFill>
                          <a:latin typeface="+mj-ea"/>
                          <a:ea typeface="+mn-ea"/>
                          <a:cs typeface="+mn-cs"/>
                        </a:rPr>
                        <a:t>4</a:t>
                      </a:r>
                      <a:r>
                        <a:rPr lang="ko-KR" altLang="en-US" sz="1500" b="1" kern="1200" spc="-130" baseline="0" dirty="0" smtClean="0">
                          <a:solidFill>
                            <a:schemeClr val="dk1"/>
                          </a:solidFill>
                          <a:latin typeface="+mj-ea"/>
                          <a:ea typeface="+mn-ea"/>
                          <a:cs typeface="+mn-cs"/>
                        </a:rPr>
                        <a:t>조 및 시행령 제</a:t>
                      </a:r>
                      <a:r>
                        <a:rPr lang="en-US" altLang="ko-KR" sz="1500" b="1" kern="1200" spc="-130" baseline="0" dirty="0" smtClean="0">
                          <a:solidFill>
                            <a:schemeClr val="dk1"/>
                          </a:solidFill>
                          <a:latin typeface="+mj-ea"/>
                          <a:ea typeface="+mn-ea"/>
                          <a:cs typeface="+mn-cs"/>
                        </a:rPr>
                        <a:t>4</a:t>
                      </a:r>
                      <a:r>
                        <a:rPr lang="ko-KR" altLang="en-US" sz="1500" b="1" kern="1200" spc="-130" baseline="0" dirty="0" smtClean="0">
                          <a:solidFill>
                            <a:schemeClr val="dk1"/>
                          </a:solidFill>
                          <a:latin typeface="+mj-ea"/>
                          <a:ea typeface="+mn-ea"/>
                          <a:cs typeface="+mn-cs"/>
                        </a:rPr>
                        <a:t>조</a:t>
                      </a:r>
                      <a:r>
                        <a:rPr lang="en-US" altLang="ko-KR" sz="1500" b="1" kern="1200" spc="-130" baseline="0" dirty="0" smtClean="0">
                          <a:solidFill>
                            <a:schemeClr val="dk1"/>
                          </a:solidFill>
                          <a:latin typeface="+mj-ea"/>
                          <a:ea typeface="+mn-ea"/>
                          <a:cs typeface="+mn-cs"/>
                        </a:rPr>
                        <a:t>(</a:t>
                      </a:r>
                      <a:r>
                        <a:rPr lang="ko-KR" altLang="en-US" sz="1500" b="1" kern="1200" spc="-130" baseline="0" dirty="0" smtClean="0">
                          <a:solidFill>
                            <a:schemeClr val="dk1"/>
                          </a:solidFill>
                          <a:latin typeface="+mj-ea"/>
                          <a:ea typeface="+mn-ea"/>
                          <a:cs typeface="+mn-cs"/>
                        </a:rPr>
                        <a:t>안전보건</a:t>
                      </a:r>
                      <a:endParaRPr lang="en-US" altLang="ko-KR" sz="1500" b="1" kern="1200" spc="-130" baseline="0" dirty="0" smtClean="0">
                        <a:solidFill>
                          <a:schemeClr val="dk1"/>
                        </a:solidFill>
                        <a:latin typeface="+mj-ea"/>
                        <a:ea typeface="+mn-ea"/>
                        <a:cs typeface="+mn-cs"/>
                      </a:endParaRPr>
                    </a:p>
                    <a:p>
                      <a:pPr>
                        <a:lnSpc>
                          <a:spcPct val="130000"/>
                        </a:lnSpc>
                      </a:pPr>
                      <a:r>
                        <a:rPr lang="en-US" altLang="ko-KR" sz="1500" b="1" kern="1200" spc="-130" baseline="0" dirty="0" smtClean="0">
                          <a:solidFill>
                            <a:schemeClr val="dk1"/>
                          </a:solidFill>
                          <a:latin typeface="+mj-ea"/>
                          <a:ea typeface="+mn-ea"/>
                          <a:cs typeface="+mn-cs"/>
                        </a:rPr>
                        <a:t>     </a:t>
                      </a:r>
                      <a:r>
                        <a:rPr lang="ko-KR" altLang="en-US" sz="1500" b="1" kern="1200" spc="-130" baseline="0" dirty="0" smtClean="0">
                          <a:solidFill>
                            <a:schemeClr val="dk1"/>
                          </a:solidFill>
                          <a:latin typeface="+mj-ea"/>
                          <a:ea typeface="+mn-ea"/>
                          <a:cs typeface="+mn-cs"/>
                        </a:rPr>
                        <a:t>관리체계의 구축 및 이행 조치</a:t>
                      </a:r>
                      <a:r>
                        <a:rPr lang="en-US" altLang="ko-KR" sz="1500" b="1" kern="1200" spc="-130" baseline="0" dirty="0" smtClean="0">
                          <a:solidFill>
                            <a:schemeClr val="dk1"/>
                          </a:solidFill>
                          <a:latin typeface="+mj-ea"/>
                          <a:ea typeface="+mn-ea"/>
                          <a:cs typeface="+mn-cs"/>
                        </a:rPr>
                        <a:t>)</a:t>
                      </a:r>
                      <a:r>
                        <a:rPr lang="ko-KR" altLang="en-US" sz="1500" b="1" kern="1200" spc="-130" baseline="0" dirty="0" smtClean="0">
                          <a:solidFill>
                            <a:schemeClr val="dk1"/>
                          </a:solidFill>
                          <a:latin typeface="+mj-ea"/>
                          <a:ea typeface="+mn-ea"/>
                          <a:cs typeface="+mn-cs"/>
                        </a:rPr>
                        <a:t>의 조치 </a:t>
                      </a:r>
                      <a:endParaRPr lang="en-US" altLang="ko-KR" sz="1500" b="1" kern="1200" spc="-130" baseline="0" dirty="0" smtClean="0">
                        <a:solidFill>
                          <a:schemeClr val="dk1"/>
                        </a:solidFill>
                        <a:latin typeface="+mj-ea"/>
                        <a:ea typeface="+mn-ea"/>
                        <a:cs typeface="+mn-cs"/>
                      </a:endParaRPr>
                    </a:p>
                  </a:txBody>
                  <a:tcPr marL="144000" marR="64770" marT="17907" marB="17907" anchor="ct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lnB w="12700" cap="flat" cmpd="sng" algn="ctr">
                      <a:solidFill>
                        <a:schemeClr val="tx2"/>
                      </a:solidFill>
                      <a:prstDash val="solid"/>
                      <a:round/>
                      <a:headEnd type="none" w="med" len="med"/>
                      <a:tailEnd type="none" w="med" len="med"/>
                    </a:lnB>
                    <a:solidFill>
                      <a:srgbClr val="FCD5B5">
                        <a:alpha val="50000"/>
                      </a:srgbClr>
                    </a:solidFill>
                  </a:tcPr>
                </a:tc>
                <a:extLst>
                  <a:ext uri="{0D108BD9-81ED-4DB2-BD59-A6C34878D82A}">
                    <a16:rowId xmlns:a16="http://schemas.microsoft.com/office/drawing/2014/main" xmlns="" val="10001"/>
                  </a:ext>
                </a:extLst>
              </a:tr>
            </a:tbl>
          </a:graphicData>
        </a:graphic>
      </p:graphicFrame>
      <p:pic>
        <p:nvPicPr>
          <p:cNvPr id="3" name="그림 2">
            <a:extLst>
              <a:ext uri="{FF2B5EF4-FFF2-40B4-BE49-F238E27FC236}">
                <a16:creationId xmlns:a16="http://schemas.microsoft.com/office/drawing/2014/main" xmlns="" id="{2D794DFE-3438-B34B-B3C4-6E4FC29B8CDC}"/>
              </a:ext>
            </a:extLst>
          </p:cNvPr>
          <p:cNvPicPr>
            <a:picLocks noChangeAspect="1"/>
          </p:cNvPicPr>
          <p:nvPr/>
        </p:nvPicPr>
        <p:blipFill>
          <a:blip r:embed="rId2">
            <a:alphaModFix amt="40000"/>
          </a:blip>
          <a:stretch>
            <a:fillRect/>
          </a:stretch>
        </p:blipFill>
        <p:spPr>
          <a:xfrm>
            <a:off x="9211462" y="4806314"/>
            <a:ext cx="989024" cy="876935"/>
          </a:xfrm>
          <a:prstGeom prst="rect">
            <a:avLst/>
          </a:prstGeom>
        </p:spPr>
      </p:pic>
      <p:sp>
        <p:nvSpPr>
          <p:cNvPr id="24" name="모서리가 둥근 직사각형 23">
            <a:extLst>
              <a:ext uri="{FF2B5EF4-FFF2-40B4-BE49-F238E27FC236}">
                <a16:creationId xmlns:a16="http://schemas.microsoft.com/office/drawing/2014/main" xmlns="" id="{B9C465C0-3484-E647-A917-5B8D6043C9E6}"/>
              </a:ext>
            </a:extLst>
          </p:cNvPr>
          <p:cNvSpPr/>
          <p:nvPr/>
        </p:nvSpPr>
        <p:spPr>
          <a:xfrm>
            <a:off x="973738" y="963004"/>
            <a:ext cx="1188000" cy="468000"/>
          </a:xfrm>
          <a:prstGeom prst="roundRect">
            <a:avLst/>
          </a:prstGeom>
          <a:solidFill>
            <a:schemeClr val="accent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ko-KR" altLang="en-US" sz="1600" b="1" dirty="0" smtClean="0"/>
              <a:t>구 분</a:t>
            </a:r>
            <a:endParaRPr kumimoji="1" lang="ko-KR" altLang="en-US" sz="1600" b="1" dirty="0"/>
          </a:p>
        </p:txBody>
      </p:sp>
      <p:sp>
        <p:nvSpPr>
          <p:cNvPr id="25" name="모서리가 둥근 직사각형 24">
            <a:extLst>
              <a:ext uri="{FF2B5EF4-FFF2-40B4-BE49-F238E27FC236}">
                <a16:creationId xmlns:a16="http://schemas.microsoft.com/office/drawing/2014/main" xmlns="" id="{7179B4C6-CE0A-0A48-851A-F330152681AC}"/>
              </a:ext>
            </a:extLst>
          </p:cNvPr>
          <p:cNvSpPr/>
          <p:nvPr/>
        </p:nvSpPr>
        <p:spPr>
          <a:xfrm>
            <a:off x="2152298" y="963004"/>
            <a:ext cx="3720182" cy="468000"/>
          </a:xfrm>
          <a:prstGeom prst="roundRect">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30000"/>
              </a:lnSpc>
            </a:pPr>
            <a:r>
              <a:rPr lang="ko-KR" altLang="en-US" sz="1600" b="1" kern="0" dirty="0">
                <a:solidFill>
                  <a:schemeClr val="bg1"/>
                </a:solidFill>
                <a:latin typeface="+mj-ea"/>
              </a:rPr>
              <a:t>산업안전보건법</a:t>
            </a:r>
          </a:p>
        </p:txBody>
      </p:sp>
      <p:sp>
        <p:nvSpPr>
          <p:cNvPr id="29" name="모서리가 둥근 직사각형 28">
            <a:extLst>
              <a:ext uri="{FF2B5EF4-FFF2-40B4-BE49-F238E27FC236}">
                <a16:creationId xmlns:a16="http://schemas.microsoft.com/office/drawing/2014/main" xmlns="" id="{A1CE39BD-4F26-F24B-A05C-F79852450345}"/>
              </a:ext>
            </a:extLst>
          </p:cNvPr>
          <p:cNvSpPr/>
          <p:nvPr/>
        </p:nvSpPr>
        <p:spPr>
          <a:xfrm>
            <a:off x="5872479" y="963004"/>
            <a:ext cx="3833495" cy="468000"/>
          </a:xfrm>
          <a:prstGeom prst="roundRect">
            <a:avLst/>
          </a:prstGeom>
          <a:solidFill>
            <a:srgbClr val="E67B2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30000"/>
              </a:lnSpc>
            </a:pPr>
            <a:r>
              <a:rPr lang="ko-KR" altLang="en-US" sz="1600" b="1" kern="0" dirty="0">
                <a:solidFill>
                  <a:schemeClr val="bg1"/>
                </a:solidFill>
                <a:latin typeface="+mj-ea"/>
              </a:rPr>
              <a:t>중대재해처벌법</a:t>
            </a:r>
            <a:r>
              <a:rPr lang="en-US" altLang="ko-KR" sz="1600" kern="0" dirty="0">
                <a:solidFill>
                  <a:schemeClr val="bg1"/>
                </a:solidFill>
                <a:latin typeface="+mj-ea"/>
              </a:rPr>
              <a:t>(</a:t>
            </a:r>
            <a:r>
              <a:rPr lang="ko-KR" altLang="en-US" sz="1600" kern="0" dirty="0">
                <a:solidFill>
                  <a:schemeClr val="bg1"/>
                </a:solidFill>
                <a:latin typeface="+mj-ea"/>
              </a:rPr>
              <a:t>중대산업재해</a:t>
            </a:r>
            <a:r>
              <a:rPr lang="en-US" altLang="ko-KR" sz="1600" kern="0" dirty="0">
                <a:solidFill>
                  <a:schemeClr val="bg1"/>
                </a:solidFill>
                <a:latin typeface="+mj-ea"/>
              </a:rPr>
              <a:t>)</a:t>
            </a:r>
            <a:endParaRPr lang="ko-KR" altLang="en-US" sz="1600" kern="0" dirty="0">
              <a:solidFill>
                <a:schemeClr val="bg1"/>
              </a:solidFill>
              <a:latin typeface="+mj-ea"/>
            </a:endParaRPr>
          </a:p>
        </p:txBody>
      </p:sp>
    </p:spTree>
    <p:extLst>
      <p:ext uri="{BB962C8B-B14F-4D97-AF65-F5344CB8AC3E}">
        <p14:creationId xmlns:p14="http://schemas.microsoft.com/office/powerpoint/2010/main" val="155086977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그룹 14">
            <a:extLst>
              <a:ext uri="{FF2B5EF4-FFF2-40B4-BE49-F238E27FC236}">
                <a16:creationId xmlns:a16="http://schemas.microsoft.com/office/drawing/2014/main" xmlns="" id="{B72C0810-C87C-8645-B56D-E00D4BDD1261}"/>
              </a:ext>
            </a:extLst>
          </p:cNvPr>
          <p:cNvGrpSpPr/>
          <p:nvPr/>
        </p:nvGrpSpPr>
        <p:grpSpPr>
          <a:xfrm>
            <a:off x="359874" y="352440"/>
            <a:ext cx="5181623" cy="477054"/>
            <a:chOff x="359874" y="352440"/>
            <a:chExt cx="5181623" cy="477054"/>
          </a:xfrm>
        </p:grpSpPr>
        <p:sp>
          <p:nvSpPr>
            <p:cNvPr id="17" name="TextBox 16">
              <a:extLst>
                <a:ext uri="{FF2B5EF4-FFF2-40B4-BE49-F238E27FC236}">
                  <a16:creationId xmlns:a16="http://schemas.microsoft.com/office/drawing/2014/main" xmlns="" id="{57222D98-C7E5-9340-ACEA-5D14E34DF669}"/>
                </a:ext>
              </a:extLst>
            </p:cNvPr>
            <p:cNvSpPr txBox="1"/>
            <p:nvPr/>
          </p:nvSpPr>
          <p:spPr>
            <a:xfrm>
              <a:off x="860977" y="415296"/>
              <a:ext cx="4680520" cy="400110"/>
            </a:xfrm>
            <a:prstGeom prst="rect">
              <a:avLst/>
            </a:prstGeom>
            <a:noFill/>
          </p:spPr>
          <p:txBody>
            <a:bodyPr wrap="square" rtlCol="0">
              <a:spAutoFit/>
            </a:bodyPr>
            <a:lstStyle/>
            <a:p>
              <a:r>
                <a:rPr lang="ko-KR" altLang="en-US" sz="2000" b="1" spc="-150" dirty="0" smtClean="0">
                  <a:solidFill>
                    <a:srgbClr val="0BB358"/>
                  </a:solidFill>
                </a:rPr>
                <a:t>산업안전보건법</a:t>
              </a:r>
              <a:r>
                <a:rPr lang="ko-KR" altLang="en-US" sz="2000" b="1" spc="-150" dirty="0" smtClean="0">
                  <a:solidFill>
                    <a:schemeClr val="bg1"/>
                  </a:solidFill>
                </a:rPr>
                <a:t>과 </a:t>
              </a:r>
              <a:r>
                <a:rPr lang="ko-KR" altLang="en-US" sz="2000" b="1" spc="-150" dirty="0" smtClean="0">
                  <a:solidFill>
                    <a:srgbClr val="F79646"/>
                  </a:solidFill>
                </a:rPr>
                <a:t>중대재해처벌법</a:t>
              </a:r>
              <a:r>
                <a:rPr lang="ko-KR" altLang="en-US" sz="2000" b="1" spc="-150" dirty="0" smtClean="0">
                  <a:solidFill>
                    <a:schemeClr val="bg1"/>
                  </a:solidFill>
                </a:rPr>
                <a:t> 비교</a:t>
              </a:r>
              <a:endParaRPr lang="en-US" altLang="ko-KR" sz="2000" b="1" spc="-150" dirty="0">
                <a:solidFill>
                  <a:schemeClr val="bg1"/>
                </a:solidFill>
              </a:endParaRPr>
            </a:p>
          </p:txBody>
        </p:sp>
        <p:sp>
          <p:nvSpPr>
            <p:cNvPr id="18" name="직사각형 17">
              <a:extLst>
                <a:ext uri="{FF2B5EF4-FFF2-40B4-BE49-F238E27FC236}">
                  <a16:creationId xmlns:a16="http://schemas.microsoft.com/office/drawing/2014/main" xmlns="" id="{B2061591-CCCB-3B41-BD9E-F59FA1F4A170}"/>
                </a:ext>
              </a:extLst>
            </p:cNvPr>
            <p:cNvSpPr/>
            <p:nvPr/>
          </p:nvSpPr>
          <p:spPr>
            <a:xfrm>
              <a:off x="359874" y="352440"/>
              <a:ext cx="370614" cy="477054"/>
            </a:xfrm>
            <a:prstGeom prst="rect">
              <a:avLst/>
            </a:prstGeom>
          </p:spPr>
          <p:txBody>
            <a:bodyPr wrap="none">
              <a:spAutoFit/>
            </a:bodyPr>
            <a:lstStyle/>
            <a:p>
              <a:pPr algn="ctr"/>
              <a:r>
                <a:rPr lang="en-US" altLang="ko-KR" sz="2500" b="1" dirty="0" smtClean="0">
                  <a:solidFill>
                    <a:schemeClr val="bg1"/>
                  </a:solidFill>
                  <a:ea typeface="맑은 고딕"/>
                </a:rPr>
                <a:t>4</a:t>
              </a:r>
              <a:endParaRPr lang="en-US" altLang="ko-KR" sz="2500" b="1" dirty="0">
                <a:solidFill>
                  <a:schemeClr val="bg1"/>
                </a:solidFill>
              </a:endParaRPr>
            </a:p>
          </p:txBody>
        </p:sp>
        <p:cxnSp>
          <p:nvCxnSpPr>
            <p:cNvPr id="19" name="직선 연결선[R] 18">
              <a:extLst>
                <a:ext uri="{FF2B5EF4-FFF2-40B4-BE49-F238E27FC236}">
                  <a16:creationId xmlns:a16="http://schemas.microsoft.com/office/drawing/2014/main" xmlns="" id="{82D4BC00-26FE-F640-9FD2-D0F4CE405EC6}"/>
                </a:ext>
              </a:extLst>
            </p:cNvPr>
            <p:cNvCxnSpPr/>
            <p:nvPr/>
          </p:nvCxnSpPr>
          <p:spPr>
            <a:xfrm>
              <a:off x="748577" y="390912"/>
              <a:ext cx="0" cy="4001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aphicFrame>
        <p:nvGraphicFramePr>
          <p:cNvPr id="35" name="표 34">
            <a:extLst>
              <a:ext uri="{FF2B5EF4-FFF2-40B4-BE49-F238E27FC236}">
                <a16:creationId xmlns:a16="http://schemas.microsoft.com/office/drawing/2014/main" xmlns="" id="{2D17AE00-A19F-1444-B497-A58B0B21CD9C}"/>
              </a:ext>
            </a:extLst>
          </p:cNvPr>
          <p:cNvGraphicFramePr>
            <a:graphicFrameLocks noGrp="1"/>
          </p:cNvGraphicFramePr>
          <p:nvPr>
            <p:extLst>
              <p:ext uri="{D42A27DB-BD31-4B8C-83A1-F6EECF244321}">
                <p14:modId xmlns:p14="http://schemas.microsoft.com/office/powerpoint/2010/main" val="1867771546"/>
              </p:ext>
            </p:extLst>
          </p:nvPr>
        </p:nvGraphicFramePr>
        <p:xfrm>
          <a:off x="994058" y="1805654"/>
          <a:ext cx="8636830" cy="4794938"/>
        </p:xfrm>
        <a:graphic>
          <a:graphicData uri="http://schemas.openxmlformats.org/drawingml/2006/table">
            <a:tbl>
              <a:tblPr firstRow="1" bandRow="1">
                <a:tableStyleId>{5C22544A-7EE6-4342-B048-85BDC9FD1C3A}</a:tableStyleId>
              </a:tblPr>
              <a:tblGrid>
                <a:gridCol w="1156860">
                  <a:extLst>
                    <a:ext uri="{9D8B030D-6E8A-4147-A177-3AD203B41FA5}">
                      <a16:colId xmlns:a16="http://schemas.microsoft.com/office/drawing/2014/main" xmlns="" val="20000"/>
                    </a:ext>
                  </a:extLst>
                </a:gridCol>
                <a:gridCol w="3739985">
                  <a:extLst>
                    <a:ext uri="{9D8B030D-6E8A-4147-A177-3AD203B41FA5}">
                      <a16:colId xmlns:a16="http://schemas.microsoft.com/office/drawing/2014/main" xmlns="" val="20001"/>
                    </a:ext>
                  </a:extLst>
                </a:gridCol>
                <a:gridCol w="3739985">
                  <a:extLst>
                    <a:ext uri="{9D8B030D-6E8A-4147-A177-3AD203B41FA5}">
                      <a16:colId xmlns:a16="http://schemas.microsoft.com/office/drawing/2014/main" xmlns="" val="20002"/>
                    </a:ext>
                  </a:extLst>
                </a:gridCol>
              </a:tblGrid>
              <a:tr h="4794938">
                <a:tc>
                  <a:txBody>
                    <a:bodyPr/>
                    <a:lstStyle/>
                    <a:p>
                      <a:pPr marL="342900" marR="0" indent="-342900" algn="ctr" fontAlgn="base" latinLnBrk="0">
                        <a:lnSpc>
                          <a:spcPct val="130000"/>
                        </a:lnSpc>
                        <a:spcBef>
                          <a:spcPts val="0"/>
                        </a:spcBef>
                        <a:spcAft>
                          <a:spcPts val="0"/>
                        </a:spcAft>
                        <a:buFontTx/>
                        <a:buNone/>
                      </a:pPr>
                      <a:r>
                        <a:rPr lang="ko-KR" altLang="en-US" sz="1600" b="1" kern="0" spc="-90" baseline="0" dirty="0">
                          <a:solidFill>
                            <a:srgbClr val="000000"/>
                          </a:solidFill>
                          <a:effectLst/>
                          <a:latin typeface="+mj-ea"/>
                          <a:ea typeface="+mj-ea"/>
                        </a:rPr>
                        <a:t>처벌수준</a:t>
                      </a:r>
                    </a:p>
                  </a:txBody>
                  <a:tcPr marL="64770" marR="64770" marT="17907" marB="17907" anchor="ctr">
                    <a:lnB w="12700" cap="flat" cmpd="sng" algn="ctr">
                      <a:solidFill>
                        <a:schemeClr val="tx2"/>
                      </a:solidFill>
                      <a:prstDash val="solid"/>
                      <a:round/>
                      <a:headEnd type="none" w="med" len="med"/>
                      <a:tailEnd type="none" w="med" len="med"/>
                    </a:lnB>
                    <a:solidFill>
                      <a:srgbClr val="CEE9F0"/>
                    </a:solidFill>
                  </a:tcPr>
                </a:tc>
                <a:tc>
                  <a:txBody>
                    <a:bodyPr/>
                    <a:lstStyle/>
                    <a:p>
                      <a:pPr>
                        <a:lnSpc>
                          <a:spcPct val="130000"/>
                        </a:lnSpc>
                      </a:pPr>
                      <a:endParaRPr lang="en-US" altLang="ko-KR" sz="1600" kern="1200" spc="-90" baseline="0" dirty="0">
                        <a:solidFill>
                          <a:schemeClr val="accent1">
                            <a:lumMod val="75000"/>
                          </a:schemeClr>
                        </a:solidFill>
                        <a:latin typeface="+mj-ea"/>
                        <a:ea typeface="+mj-ea"/>
                        <a:cs typeface="+mn-cs"/>
                      </a:endParaRPr>
                    </a:p>
                    <a:p>
                      <a:pPr>
                        <a:lnSpc>
                          <a:spcPct val="130000"/>
                        </a:lnSpc>
                      </a:pPr>
                      <a:r>
                        <a:rPr lang="ko-KR" altLang="en-US" sz="1600" kern="1200" spc="-90" baseline="0" dirty="0" smtClean="0">
                          <a:solidFill>
                            <a:schemeClr val="accent1">
                              <a:lumMod val="75000"/>
                            </a:schemeClr>
                          </a:solidFill>
                          <a:latin typeface="+mj-ea"/>
                          <a:ea typeface="+mj-ea"/>
                          <a:cs typeface="+mn-cs"/>
                        </a:rPr>
                        <a:t>▶</a:t>
                      </a:r>
                      <a:r>
                        <a:rPr lang="ko-KR" altLang="en-US" sz="1600" kern="1200" spc="-90" baseline="0" dirty="0" smtClean="0">
                          <a:solidFill>
                            <a:schemeClr val="dk1"/>
                          </a:solidFill>
                          <a:latin typeface="+mj-ea"/>
                          <a:ea typeface="+mj-ea"/>
                          <a:cs typeface="+mn-cs"/>
                        </a:rPr>
                        <a:t> </a:t>
                      </a:r>
                      <a:r>
                        <a:rPr lang="ko-KR" altLang="en-US" sz="1600" b="1" kern="1200" spc="-90" baseline="0" dirty="0" smtClean="0">
                          <a:solidFill>
                            <a:schemeClr val="dk1"/>
                          </a:solidFill>
                          <a:latin typeface="+mj-ea"/>
                          <a:ea typeface="+mj-ea"/>
                          <a:cs typeface="+mn-cs"/>
                        </a:rPr>
                        <a:t>자연인</a:t>
                      </a:r>
                      <a:endParaRPr lang="en-US" altLang="ko-KR" sz="1600" b="1" kern="1200" spc="-90" baseline="0" dirty="0">
                        <a:solidFill>
                          <a:schemeClr val="dk1"/>
                        </a:solidFill>
                        <a:latin typeface="+mj-ea"/>
                        <a:ea typeface="+mj-ea"/>
                        <a:cs typeface="+mn-cs"/>
                      </a:endParaRPr>
                    </a:p>
                    <a:p>
                      <a:pPr>
                        <a:lnSpc>
                          <a:spcPct val="130000"/>
                        </a:lnSpc>
                      </a:pPr>
                      <a:endParaRPr lang="ko-KR" altLang="en-US" sz="1600" b="1" kern="1200" spc="-90" baseline="0" dirty="0">
                        <a:solidFill>
                          <a:schemeClr val="dk1"/>
                        </a:solidFill>
                        <a:latin typeface="+mj-ea"/>
                        <a:ea typeface="+mj-ea"/>
                        <a:cs typeface="+mn-cs"/>
                      </a:endParaRPr>
                    </a:p>
                    <a:p>
                      <a:pPr>
                        <a:lnSpc>
                          <a:spcPct val="130000"/>
                        </a:lnSpc>
                      </a:pPr>
                      <a:r>
                        <a:rPr lang="en-US" altLang="ko-KR" sz="1600" b="1" kern="1200" spc="-150" baseline="0" dirty="0">
                          <a:solidFill>
                            <a:schemeClr val="dk1"/>
                          </a:solidFill>
                          <a:latin typeface="+mj-ea"/>
                          <a:ea typeface="+mj-ea"/>
                          <a:cs typeface="+mn-cs"/>
                        </a:rPr>
                        <a:t>7</a:t>
                      </a:r>
                      <a:r>
                        <a:rPr lang="ko-KR" altLang="en-US" sz="1600" b="1" kern="1200" spc="-150" baseline="0" dirty="0" smtClean="0">
                          <a:solidFill>
                            <a:schemeClr val="dk1"/>
                          </a:solidFill>
                          <a:latin typeface="+mj-ea"/>
                          <a:ea typeface="+mj-ea"/>
                          <a:cs typeface="+mn-cs"/>
                        </a:rPr>
                        <a:t>년 이하 징역 </a:t>
                      </a:r>
                      <a:r>
                        <a:rPr lang="ko-KR" altLang="en-US" sz="1600" b="0" kern="1200" spc="-150" baseline="0" dirty="0" smtClean="0">
                          <a:solidFill>
                            <a:schemeClr val="dk1"/>
                          </a:solidFill>
                          <a:latin typeface="+mj-ea"/>
                          <a:ea typeface="+mj-ea"/>
                          <a:cs typeface="+mn-cs"/>
                        </a:rPr>
                        <a:t>또는 </a:t>
                      </a:r>
                      <a:r>
                        <a:rPr lang="en-US" altLang="ko-KR" sz="1600" b="0" kern="1200" spc="-150" baseline="0" dirty="0" smtClean="0">
                          <a:solidFill>
                            <a:schemeClr val="dk1"/>
                          </a:solidFill>
                          <a:latin typeface="+mj-ea"/>
                          <a:ea typeface="+mj-ea"/>
                          <a:cs typeface="+mn-cs"/>
                        </a:rPr>
                        <a:t>1</a:t>
                      </a:r>
                      <a:r>
                        <a:rPr lang="ko-KR" altLang="en-US" sz="1600" b="0" kern="1200" spc="-150" baseline="0" dirty="0" err="1" smtClean="0">
                          <a:solidFill>
                            <a:schemeClr val="dk1"/>
                          </a:solidFill>
                          <a:latin typeface="+mj-ea"/>
                          <a:ea typeface="+mj-ea"/>
                          <a:cs typeface="+mn-cs"/>
                        </a:rPr>
                        <a:t>억원</a:t>
                      </a:r>
                      <a:r>
                        <a:rPr lang="ko-KR" altLang="en-US" sz="1600" b="0" kern="1200" spc="-150" baseline="0" dirty="0" smtClean="0">
                          <a:solidFill>
                            <a:schemeClr val="dk1"/>
                          </a:solidFill>
                          <a:latin typeface="+mj-ea"/>
                          <a:ea typeface="+mj-ea"/>
                          <a:cs typeface="+mn-cs"/>
                        </a:rPr>
                        <a:t> 이하 벌금</a:t>
                      </a:r>
                      <a:endParaRPr lang="en-US" altLang="ko-KR" sz="1600" b="0" kern="1200" spc="-150" baseline="0" dirty="0">
                        <a:solidFill>
                          <a:schemeClr val="dk1"/>
                        </a:solidFill>
                        <a:latin typeface="+mj-ea"/>
                        <a:ea typeface="+mj-ea"/>
                        <a:cs typeface="+mn-cs"/>
                      </a:endParaRPr>
                    </a:p>
                    <a:p>
                      <a:pPr>
                        <a:lnSpc>
                          <a:spcPct val="130000"/>
                        </a:lnSpc>
                      </a:pPr>
                      <a:endParaRPr lang="en-US" altLang="ko-KR" sz="1600" b="1" kern="1200" spc="-150" baseline="0" dirty="0">
                        <a:solidFill>
                          <a:schemeClr val="dk1"/>
                        </a:solidFill>
                        <a:latin typeface="+mj-ea"/>
                        <a:ea typeface="+mj-ea"/>
                        <a:cs typeface="+mn-cs"/>
                      </a:endParaRPr>
                    </a:p>
                    <a:p>
                      <a:pPr>
                        <a:lnSpc>
                          <a:spcPct val="130000"/>
                        </a:lnSpc>
                      </a:pPr>
                      <a:endParaRPr lang="en-US" altLang="ko-KR" sz="1600" b="1" kern="1200" spc="-150" baseline="0" dirty="0">
                        <a:solidFill>
                          <a:schemeClr val="dk1"/>
                        </a:solidFill>
                        <a:latin typeface="+mj-ea"/>
                        <a:ea typeface="+mj-ea"/>
                        <a:cs typeface="+mn-cs"/>
                      </a:endParaRPr>
                    </a:p>
                    <a:p>
                      <a:pPr>
                        <a:lnSpc>
                          <a:spcPct val="130000"/>
                        </a:lnSpc>
                      </a:pPr>
                      <a:r>
                        <a:rPr lang="en-US" altLang="ko-KR" sz="1600" b="0" kern="1200" spc="-150" baseline="0" dirty="0">
                          <a:solidFill>
                            <a:schemeClr val="dk1"/>
                          </a:solidFill>
                          <a:latin typeface="+mj-ea"/>
                          <a:ea typeface="+mj-ea"/>
                          <a:cs typeface="+mn-cs"/>
                        </a:rPr>
                        <a:t>5</a:t>
                      </a:r>
                      <a:r>
                        <a:rPr lang="ko-KR" altLang="en-US" sz="1600" b="0" kern="1200" spc="-150" baseline="0" dirty="0" smtClean="0">
                          <a:solidFill>
                            <a:schemeClr val="dk1"/>
                          </a:solidFill>
                          <a:latin typeface="+mj-ea"/>
                          <a:ea typeface="+mj-ea"/>
                          <a:cs typeface="+mn-cs"/>
                        </a:rPr>
                        <a:t>년 이하 징역 또는 </a:t>
                      </a:r>
                      <a:r>
                        <a:rPr lang="en-US" altLang="ko-KR" sz="1600" b="0" kern="1200" spc="-150" baseline="0" dirty="0" smtClean="0">
                          <a:solidFill>
                            <a:schemeClr val="dk1"/>
                          </a:solidFill>
                          <a:latin typeface="+mj-ea"/>
                          <a:ea typeface="+mj-ea"/>
                          <a:cs typeface="+mn-cs"/>
                        </a:rPr>
                        <a:t>5</a:t>
                      </a:r>
                      <a:r>
                        <a:rPr lang="ko-KR" altLang="en-US" sz="1600" b="0" kern="1200" spc="-150" baseline="0" dirty="0" err="1" smtClean="0">
                          <a:solidFill>
                            <a:schemeClr val="dk1"/>
                          </a:solidFill>
                          <a:latin typeface="+mj-ea"/>
                          <a:ea typeface="+mj-ea"/>
                          <a:cs typeface="+mn-cs"/>
                        </a:rPr>
                        <a:t>천만원</a:t>
                      </a:r>
                      <a:r>
                        <a:rPr lang="ko-KR" altLang="en-US" sz="1600" b="0" kern="1200" spc="-150" baseline="0" dirty="0" smtClean="0">
                          <a:solidFill>
                            <a:schemeClr val="dk1"/>
                          </a:solidFill>
                          <a:latin typeface="+mj-ea"/>
                          <a:ea typeface="+mj-ea"/>
                          <a:cs typeface="+mn-cs"/>
                        </a:rPr>
                        <a:t> 이하 벌금</a:t>
                      </a:r>
                      <a:endParaRPr lang="en-US" altLang="ko-KR" sz="1600" b="0" kern="1200" spc="-150" baseline="0" dirty="0">
                        <a:solidFill>
                          <a:schemeClr val="dk1"/>
                        </a:solidFill>
                        <a:latin typeface="+mj-ea"/>
                        <a:ea typeface="+mj-ea"/>
                        <a:cs typeface="+mn-cs"/>
                      </a:endParaRPr>
                    </a:p>
                    <a:p>
                      <a:pPr>
                        <a:lnSpc>
                          <a:spcPct val="130000"/>
                        </a:lnSpc>
                      </a:pPr>
                      <a:r>
                        <a:rPr lang="en-US" altLang="ko-KR" sz="1600" b="1" kern="1200" spc="-150" baseline="0" dirty="0" smtClean="0">
                          <a:solidFill>
                            <a:schemeClr val="dk1"/>
                          </a:solidFill>
                          <a:latin typeface="+mj-ea"/>
                          <a:ea typeface="+mj-ea"/>
                          <a:cs typeface="+mn-cs"/>
                        </a:rPr>
                        <a:t>   </a:t>
                      </a:r>
                      <a:endParaRPr lang="en-US" altLang="ko-KR" sz="1600" b="1" kern="1200" spc="-150" baseline="0" dirty="0">
                        <a:solidFill>
                          <a:schemeClr val="dk1"/>
                        </a:solidFill>
                        <a:latin typeface="+mj-ea"/>
                        <a:ea typeface="+mj-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r>
                        <a:rPr lang="ko-KR" altLang="en-US" sz="1600" kern="1200" spc="-90" baseline="0" dirty="0" smtClean="0">
                          <a:solidFill>
                            <a:schemeClr val="accent1">
                              <a:lumMod val="75000"/>
                            </a:schemeClr>
                          </a:solidFill>
                          <a:latin typeface="+mj-ea"/>
                          <a:ea typeface="+mj-ea"/>
                          <a:cs typeface="+mn-cs"/>
                        </a:rPr>
                        <a:t>▶</a:t>
                      </a:r>
                      <a:r>
                        <a:rPr lang="ko-KR" altLang="en-US" sz="1600" kern="1200" spc="-90" baseline="0" dirty="0" smtClean="0">
                          <a:solidFill>
                            <a:schemeClr val="dk1"/>
                          </a:solidFill>
                          <a:latin typeface="+mj-ea"/>
                          <a:ea typeface="+mj-ea"/>
                          <a:cs typeface="+mn-cs"/>
                        </a:rPr>
                        <a:t> </a:t>
                      </a:r>
                      <a:r>
                        <a:rPr lang="ko-KR" altLang="en-US" sz="1600" b="1" kern="1200" spc="-90" baseline="0" dirty="0" smtClean="0">
                          <a:solidFill>
                            <a:schemeClr val="dk1"/>
                          </a:solidFill>
                          <a:latin typeface="+mj-ea"/>
                          <a:ea typeface="+mj-ea"/>
                          <a:cs typeface="+mn-cs"/>
                        </a:rPr>
                        <a:t>법인</a:t>
                      </a:r>
                      <a:endParaRPr lang="en-US" altLang="ko-KR" sz="1600" b="1" kern="1200" spc="-90" baseline="0" dirty="0">
                        <a:solidFill>
                          <a:schemeClr val="dk1"/>
                        </a:solidFill>
                        <a:latin typeface="+mj-ea"/>
                        <a:ea typeface="+mj-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endParaRPr lang="en-US" altLang="ko-KR" sz="1600" b="1" kern="1200" spc="-90" baseline="0" dirty="0">
                        <a:solidFill>
                          <a:schemeClr val="dk1"/>
                        </a:solidFill>
                        <a:latin typeface="+mj-ea"/>
                        <a:ea typeface="+mj-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r>
                        <a:rPr lang="en-US" altLang="ko-KR" sz="1600" b="1" kern="1200" spc="-90" baseline="0" dirty="0">
                          <a:solidFill>
                            <a:schemeClr val="dk1"/>
                          </a:solidFill>
                          <a:latin typeface="+mj-ea"/>
                          <a:ea typeface="+mj-ea"/>
                          <a:cs typeface="+mn-cs"/>
                        </a:rPr>
                        <a:t>10</a:t>
                      </a:r>
                      <a:r>
                        <a:rPr lang="ko-KR" altLang="en-US" sz="1600" b="1" kern="1200" spc="-90" baseline="0" dirty="0" err="1" smtClean="0">
                          <a:solidFill>
                            <a:schemeClr val="dk1"/>
                          </a:solidFill>
                          <a:latin typeface="+mj-ea"/>
                          <a:ea typeface="+mj-ea"/>
                          <a:cs typeface="+mn-cs"/>
                        </a:rPr>
                        <a:t>억원</a:t>
                      </a:r>
                      <a:r>
                        <a:rPr lang="ko-KR" altLang="en-US" sz="1600" b="1" kern="1200" spc="-90" baseline="0" dirty="0" smtClean="0">
                          <a:solidFill>
                            <a:schemeClr val="dk1"/>
                          </a:solidFill>
                          <a:latin typeface="+mj-ea"/>
                          <a:ea typeface="+mj-ea"/>
                          <a:cs typeface="+mn-cs"/>
                        </a:rPr>
                        <a:t> 이하 </a:t>
                      </a:r>
                      <a:r>
                        <a:rPr lang="ko-KR" altLang="en-US" sz="1600" b="0" kern="1200" spc="-90" baseline="0" dirty="0" smtClean="0">
                          <a:solidFill>
                            <a:schemeClr val="dk1"/>
                          </a:solidFill>
                          <a:latin typeface="+mj-ea"/>
                          <a:ea typeface="+mj-ea"/>
                          <a:cs typeface="+mn-cs"/>
                        </a:rPr>
                        <a:t>벌금</a:t>
                      </a:r>
                      <a:endParaRPr lang="en-US" altLang="ko-KR" sz="1600" b="0" kern="1200" spc="-90" baseline="0" dirty="0">
                        <a:solidFill>
                          <a:schemeClr val="dk1"/>
                        </a:solidFill>
                        <a:latin typeface="+mj-ea"/>
                        <a:ea typeface="+mj-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endParaRPr lang="en-US" altLang="ko-KR" sz="1600" b="0" kern="1200" spc="-90" baseline="0" dirty="0">
                        <a:solidFill>
                          <a:schemeClr val="dk1"/>
                        </a:solidFill>
                        <a:latin typeface="+mj-ea"/>
                        <a:ea typeface="+mj-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r>
                        <a:rPr lang="en-US" altLang="ko-KR" sz="1600" b="0" kern="1200" spc="-90" baseline="0" dirty="0">
                          <a:solidFill>
                            <a:schemeClr val="dk1"/>
                          </a:solidFill>
                          <a:latin typeface="+mj-ea"/>
                          <a:ea typeface="+mj-ea"/>
                          <a:cs typeface="+mn-cs"/>
                        </a:rPr>
                        <a:t>5</a:t>
                      </a:r>
                      <a:r>
                        <a:rPr lang="ko-KR" altLang="en-US" sz="1600" b="0" kern="1200" spc="-90" baseline="0" dirty="0" err="1" smtClean="0">
                          <a:solidFill>
                            <a:schemeClr val="dk1"/>
                          </a:solidFill>
                          <a:latin typeface="+mj-ea"/>
                          <a:ea typeface="+mj-ea"/>
                          <a:cs typeface="+mn-cs"/>
                        </a:rPr>
                        <a:t>천만원</a:t>
                      </a:r>
                      <a:r>
                        <a:rPr lang="ko-KR" altLang="en-US" sz="1600" b="0" kern="1200" spc="-90" baseline="0" dirty="0" smtClean="0">
                          <a:solidFill>
                            <a:schemeClr val="dk1"/>
                          </a:solidFill>
                          <a:latin typeface="+mj-ea"/>
                          <a:ea typeface="+mj-ea"/>
                          <a:cs typeface="+mn-cs"/>
                        </a:rPr>
                        <a:t> 이하 벌금</a:t>
                      </a:r>
                      <a:endParaRPr lang="en-US" altLang="ko-KR" sz="1600" b="0" kern="1200" spc="-90" baseline="0" dirty="0">
                        <a:solidFill>
                          <a:schemeClr val="dk1"/>
                        </a:solidFill>
                        <a:latin typeface="+mj-ea"/>
                        <a:ea typeface="+mj-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r>
                        <a:rPr lang="ko-KR" altLang="en-US" sz="1600" b="0" kern="1200" spc="-150" baseline="0" dirty="0">
                          <a:solidFill>
                            <a:schemeClr val="dk1"/>
                          </a:solidFill>
                          <a:latin typeface="+mj-ea"/>
                          <a:ea typeface="+mj-ea"/>
                          <a:cs typeface="+mn-cs"/>
                        </a:rPr>
                        <a:t>	</a:t>
                      </a:r>
                      <a:endParaRPr lang="en-US" altLang="ko-KR" sz="1600" b="0" kern="1200" spc="-150" baseline="0" dirty="0">
                        <a:solidFill>
                          <a:schemeClr val="dk1"/>
                        </a:solidFill>
                        <a:latin typeface="+mj-ea"/>
                        <a:ea typeface="+mj-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endParaRPr lang="ko-KR" altLang="en-US" sz="1600" b="0" kern="1200" spc="-150" baseline="0" dirty="0">
                        <a:solidFill>
                          <a:schemeClr val="dk1"/>
                        </a:solidFill>
                        <a:latin typeface="+mj-ea"/>
                        <a:ea typeface="+mj-ea"/>
                        <a:cs typeface="+mn-cs"/>
                      </a:endParaRPr>
                    </a:p>
                  </a:txBody>
                  <a:tcPr marL="144000" marR="64770" marT="17907" marB="17907" anchor="ctr">
                    <a:lnB w="12700" cap="flat" cmpd="sng" algn="ctr">
                      <a:solidFill>
                        <a:schemeClr val="tx2"/>
                      </a:solidFill>
                      <a:prstDash val="solid"/>
                      <a:round/>
                      <a:headEnd type="none" w="med" len="med"/>
                      <a:tailEnd type="none" w="med" len="med"/>
                    </a:lnB>
                    <a:solidFill>
                      <a:srgbClr val="D8E4F6">
                        <a:alpha val="80000"/>
                      </a:srgbClr>
                    </a:solidFill>
                  </a:tcPr>
                </a:tc>
                <a:tc>
                  <a:txBody>
                    <a:bodyPr/>
                    <a:lstStyle/>
                    <a:p>
                      <a:pPr>
                        <a:lnSpc>
                          <a:spcPct val="130000"/>
                        </a:lnSpc>
                      </a:pPr>
                      <a:r>
                        <a:rPr lang="ko-KR" altLang="en-US" sz="1600" kern="1200" spc="-90" baseline="0" dirty="0" smtClean="0">
                          <a:solidFill>
                            <a:schemeClr val="accent6">
                              <a:lumMod val="75000"/>
                            </a:schemeClr>
                          </a:solidFill>
                          <a:latin typeface="+mj-ea"/>
                          <a:ea typeface="+mn-ea"/>
                          <a:cs typeface="+mn-cs"/>
                        </a:rPr>
                        <a:t>▶ </a:t>
                      </a:r>
                      <a:r>
                        <a:rPr lang="ko-KR" altLang="en-US" sz="1600" b="1" kern="1200" spc="-90" baseline="0" dirty="0" smtClean="0">
                          <a:solidFill>
                            <a:schemeClr val="dk1"/>
                          </a:solidFill>
                          <a:latin typeface="+mj-ea"/>
                          <a:ea typeface="+mn-ea"/>
                          <a:cs typeface="+mn-cs"/>
                        </a:rPr>
                        <a:t>자연인</a:t>
                      </a:r>
                      <a:endParaRPr lang="en-US" altLang="ko-KR" sz="1600" b="1" kern="1200" spc="-90" baseline="0" dirty="0">
                        <a:solidFill>
                          <a:schemeClr val="dk1"/>
                        </a:solidFill>
                        <a:latin typeface="+mj-ea"/>
                        <a:ea typeface="+mn-ea"/>
                        <a:cs typeface="+mn-cs"/>
                      </a:endParaRPr>
                    </a:p>
                    <a:p>
                      <a:pPr>
                        <a:lnSpc>
                          <a:spcPct val="130000"/>
                        </a:lnSpc>
                      </a:pPr>
                      <a:endParaRPr lang="ko-KR" altLang="en-US" sz="1600" b="1" kern="1200" spc="-90" baseline="0" dirty="0">
                        <a:solidFill>
                          <a:schemeClr val="dk1"/>
                        </a:solidFill>
                        <a:latin typeface="+mj-ea"/>
                        <a:ea typeface="+mn-ea"/>
                        <a:cs typeface="+mn-cs"/>
                      </a:endParaRPr>
                    </a:p>
                    <a:p>
                      <a:pPr>
                        <a:lnSpc>
                          <a:spcPct val="130000"/>
                        </a:lnSpc>
                      </a:pPr>
                      <a:r>
                        <a:rPr lang="en-US" altLang="ko-KR" sz="1600" b="1" kern="1200" spc="-150" baseline="0" dirty="0">
                          <a:solidFill>
                            <a:schemeClr val="dk1"/>
                          </a:solidFill>
                          <a:latin typeface="+mj-ea"/>
                          <a:ea typeface="+mn-ea"/>
                          <a:cs typeface="+mn-cs"/>
                        </a:rPr>
                        <a:t>1</a:t>
                      </a:r>
                      <a:r>
                        <a:rPr lang="ko-KR" altLang="en-US" sz="1600" b="1" kern="1200" spc="-150" baseline="0" dirty="0" smtClean="0">
                          <a:solidFill>
                            <a:schemeClr val="dk1"/>
                          </a:solidFill>
                          <a:latin typeface="+mj-ea"/>
                          <a:ea typeface="+mn-ea"/>
                          <a:cs typeface="+mn-cs"/>
                        </a:rPr>
                        <a:t>년 이상 징역 </a:t>
                      </a:r>
                      <a:r>
                        <a:rPr lang="ko-KR" altLang="en-US" sz="1600" b="0" kern="1200" spc="-150" baseline="0" dirty="0" smtClean="0">
                          <a:solidFill>
                            <a:schemeClr val="dk1"/>
                          </a:solidFill>
                          <a:latin typeface="+mj-ea"/>
                          <a:ea typeface="+mn-ea"/>
                          <a:cs typeface="+mn-cs"/>
                        </a:rPr>
                        <a:t>또는 </a:t>
                      </a:r>
                      <a:r>
                        <a:rPr lang="en-US" altLang="ko-KR" sz="1600" b="0" kern="1200" spc="-150" baseline="0" dirty="0" smtClean="0">
                          <a:solidFill>
                            <a:schemeClr val="dk1"/>
                          </a:solidFill>
                          <a:latin typeface="+mj-ea"/>
                          <a:ea typeface="+mn-ea"/>
                          <a:cs typeface="+mn-cs"/>
                        </a:rPr>
                        <a:t>10</a:t>
                      </a:r>
                      <a:r>
                        <a:rPr lang="ko-KR" altLang="en-US" sz="1600" b="0" kern="1200" spc="-150" baseline="0" dirty="0" err="1" smtClean="0">
                          <a:solidFill>
                            <a:schemeClr val="dk1"/>
                          </a:solidFill>
                          <a:latin typeface="+mj-ea"/>
                          <a:ea typeface="+mn-ea"/>
                          <a:cs typeface="+mn-cs"/>
                        </a:rPr>
                        <a:t>억원</a:t>
                      </a:r>
                      <a:r>
                        <a:rPr lang="ko-KR" altLang="en-US" sz="1600" b="0" kern="1200" spc="-150" baseline="0" dirty="0" smtClean="0">
                          <a:solidFill>
                            <a:schemeClr val="dk1"/>
                          </a:solidFill>
                          <a:latin typeface="+mj-ea"/>
                          <a:ea typeface="+mn-ea"/>
                          <a:cs typeface="+mn-cs"/>
                        </a:rPr>
                        <a:t> 이하 벌금</a:t>
                      </a:r>
                      <a:endParaRPr lang="en-US" altLang="ko-KR" sz="1600" b="0" kern="1200" spc="-150" baseline="0" dirty="0">
                        <a:solidFill>
                          <a:schemeClr val="dk1"/>
                        </a:solidFill>
                        <a:latin typeface="+mj-ea"/>
                        <a:ea typeface="+mn-ea"/>
                        <a:cs typeface="+mn-cs"/>
                      </a:endParaRPr>
                    </a:p>
                    <a:p>
                      <a:pPr>
                        <a:lnSpc>
                          <a:spcPct val="130000"/>
                        </a:lnSpc>
                      </a:pPr>
                      <a:r>
                        <a:rPr lang="en-US" altLang="ko-KR" sz="1600" b="0" kern="1200" spc="-150" baseline="0" dirty="0">
                          <a:solidFill>
                            <a:schemeClr val="dk1"/>
                          </a:solidFill>
                          <a:latin typeface="+mj-ea"/>
                          <a:ea typeface="+mn-ea"/>
                          <a:cs typeface="+mn-cs"/>
                        </a:rPr>
                        <a:t>(</a:t>
                      </a:r>
                      <a:r>
                        <a:rPr lang="ko-KR" altLang="en-US" sz="1600" b="0" kern="1200" spc="-150" baseline="0" dirty="0" smtClean="0">
                          <a:solidFill>
                            <a:schemeClr val="dk1"/>
                          </a:solidFill>
                          <a:latin typeface="+mj-ea"/>
                          <a:ea typeface="+mn-ea"/>
                          <a:cs typeface="+mn-cs"/>
                        </a:rPr>
                        <a:t>병과 가능</a:t>
                      </a:r>
                      <a:r>
                        <a:rPr lang="en-US" altLang="ko-KR" sz="1600" b="0" kern="1200" spc="-150" baseline="0" dirty="0">
                          <a:solidFill>
                            <a:schemeClr val="dk1"/>
                          </a:solidFill>
                          <a:latin typeface="+mj-ea"/>
                          <a:ea typeface="+mn-ea"/>
                          <a:cs typeface="+mn-cs"/>
                        </a:rPr>
                        <a:t>)</a:t>
                      </a:r>
                    </a:p>
                    <a:p>
                      <a:pPr>
                        <a:lnSpc>
                          <a:spcPct val="130000"/>
                        </a:lnSpc>
                      </a:pPr>
                      <a:endParaRPr lang="en-US" altLang="ko-KR" sz="1600" b="1" kern="1200" spc="-150" baseline="0" dirty="0">
                        <a:solidFill>
                          <a:schemeClr val="dk1"/>
                        </a:solidFill>
                        <a:latin typeface="+mj-ea"/>
                        <a:ea typeface="+mn-ea"/>
                        <a:cs typeface="+mn-cs"/>
                      </a:endParaRPr>
                    </a:p>
                    <a:p>
                      <a:pPr>
                        <a:lnSpc>
                          <a:spcPct val="130000"/>
                        </a:lnSpc>
                      </a:pPr>
                      <a:r>
                        <a:rPr lang="en-US" altLang="ko-KR" sz="1600" b="0" kern="1200" spc="-150" baseline="0" dirty="0">
                          <a:solidFill>
                            <a:schemeClr val="dk1"/>
                          </a:solidFill>
                          <a:latin typeface="+mj-ea"/>
                          <a:ea typeface="+mn-ea"/>
                          <a:cs typeface="+mn-cs"/>
                        </a:rPr>
                        <a:t>7</a:t>
                      </a:r>
                      <a:r>
                        <a:rPr lang="ko-KR" altLang="en-US" sz="1600" b="0" kern="1200" spc="-150" baseline="0" dirty="0" smtClean="0">
                          <a:solidFill>
                            <a:schemeClr val="dk1"/>
                          </a:solidFill>
                          <a:latin typeface="+mj-ea"/>
                          <a:ea typeface="+mn-ea"/>
                          <a:cs typeface="+mn-cs"/>
                        </a:rPr>
                        <a:t>년 이하 징역 또는 </a:t>
                      </a:r>
                      <a:r>
                        <a:rPr lang="en-US" altLang="ko-KR" sz="1600" b="0" kern="1200" spc="-150" baseline="0" dirty="0" smtClean="0">
                          <a:solidFill>
                            <a:schemeClr val="dk1"/>
                          </a:solidFill>
                          <a:latin typeface="+mj-ea"/>
                          <a:ea typeface="+mn-ea"/>
                          <a:cs typeface="+mn-cs"/>
                        </a:rPr>
                        <a:t>1</a:t>
                      </a:r>
                      <a:r>
                        <a:rPr lang="ko-KR" altLang="en-US" sz="1600" b="0" kern="1200" spc="-150" baseline="0" dirty="0" err="1" smtClean="0">
                          <a:solidFill>
                            <a:schemeClr val="dk1"/>
                          </a:solidFill>
                          <a:latin typeface="+mj-ea"/>
                          <a:ea typeface="+mn-ea"/>
                          <a:cs typeface="+mn-cs"/>
                        </a:rPr>
                        <a:t>억원</a:t>
                      </a:r>
                      <a:r>
                        <a:rPr lang="ko-KR" altLang="en-US" sz="1600" b="0" kern="1200" spc="-150" baseline="0" dirty="0" smtClean="0">
                          <a:solidFill>
                            <a:schemeClr val="dk1"/>
                          </a:solidFill>
                          <a:latin typeface="+mj-ea"/>
                          <a:ea typeface="+mn-ea"/>
                          <a:cs typeface="+mn-cs"/>
                        </a:rPr>
                        <a:t> 이하 벌금</a:t>
                      </a:r>
                      <a:endParaRPr lang="en-US" altLang="ko-KR" sz="1600" b="0" kern="1200" spc="-150" baseline="0" dirty="0">
                        <a:solidFill>
                          <a:schemeClr val="dk1"/>
                        </a:solidFill>
                        <a:latin typeface="+mj-ea"/>
                        <a:ea typeface="+mn-ea"/>
                        <a:cs typeface="+mn-cs"/>
                      </a:endParaRPr>
                    </a:p>
                    <a:p>
                      <a:pPr>
                        <a:lnSpc>
                          <a:spcPct val="130000"/>
                        </a:lnSpc>
                      </a:pPr>
                      <a:endParaRPr lang="en-US" altLang="ko-KR" sz="1600" b="1" kern="1200" spc="-150" baseline="0" dirty="0">
                        <a:solidFill>
                          <a:schemeClr val="dk1"/>
                        </a:solidFill>
                        <a:latin typeface="+mj-ea"/>
                        <a:ea typeface="+mn-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r>
                        <a:rPr lang="ko-KR" altLang="en-US" sz="1600" kern="1200" spc="-90" baseline="0" dirty="0" smtClean="0">
                          <a:solidFill>
                            <a:schemeClr val="accent6">
                              <a:lumMod val="75000"/>
                            </a:schemeClr>
                          </a:solidFill>
                          <a:latin typeface="+mj-ea"/>
                          <a:ea typeface="+mn-ea"/>
                          <a:cs typeface="+mn-cs"/>
                        </a:rPr>
                        <a:t>▶ </a:t>
                      </a:r>
                      <a:r>
                        <a:rPr lang="ko-KR" altLang="en-US" sz="1600" b="1" kern="1200" spc="-90" baseline="0" dirty="0" smtClean="0">
                          <a:solidFill>
                            <a:schemeClr val="dk1"/>
                          </a:solidFill>
                          <a:latin typeface="+mj-ea"/>
                          <a:ea typeface="+mn-ea"/>
                          <a:cs typeface="+mn-cs"/>
                        </a:rPr>
                        <a:t>법인</a:t>
                      </a:r>
                      <a:endParaRPr lang="en-US" altLang="ko-KR" sz="1600" b="1" kern="1200" spc="-90" baseline="0" dirty="0">
                        <a:solidFill>
                          <a:schemeClr val="dk1"/>
                        </a:solidFill>
                        <a:latin typeface="+mj-ea"/>
                        <a:ea typeface="+mn-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endParaRPr lang="en-US" altLang="ko-KR" sz="1600" b="1" kern="1200" spc="-90" baseline="0" dirty="0">
                        <a:solidFill>
                          <a:schemeClr val="dk1"/>
                        </a:solidFill>
                        <a:latin typeface="+mj-ea"/>
                        <a:ea typeface="+mn-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r>
                        <a:rPr lang="en-US" altLang="ko-KR" sz="1600" b="1" kern="1200" spc="-90" baseline="0" dirty="0">
                          <a:solidFill>
                            <a:schemeClr val="dk1"/>
                          </a:solidFill>
                          <a:latin typeface="+mj-ea"/>
                          <a:ea typeface="+mn-ea"/>
                          <a:cs typeface="+mn-cs"/>
                        </a:rPr>
                        <a:t>50</a:t>
                      </a:r>
                      <a:r>
                        <a:rPr lang="ko-KR" altLang="en-US" sz="1600" b="1" kern="1200" spc="-90" baseline="0" dirty="0" err="1" smtClean="0">
                          <a:solidFill>
                            <a:schemeClr val="dk1"/>
                          </a:solidFill>
                          <a:latin typeface="+mj-ea"/>
                          <a:ea typeface="+mn-ea"/>
                          <a:cs typeface="+mn-cs"/>
                        </a:rPr>
                        <a:t>억원</a:t>
                      </a:r>
                      <a:r>
                        <a:rPr lang="ko-KR" altLang="en-US" sz="1600" b="1" kern="1200" spc="-90" baseline="0" dirty="0" smtClean="0">
                          <a:solidFill>
                            <a:schemeClr val="dk1"/>
                          </a:solidFill>
                          <a:latin typeface="+mj-ea"/>
                          <a:ea typeface="+mn-ea"/>
                          <a:cs typeface="+mn-cs"/>
                        </a:rPr>
                        <a:t> 이하 </a:t>
                      </a:r>
                      <a:r>
                        <a:rPr lang="ko-KR" altLang="en-US" sz="1600" b="0" kern="1200" spc="-90" baseline="0" dirty="0" smtClean="0">
                          <a:solidFill>
                            <a:schemeClr val="dk1"/>
                          </a:solidFill>
                          <a:latin typeface="+mj-ea"/>
                          <a:ea typeface="+mn-ea"/>
                          <a:cs typeface="+mn-cs"/>
                        </a:rPr>
                        <a:t>벌금</a:t>
                      </a:r>
                      <a:endParaRPr lang="en-US" altLang="ko-KR" sz="1600" b="0" kern="1200" spc="-90" baseline="0" dirty="0">
                        <a:solidFill>
                          <a:schemeClr val="dk1"/>
                        </a:solidFill>
                        <a:latin typeface="+mj-ea"/>
                        <a:ea typeface="+mn-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endParaRPr lang="en-US" altLang="ko-KR" sz="1600" b="0" kern="1200" spc="-90" baseline="0" dirty="0">
                        <a:solidFill>
                          <a:schemeClr val="dk1"/>
                        </a:solidFill>
                        <a:latin typeface="+mj-ea"/>
                        <a:ea typeface="+mn-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r>
                        <a:rPr lang="en-US" altLang="ko-KR" sz="1600" b="0" kern="1200" spc="-90" baseline="0" dirty="0">
                          <a:solidFill>
                            <a:schemeClr val="dk1"/>
                          </a:solidFill>
                          <a:latin typeface="+mj-ea"/>
                          <a:ea typeface="+mn-ea"/>
                          <a:cs typeface="+mn-cs"/>
                        </a:rPr>
                        <a:t>10</a:t>
                      </a:r>
                      <a:r>
                        <a:rPr lang="ko-KR" altLang="en-US" sz="1600" b="0" kern="1200" spc="-90" baseline="0" dirty="0" err="1" smtClean="0">
                          <a:solidFill>
                            <a:schemeClr val="dk1"/>
                          </a:solidFill>
                          <a:latin typeface="+mj-ea"/>
                          <a:ea typeface="+mn-ea"/>
                          <a:cs typeface="+mn-cs"/>
                        </a:rPr>
                        <a:t>억원</a:t>
                      </a:r>
                      <a:r>
                        <a:rPr lang="ko-KR" altLang="en-US" sz="1600" b="0" kern="1200" spc="-90" baseline="0" dirty="0" smtClean="0">
                          <a:solidFill>
                            <a:schemeClr val="dk1"/>
                          </a:solidFill>
                          <a:latin typeface="+mj-ea"/>
                          <a:ea typeface="+mn-ea"/>
                          <a:cs typeface="+mn-cs"/>
                        </a:rPr>
                        <a:t> 이하 벌금</a:t>
                      </a:r>
                      <a:endParaRPr lang="en-US" altLang="ko-KR" sz="1600" b="0" kern="1200" spc="-90" baseline="0" dirty="0">
                        <a:solidFill>
                          <a:schemeClr val="dk1"/>
                        </a:solidFill>
                        <a:latin typeface="+mj-ea"/>
                        <a:ea typeface="+mn-ea"/>
                        <a:cs typeface="+mn-cs"/>
                      </a:endParaRPr>
                    </a:p>
                    <a:p>
                      <a:pPr marL="0" marR="0" indent="0" algn="l" defTabSz="914400" rtl="0" eaLnBrk="1" fontAlgn="auto" latinLnBrk="1" hangingPunct="1">
                        <a:lnSpc>
                          <a:spcPct val="130000"/>
                        </a:lnSpc>
                        <a:spcBef>
                          <a:spcPts val="0"/>
                        </a:spcBef>
                        <a:spcAft>
                          <a:spcPts val="0"/>
                        </a:spcAft>
                        <a:buClrTx/>
                        <a:buSzTx/>
                        <a:buFontTx/>
                        <a:buNone/>
                        <a:tabLst/>
                        <a:defRPr/>
                      </a:pPr>
                      <a:r>
                        <a:rPr lang="ko-KR" altLang="en-US" sz="1600" b="0" kern="1200" spc="-150" baseline="0" dirty="0">
                          <a:solidFill>
                            <a:schemeClr val="dk1"/>
                          </a:solidFill>
                          <a:latin typeface="+mj-ea"/>
                          <a:ea typeface="+mn-ea"/>
                          <a:cs typeface="+mn-cs"/>
                        </a:rPr>
                        <a:t>	</a:t>
                      </a:r>
                    </a:p>
                  </a:txBody>
                  <a:tcPr marL="144000" marR="64770" marT="17907" marB="17907" anchor="ctr">
                    <a:lnB w="12700" cap="flat" cmpd="sng" algn="ctr">
                      <a:solidFill>
                        <a:schemeClr val="tx2"/>
                      </a:solidFill>
                      <a:prstDash val="solid"/>
                      <a:round/>
                      <a:headEnd type="none" w="med" len="med"/>
                      <a:tailEnd type="none" w="med" len="med"/>
                    </a:lnB>
                    <a:solidFill>
                      <a:srgbClr val="FCD5B5">
                        <a:alpha val="50000"/>
                      </a:srgbClr>
                    </a:solidFill>
                  </a:tcPr>
                </a:tc>
                <a:extLst>
                  <a:ext uri="{0D108BD9-81ED-4DB2-BD59-A6C34878D82A}">
                    <a16:rowId xmlns:a16="http://schemas.microsoft.com/office/drawing/2014/main" xmlns="" val="10001"/>
                  </a:ext>
                </a:extLst>
              </a:tr>
            </a:tbl>
          </a:graphicData>
        </a:graphic>
      </p:graphicFrame>
      <p:sp>
        <p:nvSpPr>
          <p:cNvPr id="36" name="오각형 7">
            <a:extLst>
              <a:ext uri="{FF2B5EF4-FFF2-40B4-BE49-F238E27FC236}">
                <a16:creationId xmlns:a16="http://schemas.microsoft.com/office/drawing/2014/main" xmlns="" id="{D01CB273-EF2F-A84C-8845-4DEC8364A7B0}"/>
              </a:ext>
            </a:extLst>
          </p:cNvPr>
          <p:cNvSpPr/>
          <p:nvPr/>
        </p:nvSpPr>
        <p:spPr>
          <a:xfrm>
            <a:off x="2317588" y="2484120"/>
            <a:ext cx="768927" cy="270164"/>
          </a:xfrm>
          <a:prstGeom prst="homePlat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spc="-90" dirty="0"/>
              <a:t>사망</a:t>
            </a:r>
          </a:p>
        </p:txBody>
      </p:sp>
      <p:sp>
        <p:nvSpPr>
          <p:cNvPr id="37" name="오각형 8">
            <a:extLst>
              <a:ext uri="{FF2B5EF4-FFF2-40B4-BE49-F238E27FC236}">
                <a16:creationId xmlns:a16="http://schemas.microsoft.com/office/drawing/2014/main" xmlns="" id="{F138E9F6-E8A9-8846-AEB8-6574B0F1B3BA}"/>
              </a:ext>
            </a:extLst>
          </p:cNvPr>
          <p:cNvSpPr/>
          <p:nvPr/>
        </p:nvSpPr>
        <p:spPr>
          <a:xfrm>
            <a:off x="2317589" y="3450478"/>
            <a:ext cx="1987712" cy="270164"/>
          </a:xfrm>
          <a:prstGeom prst="homePlate">
            <a:avLst/>
          </a:prstGeom>
          <a:solidFill>
            <a:schemeClr val="tx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spc="-90" dirty="0"/>
              <a:t>안전</a:t>
            </a:r>
            <a:r>
              <a:rPr lang="en-US" altLang="ko-KR" sz="1600" b="1" spc="-90" dirty="0">
                <a:latin typeface="맑은 고딕"/>
                <a:ea typeface="맑은 고딕"/>
              </a:rPr>
              <a:t>·</a:t>
            </a:r>
            <a:r>
              <a:rPr lang="ko-KR" altLang="en-US" sz="1600" b="1" spc="-90" dirty="0" smtClean="0">
                <a:latin typeface="맑은 고딕"/>
                <a:ea typeface="맑은 고딕"/>
              </a:rPr>
              <a:t>보건조치 위반</a:t>
            </a:r>
            <a:endParaRPr lang="ko-KR" altLang="en-US" sz="1600" b="1" spc="-90" dirty="0"/>
          </a:p>
        </p:txBody>
      </p:sp>
      <p:sp>
        <p:nvSpPr>
          <p:cNvPr id="38" name="오각형 9">
            <a:extLst>
              <a:ext uri="{FF2B5EF4-FFF2-40B4-BE49-F238E27FC236}">
                <a16:creationId xmlns:a16="http://schemas.microsoft.com/office/drawing/2014/main" xmlns="" id="{A1DCFE7A-B476-CC40-8E9B-94360CC72693}"/>
              </a:ext>
            </a:extLst>
          </p:cNvPr>
          <p:cNvSpPr/>
          <p:nvPr/>
        </p:nvSpPr>
        <p:spPr>
          <a:xfrm>
            <a:off x="2317588" y="4741167"/>
            <a:ext cx="768927" cy="270164"/>
          </a:xfrm>
          <a:prstGeom prst="homePlat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spc="-90" dirty="0"/>
              <a:t>사망</a:t>
            </a:r>
          </a:p>
        </p:txBody>
      </p:sp>
      <p:sp>
        <p:nvSpPr>
          <p:cNvPr id="39" name="오각형 10">
            <a:extLst>
              <a:ext uri="{FF2B5EF4-FFF2-40B4-BE49-F238E27FC236}">
                <a16:creationId xmlns:a16="http://schemas.microsoft.com/office/drawing/2014/main" xmlns="" id="{90FCE197-5428-7147-BDA5-0B4B1A75802C}"/>
              </a:ext>
            </a:extLst>
          </p:cNvPr>
          <p:cNvSpPr/>
          <p:nvPr/>
        </p:nvSpPr>
        <p:spPr>
          <a:xfrm>
            <a:off x="2317588" y="5364622"/>
            <a:ext cx="1987713" cy="270164"/>
          </a:xfrm>
          <a:prstGeom prst="homePlate">
            <a:avLst/>
          </a:prstGeom>
          <a:solidFill>
            <a:schemeClr val="tx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spc="-90" dirty="0"/>
              <a:t>안전</a:t>
            </a:r>
            <a:r>
              <a:rPr lang="en-US" altLang="ko-KR" sz="1600" b="1" spc="-90" dirty="0">
                <a:latin typeface="맑은 고딕"/>
                <a:ea typeface="맑은 고딕"/>
              </a:rPr>
              <a:t>·</a:t>
            </a:r>
            <a:r>
              <a:rPr lang="ko-KR" altLang="en-US" sz="1600" b="1" spc="-90" dirty="0" smtClean="0">
                <a:latin typeface="맑은 고딕"/>
                <a:ea typeface="맑은 고딕"/>
              </a:rPr>
              <a:t>보건조치 위반</a:t>
            </a:r>
            <a:endParaRPr lang="ko-KR" altLang="en-US" sz="1600" b="1" spc="-90" dirty="0"/>
          </a:p>
        </p:txBody>
      </p:sp>
      <p:sp>
        <p:nvSpPr>
          <p:cNvPr id="40" name="오각형 11">
            <a:extLst>
              <a:ext uri="{FF2B5EF4-FFF2-40B4-BE49-F238E27FC236}">
                <a16:creationId xmlns:a16="http://schemas.microsoft.com/office/drawing/2014/main" xmlns="" id="{39A08CF1-B55B-EF4A-A7D5-90DD164AD4D3}"/>
              </a:ext>
            </a:extLst>
          </p:cNvPr>
          <p:cNvSpPr/>
          <p:nvPr/>
        </p:nvSpPr>
        <p:spPr>
          <a:xfrm>
            <a:off x="6058315" y="2484120"/>
            <a:ext cx="768927" cy="270164"/>
          </a:xfrm>
          <a:prstGeom prst="homePlat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spc="-90" dirty="0"/>
              <a:t>사망</a:t>
            </a:r>
          </a:p>
        </p:txBody>
      </p:sp>
      <p:sp>
        <p:nvSpPr>
          <p:cNvPr id="41" name="오각형 12">
            <a:extLst>
              <a:ext uri="{FF2B5EF4-FFF2-40B4-BE49-F238E27FC236}">
                <a16:creationId xmlns:a16="http://schemas.microsoft.com/office/drawing/2014/main" xmlns="" id="{AF97941B-E61F-3646-BC96-908A8D4C33B6}"/>
              </a:ext>
            </a:extLst>
          </p:cNvPr>
          <p:cNvSpPr/>
          <p:nvPr/>
        </p:nvSpPr>
        <p:spPr>
          <a:xfrm>
            <a:off x="6058315" y="3450478"/>
            <a:ext cx="1152000" cy="270164"/>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spc="-90" dirty="0"/>
              <a:t>부상</a:t>
            </a:r>
            <a:r>
              <a:rPr lang="en-US" altLang="ko-KR" sz="1600" b="1" spc="-90" dirty="0"/>
              <a:t>·</a:t>
            </a:r>
            <a:r>
              <a:rPr lang="ko-KR" altLang="en-US" sz="1600" b="1" spc="-90" dirty="0"/>
              <a:t>질병</a:t>
            </a:r>
          </a:p>
        </p:txBody>
      </p:sp>
      <p:sp>
        <p:nvSpPr>
          <p:cNvPr id="42" name="오각형 13">
            <a:extLst>
              <a:ext uri="{FF2B5EF4-FFF2-40B4-BE49-F238E27FC236}">
                <a16:creationId xmlns:a16="http://schemas.microsoft.com/office/drawing/2014/main" xmlns="" id="{2A7E389F-5906-484B-8EA3-237939A2713A}"/>
              </a:ext>
            </a:extLst>
          </p:cNvPr>
          <p:cNvSpPr/>
          <p:nvPr/>
        </p:nvSpPr>
        <p:spPr>
          <a:xfrm>
            <a:off x="6058315" y="4738950"/>
            <a:ext cx="768927" cy="270164"/>
          </a:xfrm>
          <a:prstGeom prst="homePlat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spc="-90" dirty="0"/>
              <a:t>사망</a:t>
            </a:r>
          </a:p>
        </p:txBody>
      </p:sp>
      <p:sp>
        <p:nvSpPr>
          <p:cNvPr id="43" name="오각형 12">
            <a:extLst>
              <a:ext uri="{FF2B5EF4-FFF2-40B4-BE49-F238E27FC236}">
                <a16:creationId xmlns:a16="http://schemas.microsoft.com/office/drawing/2014/main" xmlns="" id="{F4063704-02BB-C541-A0EB-8B457DA61B88}"/>
              </a:ext>
            </a:extLst>
          </p:cNvPr>
          <p:cNvSpPr/>
          <p:nvPr/>
        </p:nvSpPr>
        <p:spPr>
          <a:xfrm>
            <a:off x="6058315" y="5364622"/>
            <a:ext cx="1152000" cy="270164"/>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spc="-90" dirty="0"/>
              <a:t>부상</a:t>
            </a:r>
            <a:r>
              <a:rPr lang="en-US" altLang="ko-KR" sz="1600" b="1" spc="-90" dirty="0"/>
              <a:t>·</a:t>
            </a:r>
            <a:r>
              <a:rPr lang="ko-KR" altLang="en-US" sz="1600" b="1" spc="-90" dirty="0"/>
              <a:t>질병</a:t>
            </a:r>
          </a:p>
        </p:txBody>
      </p:sp>
      <p:sp>
        <p:nvSpPr>
          <p:cNvPr id="47" name="모서리가 둥근 직사각형 46">
            <a:extLst>
              <a:ext uri="{FF2B5EF4-FFF2-40B4-BE49-F238E27FC236}">
                <a16:creationId xmlns:a16="http://schemas.microsoft.com/office/drawing/2014/main" xmlns="" id="{6802C7DF-E577-6D41-8483-FD0BC2372290}"/>
              </a:ext>
            </a:extLst>
          </p:cNvPr>
          <p:cNvSpPr/>
          <p:nvPr/>
        </p:nvSpPr>
        <p:spPr>
          <a:xfrm>
            <a:off x="973738" y="1286854"/>
            <a:ext cx="1188000" cy="468000"/>
          </a:xfrm>
          <a:prstGeom prst="roundRect">
            <a:avLst/>
          </a:prstGeom>
          <a:solidFill>
            <a:schemeClr val="accent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ko-KR" altLang="en-US" sz="1600" b="1" dirty="0" smtClean="0"/>
              <a:t>구 분</a:t>
            </a:r>
            <a:endParaRPr kumimoji="1" lang="ko-KR" altLang="en-US" sz="1600" b="1" dirty="0"/>
          </a:p>
        </p:txBody>
      </p:sp>
      <p:sp>
        <p:nvSpPr>
          <p:cNvPr id="48" name="모서리가 둥근 직사각형 47">
            <a:extLst>
              <a:ext uri="{FF2B5EF4-FFF2-40B4-BE49-F238E27FC236}">
                <a16:creationId xmlns:a16="http://schemas.microsoft.com/office/drawing/2014/main" xmlns="" id="{924AFD0D-1B40-974D-9359-D84315A83359}"/>
              </a:ext>
            </a:extLst>
          </p:cNvPr>
          <p:cNvSpPr/>
          <p:nvPr/>
        </p:nvSpPr>
        <p:spPr>
          <a:xfrm>
            <a:off x="2152298" y="1286854"/>
            <a:ext cx="3720182" cy="468000"/>
          </a:xfrm>
          <a:prstGeom prst="roundRect">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30000"/>
              </a:lnSpc>
            </a:pPr>
            <a:r>
              <a:rPr lang="ko-KR" altLang="en-US" sz="1600" b="1" kern="0" dirty="0">
                <a:solidFill>
                  <a:schemeClr val="bg1"/>
                </a:solidFill>
                <a:latin typeface="+mj-ea"/>
              </a:rPr>
              <a:t>산업안전보건법</a:t>
            </a:r>
          </a:p>
        </p:txBody>
      </p:sp>
      <p:sp>
        <p:nvSpPr>
          <p:cNvPr id="49" name="모서리가 둥근 직사각형 48">
            <a:extLst>
              <a:ext uri="{FF2B5EF4-FFF2-40B4-BE49-F238E27FC236}">
                <a16:creationId xmlns:a16="http://schemas.microsoft.com/office/drawing/2014/main" xmlns="" id="{D89F606A-E7BD-DC42-9939-EB64F29BDF00}"/>
              </a:ext>
            </a:extLst>
          </p:cNvPr>
          <p:cNvSpPr/>
          <p:nvPr/>
        </p:nvSpPr>
        <p:spPr>
          <a:xfrm>
            <a:off x="5872480" y="1286854"/>
            <a:ext cx="3758408" cy="468000"/>
          </a:xfrm>
          <a:prstGeom prst="roundRect">
            <a:avLst/>
          </a:prstGeom>
          <a:solidFill>
            <a:srgbClr val="E67B2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30000"/>
              </a:lnSpc>
            </a:pPr>
            <a:r>
              <a:rPr lang="ko-KR" altLang="en-US" sz="1600" b="1" kern="0" dirty="0">
                <a:solidFill>
                  <a:schemeClr val="bg1"/>
                </a:solidFill>
                <a:latin typeface="+mj-ea"/>
              </a:rPr>
              <a:t>중대재해처벌법</a:t>
            </a:r>
            <a:r>
              <a:rPr lang="en-US" altLang="ko-KR" sz="1600" kern="0" dirty="0">
                <a:solidFill>
                  <a:schemeClr val="bg1"/>
                </a:solidFill>
                <a:latin typeface="+mj-ea"/>
              </a:rPr>
              <a:t>(</a:t>
            </a:r>
            <a:r>
              <a:rPr lang="ko-KR" altLang="en-US" sz="1600" kern="0" dirty="0">
                <a:solidFill>
                  <a:schemeClr val="bg1"/>
                </a:solidFill>
                <a:latin typeface="+mj-ea"/>
              </a:rPr>
              <a:t>중대산업재해</a:t>
            </a:r>
            <a:r>
              <a:rPr lang="en-US" altLang="ko-KR" sz="1600" kern="0" dirty="0">
                <a:solidFill>
                  <a:schemeClr val="bg1"/>
                </a:solidFill>
                <a:latin typeface="+mj-ea"/>
              </a:rPr>
              <a:t>)</a:t>
            </a:r>
            <a:endParaRPr lang="ko-KR" altLang="en-US" sz="1600" kern="0" dirty="0">
              <a:solidFill>
                <a:schemeClr val="bg1"/>
              </a:solidFill>
              <a:latin typeface="+mj-ea"/>
            </a:endParaRPr>
          </a:p>
        </p:txBody>
      </p:sp>
      <p:pic>
        <p:nvPicPr>
          <p:cNvPr id="3" name="그림 2">
            <a:extLst>
              <a:ext uri="{FF2B5EF4-FFF2-40B4-BE49-F238E27FC236}">
                <a16:creationId xmlns:a16="http://schemas.microsoft.com/office/drawing/2014/main" xmlns="" id="{90327132-44B4-7143-A513-43D90BC4E13F}"/>
              </a:ext>
            </a:extLst>
          </p:cNvPr>
          <p:cNvPicPr>
            <a:picLocks noChangeAspect="1"/>
          </p:cNvPicPr>
          <p:nvPr/>
        </p:nvPicPr>
        <p:blipFill>
          <a:blip r:embed="rId3">
            <a:duotone>
              <a:schemeClr val="accent1">
                <a:shade val="45000"/>
                <a:satMod val="135000"/>
              </a:schemeClr>
              <a:prstClr val="white"/>
            </a:duotone>
            <a:alphaModFix amt="50000"/>
          </a:blip>
          <a:stretch>
            <a:fillRect/>
          </a:stretch>
        </p:blipFill>
        <p:spPr>
          <a:xfrm>
            <a:off x="4530015" y="5563666"/>
            <a:ext cx="1158292" cy="752645"/>
          </a:xfrm>
          <a:prstGeom prst="rect">
            <a:avLst/>
          </a:prstGeom>
        </p:spPr>
      </p:pic>
      <p:pic>
        <p:nvPicPr>
          <p:cNvPr id="5" name="그림 4">
            <a:extLst>
              <a:ext uri="{FF2B5EF4-FFF2-40B4-BE49-F238E27FC236}">
                <a16:creationId xmlns:a16="http://schemas.microsoft.com/office/drawing/2014/main" xmlns="" id="{681FFE0E-BD89-8C40-B77E-8037CA2DBC24}"/>
              </a:ext>
            </a:extLst>
          </p:cNvPr>
          <p:cNvPicPr>
            <a:picLocks noChangeAspect="1"/>
          </p:cNvPicPr>
          <p:nvPr/>
        </p:nvPicPr>
        <p:blipFill>
          <a:blip r:embed="rId4">
            <a:alphaModFix amt="40000"/>
          </a:blip>
          <a:stretch>
            <a:fillRect/>
          </a:stretch>
        </p:blipFill>
        <p:spPr>
          <a:xfrm>
            <a:off x="8046720" y="5480498"/>
            <a:ext cx="1341492" cy="917093"/>
          </a:xfrm>
          <a:prstGeom prst="rect">
            <a:avLst/>
          </a:prstGeom>
        </p:spPr>
      </p:pic>
    </p:spTree>
    <p:extLst>
      <p:ext uri="{BB962C8B-B14F-4D97-AF65-F5344CB8AC3E}">
        <p14:creationId xmlns:p14="http://schemas.microsoft.com/office/powerpoint/2010/main" val="372440447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xmlns="" id="{2C92BBA5-E0DC-674F-9FE6-B750440AFB19}"/>
              </a:ext>
            </a:extLst>
          </p:cNvPr>
          <p:cNvSpPr txBox="1"/>
          <p:nvPr/>
        </p:nvSpPr>
        <p:spPr>
          <a:xfrm>
            <a:off x="0" y="3273209"/>
            <a:ext cx="10688638" cy="1182524"/>
          </a:xfrm>
          <a:prstGeom prst="rect">
            <a:avLst/>
          </a:prstGeom>
          <a:noFill/>
        </p:spPr>
        <p:txBody>
          <a:bodyPr wrap="square" lIns="104287" tIns="52144" rIns="104287" bIns="52144" rtlCol="0">
            <a:spAutoFit/>
          </a:bodyPr>
          <a:lstStyle/>
          <a:p>
            <a:pPr algn="ctr"/>
            <a:r>
              <a:rPr lang="ko-KR" altLang="en-US" sz="7000" b="1" spc="-150" dirty="0">
                <a:solidFill>
                  <a:srgbClr val="005F8D"/>
                </a:solidFill>
                <a:latin typeface="+mj-ea"/>
                <a:ea typeface="+mj-ea"/>
                <a:cs typeface="나눔스퀘어OTF"/>
              </a:rPr>
              <a:t>감사합니다</a:t>
            </a:r>
            <a:endParaRPr lang="en-US" sz="7000" b="1" spc="-150" dirty="0">
              <a:solidFill>
                <a:srgbClr val="005F8D"/>
              </a:solidFill>
              <a:latin typeface="+mj-ea"/>
              <a:ea typeface="+mj-ea"/>
              <a:cs typeface="나눔스퀘어OTF"/>
            </a:endParaRPr>
          </a:p>
        </p:txBody>
      </p:sp>
      <p:grpSp>
        <p:nvGrpSpPr>
          <p:cNvPr id="4" name="그룹 3">
            <a:extLst>
              <a:ext uri="{FF2B5EF4-FFF2-40B4-BE49-F238E27FC236}">
                <a16:creationId xmlns:a16="http://schemas.microsoft.com/office/drawing/2014/main" xmlns="" id="{75BE103D-6E62-4742-AA1C-292B262A3362}"/>
              </a:ext>
            </a:extLst>
          </p:cNvPr>
          <p:cNvGrpSpPr/>
          <p:nvPr/>
        </p:nvGrpSpPr>
        <p:grpSpPr>
          <a:xfrm>
            <a:off x="7012651" y="2028789"/>
            <a:ext cx="1085979" cy="1305380"/>
            <a:chOff x="7093931" y="1980650"/>
            <a:chExt cx="1085979" cy="1305380"/>
          </a:xfrm>
        </p:grpSpPr>
        <p:grpSp>
          <p:nvGrpSpPr>
            <p:cNvPr id="27" name="그룹 34">
              <a:extLst>
                <a:ext uri="{FF2B5EF4-FFF2-40B4-BE49-F238E27FC236}">
                  <a16:creationId xmlns:a16="http://schemas.microsoft.com/office/drawing/2014/main" xmlns="" id="{D9DF2EE8-A831-A140-963E-2FD0E8A25FFA}"/>
                </a:ext>
              </a:extLst>
            </p:cNvPr>
            <p:cNvGrpSpPr>
              <a:grpSpLocks/>
            </p:cNvGrpSpPr>
            <p:nvPr/>
          </p:nvGrpSpPr>
          <p:grpSpPr bwMode="auto">
            <a:xfrm>
              <a:off x="7093931" y="1980650"/>
              <a:ext cx="1085979" cy="1305380"/>
              <a:chOff x="6776268" y="520700"/>
              <a:chExt cx="748060" cy="899124"/>
            </a:xfrm>
          </p:grpSpPr>
          <p:grpSp>
            <p:nvGrpSpPr>
              <p:cNvPr id="31" name="그룹 36">
                <a:extLst>
                  <a:ext uri="{FF2B5EF4-FFF2-40B4-BE49-F238E27FC236}">
                    <a16:creationId xmlns:a16="http://schemas.microsoft.com/office/drawing/2014/main" xmlns="" id="{D2D80A94-4D52-7749-8D53-FCA1FF49BC94}"/>
                  </a:ext>
                </a:extLst>
              </p:cNvPr>
              <p:cNvGrpSpPr>
                <a:grpSpLocks/>
              </p:cNvGrpSpPr>
              <p:nvPr/>
            </p:nvGrpSpPr>
            <p:grpSpPr bwMode="auto">
              <a:xfrm>
                <a:off x="6776268" y="520700"/>
                <a:ext cx="748060" cy="899124"/>
                <a:chOff x="6776268" y="520700"/>
                <a:chExt cx="748060" cy="899124"/>
              </a:xfrm>
            </p:grpSpPr>
            <p:sp>
              <p:nvSpPr>
                <p:cNvPr id="42" name="타원 39">
                  <a:extLst>
                    <a:ext uri="{FF2B5EF4-FFF2-40B4-BE49-F238E27FC236}">
                      <a16:creationId xmlns:a16="http://schemas.microsoft.com/office/drawing/2014/main" xmlns="" id="{FB67F50E-08F0-D34F-A7A5-5329CA3167C5}"/>
                    </a:ext>
                  </a:extLst>
                </p:cNvPr>
                <p:cNvSpPr>
                  <a:spLocks noChangeArrowheads="1"/>
                </p:cNvSpPr>
                <p:nvPr/>
              </p:nvSpPr>
              <p:spPr bwMode="auto">
                <a:xfrm>
                  <a:off x="6776268" y="520700"/>
                  <a:ext cx="748060" cy="748060"/>
                </a:xfrm>
                <a:prstGeom prst="ellipse">
                  <a:avLst/>
                </a:prstGeom>
                <a:solidFill>
                  <a:srgbClr val="005F8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kern="1200" dirty="0"/>
                </a:p>
              </p:txBody>
            </p:sp>
            <p:sp>
              <p:nvSpPr>
                <p:cNvPr id="43" name="이등변 삼각형 40">
                  <a:extLst>
                    <a:ext uri="{FF2B5EF4-FFF2-40B4-BE49-F238E27FC236}">
                      <a16:creationId xmlns:a16="http://schemas.microsoft.com/office/drawing/2014/main" xmlns="" id="{6CC8B9A7-C068-F64D-8311-5E408493190E}"/>
                    </a:ext>
                  </a:extLst>
                </p:cNvPr>
                <p:cNvSpPr>
                  <a:spLocks noChangeArrowheads="1"/>
                </p:cNvSpPr>
                <p:nvPr/>
              </p:nvSpPr>
              <p:spPr bwMode="auto">
                <a:xfrm rot="10800000">
                  <a:off x="6954755" y="1171862"/>
                  <a:ext cx="393842" cy="247962"/>
                </a:xfrm>
                <a:prstGeom prst="triangle">
                  <a:avLst>
                    <a:gd name="adj" fmla="val 50000"/>
                  </a:avLst>
                </a:prstGeom>
                <a:solidFill>
                  <a:srgbClr val="005F8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sz="1200" kern="1200" dirty="0"/>
                </a:p>
              </p:txBody>
            </p:sp>
          </p:grpSp>
          <p:sp>
            <p:nvSpPr>
              <p:cNvPr id="34" name="타원 37">
                <a:extLst>
                  <a:ext uri="{FF2B5EF4-FFF2-40B4-BE49-F238E27FC236}">
                    <a16:creationId xmlns:a16="http://schemas.microsoft.com/office/drawing/2014/main" xmlns="" id="{0F079758-3AF5-744B-9891-FB182837EDED}"/>
                  </a:ext>
                </a:extLst>
              </p:cNvPr>
              <p:cNvSpPr>
                <a:spLocks noChangeArrowheads="1"/>
              </p:cNvSpPr>
              <p:nvPr/>
            </p:nvSpPr>
            <p:spPr bwMode="auto">
              <a:xfrm>
                <a:off x="6884878" y="629311"/>
                <a:ext cx="530840" cy="53063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latinLnBrk="1" hangingPunct="1"/>
                <a:endParaRPr lang="ko-KR" altLang="en-US" sz="1200" kern="1200"/>
              </a:p>
            </p:txBody>
          </p:sp>
        </p:grpSp>
        <p:pic>
          <p:nvPicPr>
            <p:cNvPr id="3" name="그림 2">
              <a:extLst>
                <a:ext uri="{FF2B5EF4-FFF2-40B4-BE49-F238E27FC236}">
                  <a16:creationId xmlns:a16="http://schemas.microsoft.com/office/drawing/2014/main" xmlns="" id="{70CB3238-94D8-704F-8310-59EB7E0C6C8B}"/>
                </a:ext>
              </a:extLst>
            </p:cNvPr>
            <p:cNvPicPr>
              <a:picLocks noChangeAspect="1"/>
            </p:cNvPicPr>
            <p:nvPr/>
          </p:nvPicPr>
          <p:blipFill>
            <a:blip r:embed="rId2"/>
            <a:stretch>
              <a:fillRect/>
            </a:stretch>
          </p:blipFill>
          <p:spPr>
            <a:xfrm>
              <a:off x="7356774" y="2253270"/>
              <a:ext cx="576000" cy="596572"/>
            </a:xfrm>
            <a:prstGeom prst="rect">
              <a:avLst/>
            </a:prstGeom>
          </p:spPr>
        </p:pic>
      </p:grpSp>
      <p:pic>
        <p:nvPicPr>
          <p:cNvPr id="10" name="Picture 9">
            <a:extLst>
              <a:ext uri="{FF2B5EF4-FFF2-40B4-BE49-F238E27FC236}">
                <a16:creationId xmlns:a16="http://schemas.microsoft.com/office/drawing/2014/main" xmlns="" id="{E992C34C-F1D8-204E-91FD-77A9C3B846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67356" y="448637"/>
            <a:ext cx="1392443" cy="403418"/>
          </a:xfrm>
          <a:prstGeom prst="rect">
            <a:avLst/>
          </a:prstGeom>
          <a:noFill/>
          <a:ln>
            <a:noFill/>
          </a:ln>
        </p:spPr>
      </p:pic>
      <p:pic>
        <p:nvPicPr>
          <p:cNvPr id="11" name="그림 10">
            <a:extLst>
              <a:ext uri="{FF2B5EF4-FFF2-40B4-BE49-F238E27FC236}">
                <a16:creationId xmlns:a16="http://schemas.microsoft.com/office/drawing/2014/main" xmlns="" id="{4D9CD09D-2BCE-364D-831F-F8AD0C99EBB0}"/>
              </a:ext>
            </a:extLst>
          </p:cNvPr>
          <p:cNvPicPr>
            <a:picLocks noChangeAspect="1"/>
          </p:cNvPicPr>
          <p:nvPr/>
        </p:nvPicPr>
        <p:blipFill>
          <a:blip r:embed="rId4"/>
          <a:stretch>
            <a:fillRect/>
          </a:stretch>
        </p:blipFill>
        <p:spPr>
          <a:xfrm>
            <a:off x="3669980" y="6592530"/>
            <a:ext cx="3348679" cy="58469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디자인 사용자 지정">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디자인 사용자 지정">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6_디자인 사용자 지정">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디자인 사용자 지정">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디자인 사용자 지정">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디자인 사용자 지정">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12746</TotalTime>
  <Words>5673</Words>
  <Application>Microsoft Office PowerPoint</Application>
  <PresentationFormat>사용자 지정</PresentationFormat>
  <Paragraphs>710</Paragraphs>
  <Slides>44</Slides>
  <Notes>5</Notes>
  <HiddenSlides>0</HiddenSlides>
  <MMClips>0</MMClips>
  <ScaleCrop>false</ScaleCrop>
  <HeadingPairs>
    <vt:vector size="6" baseType="variant">
      <vt:variant>
        <vt:lpstr>사용한 글꼴</vt:lpstr>
      </vt:variant>
      <vt:variant>
        <vt:i4>4</vt:i4>
      </vt:variant>
      <vt:variant>
        <vt:lpstr>테마</vt:lpstr>
      </vt:variant>
      <vt:variant>
        <vt:i4>6</vt:i4>
      </vt:variant>
      <vt:variant>
        <vt:lpstr>슬라이드 제목</vt:lpstr>
      </vt:variant>
      <vt:variant>
        <vt:i4>44</vt:i4>
      </vt:variant>
    </vt:vector>
  </HeadingPairs>
  <TitlesOfParts>
    <vt:vector size="54" baseType="lpstr">
      <vt:lpstr>나눔스퀘어OTF</vt:lpstr>
      <vt:lpstr>맑은 고딕</vt:lpstr>
      <vt:lpstr>Arial</vt:lpstr>
      <vt:lpstr>Calibri</vt:lpstr>
      <vt:lpstr>디자인 사용자 지정</vt:lpstr>
      <vt:lpstr>2_디자인 사용자 지정</vt:lpstr>
      <vt:lpstr>6_디자인 사용자 지정</vt:lpstr>
      <vt:lpstr>1_디자인 사용자 지정</vt:lpstr>
      <vt:lpstr>4_디자인 사용자 지정</vt:lpstr>
      <vt:lpstr>5_디자인 사용자 지정</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mac5k i</dc:creator>
  <cp:lastModifiedBy>KOSHA_User</cp:lastModifiedBy>
  <cp:revision>1052</cp:revision>
  <cp:lastPrinted>2022-01-05T02:33:05Z</cp:lastPrinted>
  <dcterms:created xsi:type="dcterms:W3CDTF">2019-07-29T04:41:48Z</dcterms:created>
  <dcterms:modified xsi:type="dcterms:W3CDTF">2022-01-06T05:54:52Z</dcterms:modified>
</cp:coreProperties>
</file>