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11"/>
  </p:notesMasterIdLst>
  <p:sldIdLst>
    <p:sldId id="385" r:id="rId5"/>
    <p:sldId id="386" r:id="rId6"/>
    <p:sldId id="387" r:id="rId7"/>
    <p:sldId id="388" r:id="rId8"/>
    <p:sldId id="389" r:id="rId9"/>
    <p:sldId id="390" r:id="rId10"/>
  </p:sldIdLst>
  <p:sldSz cx="9144000" cy="6858000" type="screen4x3"/>
  <p:notesSz cx="6797675" cy="9926638"/>
  <p:embeddedFontLst>
    <p:embeddedFont>
      <p:font typeface="맑은 고딕" panose="020B0503020000020004" pitchFamily="50" charset="-127"/>
      <p:regular r:id="rId12"/>
      <p:bold r:id="rId13"/>
    </p:embeddedFont>
    <p:embeddedFont>
      <p:font typeface="함초롬바탕" panose="02030604000101010101" pitchFamily="18" charset="-127"/>
      <p:regular r:id="rId14"/>
      <p:bold r:id="rId1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452A"/>
    <a:srgbClr val="FF3300"/>
    <a:srgbClr val="4C9FC2"/>
    <a:srgbClr val="DF8829"/>
    <a:srgbClr val="EDE31B"/>
    <a:srgbClr val="339966"/>
    <a:srgbClr val="609C76"/>
    <a:srgbClr val="67B156"/>
    <a:srgbClr val="595959"/>
    <a:srgbClr val="68BC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6071" autoAdjust="0"/>
    <p:restoredTop sz="93807" autoAdjust="0"/>
  </p:normalViewPr>
  <p:slideViewPr>
    <p:cSldViewPr>
      <p:cViewPr varScale="1">
        <p:scale>
          <a:sx n="102" d="100"/>
          <a:sy n="102" d="100"/>
        </p:scale>
        <p:origin x="142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E98CB7-B10F-4414-8FF8-8713258B51DA}" type="datetimeFigureOut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6BFABB-7DCF-478F-A4E3-A3CCE59E65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21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DD570-1B8A-483B-9497-335CC32612EB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1FA1-CC51-4A80-AF85-CC2B773FEA9F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805E-1A6F-44F7-83F5-75D581BCD8CE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9F8D-0FE6-457A-A137-1BB0C86B9459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3BD23-6D88-444D-8553-7DF9444D1082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03BA-A80F-4881-B802-8C29B0A46EAE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52894-0668-47C7-B184-A4A650855D27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285B7-2F58-4219-9640-D1DC22D8A156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BDE81-B3EB-4A4D-AD26-64B04CB0B78B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4A28-3784-4639-83EA-C1CE82C4EA90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E336-306B-49D0-B28B-02E524CEC280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77EB-2B2B-46E9-8678-061A10C20AB7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14-6719-4165-B228-9C2000A62D72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E447-CC65-4E01-BAA0-012F2A724196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110C-C07F-47DB-B9C0-8FF31FD29A4E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36EA1-9897-47B7-A787-D2E3F6CB3268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95EEE-0FD3-4E12-9448-B39D1AC669E3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3B454-2936-4C41-9DE1-31F11C0881A0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377D8-D66D-4D9E-8746-831074CA9E0F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C2EF-4D82-4003-98CA-2A1974422BCA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4697-7D24-425A-9CED-76427C4EB385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35B53-E8D7-49D7-8520-CDD6ADE24156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9E2C-E2CE-4C35-ABE2-756D1B93D436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76DCE-CC72-4B3C-BD4E-11D54A2F8D08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E68A-2E06-4825-AF75-D880C67A2E89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1F28-448B-4AE7-8EC2-93B656F5EB55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5EF7B-C6EB-41CC-9930-5F0BF9C2C69D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121F-95BE-4C9A-8935-BDC6AD273F93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EA5BA-59DF-48AF-8F75-AFBDFDCDC4FA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84D9-6C19-43B2-8306-B1397AD4283D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9AD47-0D57-4304-A5C0-6CF7788FE8C5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F5E28-71DD-4E38-A372-A29F02252766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3F9A-8A38-40FD-991D-08E2D7A784AE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DEA1-9C09-4E52-ACAC-5D90BBBC3C1B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276C-82EA-4D66-9132-DBCF4D3F1E61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EBA22-F589-4FC3-A232-9F7575DD4C6A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6BC9-965B-4136-99EB-EDFA97FE4CFC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4DFDC-9B26-45A8-BD28-C5A149C058FD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888E3-98EA-46D4-9840-7A17DC1BECED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CFA7-6894-441B-B08C-8C5FD8022F3B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76256" y="6492875"/>
            <a:ext cx="2133600" cy="365125"/>
          </a:xfrm>
        </p:spPr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DC9D-C5F2-4459-BBCF-90315ED04EA0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87A1-DA92-4F33-B575-A2E2C70C722D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DD7C0-1F90-4A7B-81DF-5F626BCCA2D1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EA7E2-B4A8-46FB-8923-C0AAA5667437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E5F16-9AB3-4753-B144-50A44B110081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063-285E-41CF-A413-BF6AC63EB2D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1CC7B-F4A6-4176-887D-88462C5D3CE9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FB8FB-F1AD-485C-9E0F-77B817C9DD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D6657-C8AE-495D-B334-8EE1A6E7C8E5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0B0DE-7498-4E5D-8D81-81CC8955FB4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13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F4C74-C678-43A0-A96B-63FD15CF83F1}" type="datetime1">
              <a:rPr lang="ko-KR" altLang="en-US" smtClean="0"/>
              <a:pPr/>
              <a:t>2023-08-08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093D-525C-46F0-84B9-154CDEB2DA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1</a:t>
            </a:fld>
            <a:endParaRPr lang="ko-KR" altLang="en-US"/>
          </a:p>
        </p:txBody>
      </p:sp>
      <p:sp>
        <p:nvSpPr>
          <p:cNvPr id="5" name="TextBox 4"/>
          <p:cNvSpPr txBox="1">
            <a:spLocks/>
          </p:cNvSpPr>
          <p:nvPr/>
        </p:nvSpPr>
        <p:spPr>
          <a:xfrm>
            <a:off x="975372" y="176883"/>
            <a:ext cx="6804248" cy="52322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eaLnBrk="0" fontAlgn="base"/>
            <a:r>
              <a:rPr lang="ko-KR" altLang="en-US" sz="2800" b="1" spc="-150" dirty="0" err="1" smtClean="0">
                <a:solidFill>
                  <a:schemeClr val="bg1"/>
                </a:solidFill>
                <a:ea typeface="맑은 고딕" panose="020B0503020000020004" pitchFamily="50" charset="-127"/>
              </a:rPr>
              <a:t>온열질환</a:t>
            </a:r>
            <a:r>
              <a:rPr lang="ko-KR" altLang="en-US" sz="2800" b="1" spc="-15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 예방 </a:t>
            </a:r>
            <a:r>
              <a:rPr lang="en-US" altLang="ko-KR" sz="2800" b="1" spc="-15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Quick Message</a:t>
            </a:r>
            <a:endParaRPr lang="ko-KR" altLang="en-US" sz="2800" b="1" spc="-15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467544" y="1099771"/>
            <a:ext cx="5583522" cy="499920"/>
            <a:chOff x="467544" y="1099771"/>
            <a:chExt cx="5583522" cy="499920"/>
          </a:xfrm>
        </p:grpSpPr>
        <p:grpSp>
          <p:nvGrpSpPr>
            <p:cNvPr id="38" name="Group 37"/>
            <p:cNvGrpSpPr/>
            <p:nvPr/>
          </p:nvGrpSpPr>
          <p:grpSpPr>
            <a:xfrm>
              <a:off x="550952" y="1099771"/>
              <a:ext cx="5500114" cy="499920"/>
              <a:chOff x="550952" y="1340768"/>
              <a:chExt cx="5500114" cy="499920"/>
            </a:xfrm>
          </p:grpSpPr>
          <p:sp>
            <p:nvSpPr>
              <p:cNvPr id="39" name="Rounded Rectangle 38"/>
              <p:cNvSpPr/>
              <p:nvPr/>
            </p:nvSpPr>
            <p:spPr>
              <a:xfrm>
                <a:off x="663006" y="1408640"/>
                <a:ext cx="5388060" cy="432048"/>
              </a:xfrm>
              <a:prstGeom prst="round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2700" cmpd="sng">
                <a:solidFill>
                  <a:srgbClr val="8DC33E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altLang="ko-KR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Rounded Rectangle 39"/>
              <p:cNvSpPr/>
              <p:nvPr/>
            </p:nvSpPr>
            <p:spPr>
              <a:xfrm>
                <a:off x="550952" y="1340768"/>
                <a:ext cx="5389200" cy="432048"/>
              </a:xfrm>
              <a:prstGeom prst="roundRect">
                <a:avLst/>
              </a:prstGeom>
              <a:solidFill>
                <a:srgbClr val="8DC33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>
                  <a:spcBef>
                    <a:spcPct val="0"/>
                  </a:spcBef>
                  <a:defRPr/>
                </a:pP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</a:t>
                </a:r>
                <a:r>
                  <a:rPr lang="ko-KR" altLang="en-US" b="1" spc="-50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전국 대부분 지역에 폭염경보 및 폭염주의보 발효 </a:t>
                </a:r>
                <a:endParaRPr lang="ko-KR" altLang="en-US" sz="1100" spc="-50" dirty="0">
                  <a:solidFill>
                    <a:schemeClr val="bg1"/>
                  </a:solidFill>
                  <a:latin typeface="함초롬바탕" pitchFamily="18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467544" y="1118585"/>
              <a:ext cx="324338" cy="369332"/>
              <a:chOff x="448730" y="1071550"/>
              <a:chExt cx="324338" cy="369332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448730" y="1097084"/>
                <a:ext cx="324338" cy="324338"/>
              </a:xfrm>
              <a:prstGeom prst="ellipse">
                <a:avLst/>
              </a:prstGeom>
              <a:solidFill>
                <a:srgbClr val="FFE312"/>
              </a:solidFill>
              <a:ln w="38100" cmpd="sng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448730" y="1071550"/>
                <a:ext cx="306846" cy="3693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ko-KR" b="1" spc="-160" dirty="0">
                    <a:solidFill>
                      <a:schemeClr val="accent3">
                        <a:lumMod val="75000"/>
                      </a:schemeClr>
                    </a:solidFill>
                  </a:rPr>
                  <a:t>1</a:t>
                </a:r>
                <a:endParaRPr lang="en-US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13" name="TextBox 12"/>
          <p:cNvSpPr txBox="1"/>
          <p:nvPr/>
        </p:nvSpPr>
        <p:spPr>
          <a:xfrm>
            <a:off x="2894744" y="235911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4" name="모서리가 둥근 직사각형 13"/>
          <p:cNvSpPr>
            <a:spLocks/>
          </p:cNvSpPr>
          <p:nvPr/>
        </p:nvSpPr>
        <p:spPr>
          <a:xfrm>
            <a:off x="467544" y="1916832"/>
            <a:ext cx="7837472" cy="2020803"/>
          </a:xfrm>
          <a:prstGeom prst="roundRect">
            <a:avLst>
              <a:gd name="adj" fmla="val 4509"/>
            </a:avLst>
          </a:prstGeom>
          <a:solidFill>
            <a:schemeClr val="bg1">
              <a:lumMod val="95000"/>
            </a:schemeClr>
          </a:solidFill>
          <a:ln w="0">
            <a:noFill/>
            <a:prstDash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defTabSz="914400" eaLnBrk="0" fontAlgn="base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dirty="0"/>
          </a:p>
        </p:txBody>
      </p:sp>
      <p:sp>
        <p:nvSpPr>
          <p:cNvPr id="15" name="내용 개체 틀 4"/>
          <p:cNvSpPr txBox="1">
            <a:spLocks/>
          </p:cNvSpPr>
          <p:nvPr/>
        </p:nvSpPr>
        <p:spPr>
          <a:xfrm>
            <a:off x="959237" y="1916832"/>
            <a:ext cx="7222629" cy="47246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Aft>
                <a:spcPts val="300"/>
              </a:spcAft>
              <a:buNone/>
              <a:defRPr/>
            </a:pPr>
            <a:r>
              <a:rPr lang="ko-KR" altLang="en-US" sz="18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최근 폭염이 지속됨에 따라 </a:t>
            </a:r>
            <a:r>
              <a:rPr lang="ko-KR" altLang="en-US" sz="1800" b="1" spc="-150" dirty="0" err="1" smtClean="0">
                <a:solidFill>
                  <a:srgbClr val="4C9FC2"/>
                </a:solidFill>
                <a:latin typeface="+mj-ea"/>
                <a:ea typeface="+mj-ea"/>
              </a:rPr>
              <a:t>온열질환</a:t>
            </a:r>
            <a:r>
              <a:rPr lang="en-US" altLang="ko-KR" sz="1800" b="1" spc="-150" dirty="0" smtClean="0">
                <a:solidFill>
                  <a:srgbClr val="4C9FC2"/>
                </a:solidFill>
                <a:latin typeface="+mj-ea"/>
                <a:ea typeface="+mj-ea"/>
              </a:rPr>
              <a:t>(</a:t>
            </a:r>
            <a:r>
              <a:rPr lang="ko-KR" altLang="en-US" sz="1800" b="1" spc="-150" dirty="0" smtClean="0">
                <a:solidFill>
                  <a:srgbClr val="4C9FC2"/>
                </a:solidFill>
                <a:latin typeface="+mj-ea"/>
                <a:ea typeface="+mj-ea"/>
              </a:rPr>
              <a:t>추정</a:t>
            </a:r>
            <a:r>
              <a:rPr lang="en-US" altLang="ko-KR" sz="1800" b="1" spc="-150" dirty="0" smtClean="0">
                <a:solidFill>
                  <a:srgbClr val="4C9FC2"/>
                </a:solidFill>
                <a:latin typeface="+mj-ea"/>
                <a:ea typeface="+mj-ea"/>
              </a:rPr>
              <a:t>)</a:t>
            </a:r>
            <a:r>
              <a:rPr lang="ko-KR" altLang="en-US" sz="1800" b="1" spc="-150" dirty="0" smtClean="0">
                <a:solidFill>
                  <a:srgbClr val="4A452A"/>
                </a:solidFill>
                <a:latin typeface="+mj-ea"/>
                <a:ea typeface="+mj-ea"/>
              </a:rPr>
              <a:t>으로 인한 </a:t>
            </a:r>
            <a:r>
              <a:rPr lang="ko-KR" altLang="en-US" sz="1800" b="1" spc="-150" dirty="0" smtClean="0">
                <a:solidFill>
                  <a:srgbClr val="4C9FC2"/>
                </a:solidFill>
                <a:latin typeface="+mj-ea"/>
                <a:ea typeface="+mj-ea"/>
              </a:rPr>
              <a:t>사고</a:t>
            </a:r>
            <a:r>
              <a:rPr lang="ko-KR" altLang="en-US" sz="1800" b="1" spc="-150" dirty="0" smtClean="0">
                <a:solidFill>
                  <a:srgbClr val="4A452A"/>
                </a:solidFill>
                <a:latin typeface="+mj-ea"/>
                <a:ea typeface="+mj-ea"/>
              </a:rPr>
              <a:t>가</a:t>
            </a:r>
            <a:r>
              <a:rPr lang="ko-KR" altLang="en-US" sz="1800" b="1" spc="-150" dirty="0" smtClean="0">
                <a:solidFill>
                  <a:srgbClr val="4C9FC2"/>
                </a:solidFill>
                <a:latin typeface="+mj-ea"/>
                <a:ea typeface="+mj-ea"/>
              </a:rPr>
              <a:t> 연속 발생</a:t>
            </a:r>
            <a:r>
              <a:rPr lang="ko-KR" altLang="en-US" sz="1800" b="1" spc="-150" dirty="0" smtClean="0">
                <a:solidFill>
                  <a:srgbClr val="4A452A"/>
                </a:solidFill>
                <a:latin typeface="+mj-ea"/>
                <a:ea typeface="+mj-ea"/>
              </a:rPr>
              <a:t>함</a:t>
            </a:r>
            <a:endParaRPr lang="en-US" altLang="ko-KR" sz="1800" b="1" spc="-150" dirty="0">
              <a:solidFill>
                <a:srgbClr val="4A452A"/>
              </a:solidFill>
              <a:latin typeface="+mj-ea"/>
              <a:ea typeface="+mj-ea"/>
            </a:endParaRPr>
          </a:p>
        </p:txBody>
      </p:sp>
      <p:grpSp>
        <p:nvGrpSpPr>
          <p:cNvPr id="16" name="Group 42"/>
          <p:cNvGrpSpPr/>
          <p:nvPr/>
        </p:nvGrpSpPr>
        <p:grpSpPr>
          <a:xfrm>
            <a:off x="693034" y="2084388"/>
            <a:ext cx="241623" cy="192484"/>
            <a:chOff x="1115616" y="4509120"/>
            <a:chExt cx="216024" cy="216024"/>
          </a:xfrm>
        </p:grpSpPr>
        <p:sp>
          <p:nvSpPr>
            <p:cNvPr id="17" name="Oval 40"/>
            <p:cNvSpPr/>
            <p:nvPr/>
          </p:nvSpPr>
          <p:spPr>
            <a:xfrm>
              <a:off x="1115616" y="4509120"/>
              <a:ext cx="216024" cy="216024"/>
            </a:xfrm>
            <a:prstGeom prst="ellipse">
              <a:avLst/>
            </a:prstGeom>
            <a:solidFill>
              <a:srgbClr val="68BCD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이등변 삼각형 17"/>
            <p:cNvSpPr/>
            <p:nvPr/>
          </p:nvSpPr>
          <p:spPr>
            <a:xfrm rot="5400000">
              <a:off x="1186585" y="4581044"/>
              <a:ext cx="107706" cy="7693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9" name="내용 개체 틀 4"/>
          <p:cNvSpPr txBox="1">
            <a:spLocks/>
          </p:cNvSpPr>
          <p:nvPr/>
        </p:nvSpPr>
        <p:spPr>
          <a:xfrm>
            <a:off x="959237" y="2874099"/>
            <a:ext cx="7222629" cy="47246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Aft>
                <a:spcPts val="300"/>
              </a:spcAft>
              <a:buNone/>
              <a:defRPr/>
            </a:pP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5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년간 폭염으로 인한 </a:t>
            </a:r>
            <a:r>
              <a:rPr lang="ko-KR" altLang="en-US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온열질환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800" b="1" i="1" dirty="0" smtClean="0">
                <a:solidFill>
                  <a:srgbClr val="FF3300"/>
                </a:solidFill>
                <a:latin typeface="+mj-ea"/>
                <a:ea typeface="+mj-ea"/>
              </a:rPr>
              <a:t>사고부상자 </a:t>
            </a:r>
            <a:r>
              <a:rPr lang="en-US" altLang="ko-KR" sz="1800" b="1" i="1" dirty="0" smtClean="0">
                <a:solidFill>
                  <a:srgbClr val="FF3300"/>
                </a:solidFill>
                <a:latin typeface="+mj-ea"/>
                <a:ea typeface="+mj-ea"/>
              </a:rPr>
              <a:t>152</a:t>
            </a:r>
            <a:r>
              <a:rPr lang="ko-KR" altLang="en-US" sz="1800" b="1" i="1" dirty="0" smtClean="0">
                <a:solidFill>
                  <a:srgbClr val="FF3300"/>
                </a:solidFill>
                <a:latin typeface="+mj-ea"/>
                <a:ea typeface="+mj-ea"/>
              </a:rPr>
              <a:t>명</a:t>
            </a:r>
            <a:r>
              <a:rPr lang="en-US" altLang="ko-KR" sz="1800" b="1" i="1" dirty="0" smtClean="0">
                <a:solidFill>
                  <a:srgbClr val="FF3300"/>
                </a:solidFill>
                <a:latin typeface="+mj-ea"/>
                <a:ea typeface="+mj-ea"/>
              </a:rPr>
              <a:t>, </a:t>
            </a:r>
            <a:r>
              <a:rPr lang="ko-KR" altLang="en-US" sz="1800" b="1" i="1" dirty="0" smtClean="0">
                <a:solidFill>
                  <a:srgbClr val="FF3300"/>
                </a:solidFill>
                <a:latin typeface="+mj-ea"/>
                <a:ea typeface="+mj-ea"/>
              </a:rPr>
              <a:t>사망 </a:t>
            </a:r>
            <a:r>
              <a:rPr lang="en-US" altLang="ko-KR" sz="1800" b="1" i="1" dirty="0" smtClean="0">
                <a:solidFill>
                  <a:srgbClr val="FF3300"/>
                </a:solidFill>
                <a:latin typeface="+mj-ea"/>
                <a:ea typeface="+mj-ea"/>
              </a:rPr>
              <a:t>23</a:t>
            </a:r>
            <a:r>
              <a:rPr lang="ko-KR" altLang="en-US" sz="1800" b="1" i="1" dirty="0" smtClean="0">
                <a:solidFill>
                  <a:srgbClr val="FF3300"/>
                </a:solidFill>
                <a:latin typeface="+mj-ea"/>
                <a:ea typeface="+mj-ea"/>
              </a:rPr>
              <a:t>명 </a:t>
            </a:r>
            <a:r>
              <a:rPr lang="en-US" altLang="ko-KR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&lt;</a:t>
            </a:r>
            <a:r>
              <a:rPr lang="ko-KR" altLang="en-US" sz="1200" b="1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고용부</a:t>
            </a:r>
            <a:r>
              <a:rPr lang="en-US" altLang="ko-KR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&gt;</a:t>
            </a:r>
            <a:endParaRPr lang="en-US" altLang="ko-KR" sz="1800" b="1" spc="-15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20" name="Group 42"/>
          <p:cNvGrpSpPr/>
          <p:nvPr/>
        </p:nvGrpSpPr>
        <p:grpSpPr>
          <a:xfrm>
            <a:off x="693034" y="3058528"/>
            <a:ext cx="241623" cy="192484"/>
            <a:chOff x="1115616" y="4509120"/>
            <a:chExt cx="216024" cy="216024"/>
          </a:xfrm>
        </p:grpSpPr>
        <p:sp>
          <p:nvSpPr>
            <p:cNvPr id="21" name="Oval 40"/>
            <p:cNvSpPr/>
            <p:nvPr/>
          </p:nvSpPr>
          <p:spPr>
            <a:xfrm>
              <a:off x="1115616" y="4509120"/>
              <a:ext cx="216024" cy="216024"/>
            </a:xfrm>
            <a:prstGeom prst="ellipse">
              <a:avLst/>
            </a:prstGeom>
            <a:solidFill>
              <a:srgbClr val="68BCD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이등변 삼각형 17"/>
            <p:cNvSpPr/>
            <p:nvPr/>
          </p:nvSpPr>
          <p:spPr>
            <a:xfrm rot="5400000">
              <a:off x="1186585" y="4581044"/>
              <a:ext cx="107706" cy="7693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4" name="내용 개체 틀 4"/>
          <p:cNvSpPr txBox="1">
            <a:spLocks/>
          </p:cNvSpPr>
          <p:nvPr/>
        </p:nvSpPr>
        <p:spPr>
          <a:xfrm>
            <a:off x="959237" y="3356992"/>
            <a:ext cx="7222629" cy="47246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Aft>
                <a:spcPts val="300"/>
              </a:spcAft>
              <a:buNone/>
              <a:defRPr/>
            </a:pPr>
            <a:r>
              <a:rPr lang="ko-KR" altLang="en-US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주로 건설현장</a:t>
            </a:r>
            <a:r>
              <a:rPr lang="en-US" altLang="ko-K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옥외근로자 등</a:t>
            </a:r>
            <a:r>
              <a:rPr lang="en-US" altLang="ko-K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에서 발생하며</a:t>
            </a:r>
            <a:r>
              <a:rPr lang="en-US" altLang="ko-K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더운 </a:t>
            </a:r>
            <a:r>
              <a:rPr lang="en-US" altLang="ko-K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7~8</a:t>
            </a:r>
            <a:r>
              <a:rPr lang="ko-KR" altLang="en-US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월에 집중 </a:t>
            </a:r>
            <a:endParaRPr lang="en-US" altLang="ko-KR" sz="18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25" name="Group 42"/>
          <p:cNvGrpSpPr/>
          <p:nvPr/>
        </p:nvGrpSpPr>
        <p:grpSpPr>
          <a:xfrm>
            <a:off x="693034" y="3541421"/>
            <a:ext cx="241623" cy="192484"/>
            <a:chOff x="1115616" y="4509120"/>
            <a:chExt cx="216024" cy="216024"/>
          </a:xfrm>
        </p:grpSpPr>
        <p:sp>
          <p:nvSpPr>
            <p:cNvPr id="26" name="Oval 40"/>
            <p:cNvSpPr/>
            <p:nvPr/>
          </p:nvSpPr>
          <p:spPr>
            <a:xfrm>
              <a:off x="1115616" y="4509120"/>
              <a:ext cx="216024" cy="216024"/>
            </a:xfrm>
            <a:prstGeom prst="ellipse">
              <a:avLst/>
            </a:prstGeom>
            <a:solidFill>
              <a:srgbClr val="68BCD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이등변 삼각형 17"/>
            <p:cNvSpPr/>
            <p:nvPr/>
          </p:nvSpPr>
          <p:spPr>
            <a:xfrm rot="5400000">
              <a:off x="1186585" y="4581044"/>
              <a:ext cx="107706" cy="7693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726370" y="4199341"/>
            <a:ext cx="234000" cy="234000"/>
            <a:chOff x="357158" y="2071678"/>
            <a:chExt cx="234000" cy="234000"/>
          </a:xfrm>
        </p:grpSpPr>
        <p:sp>
          <p:nvSpPr>
            <p:cNvPr id="29" name="모서리가 둥근 직사각형 28"/>
            <p:cNvSpPr/>
            <p:nvPr/>
          </p:nvSpPr>
          <p:spPr>
            <a:xfrm>
              <a:off x="357158" y="2071678"/>
              <a:ext cx="234000" cy="234000"/>
            </a:xfrm>
            <a:prstGeom prst="roundRect">
              <a:avLst/>
            </a:prstGeom>
            <a:solidFill>
              <a:srgbClr val="68BC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0" name="이등변 삼각형 29"/>
            <p:cNvSpPr/>
            <p:nvPr/>
          </p:nvSpPr>
          <p:spPr>
            <a:xfrm rot="5400000">
              <a:off x="426607" y="2134678"/>
              <a:ext cx="126000" cy="90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내용 개체 틀 4"/>
          <p:cNvSpPr txBox="1">
            <a:spLocks/>
          </p:cNvSpPr>
          <p:nvPr/>
        </p:nvSpPr>
        <p:spPr>
          <a:xfrm>
            <a:off x="959236" y="4110312"/>
            <a:ext cx="3108707" cy="43204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ko-KR" altLang="en-US" sz="1800" b="1" spc="-160" dirty="0" smtClean="0">
                <a:solidFill>
                  <a:srgbClr val="4C9FC2"/>
                </a:solidFill>
              </a:rPr>
              <a:t> </a:t>
            </a:r>
            <a:r>
              <a:rPr lang="en-US" altLang="ko-KR" sz="1800" b="1" spc="-160" dirty="0" smtClean="0">
                <a:solidFill>
                  <a:srgbClr val="4C9FC2"/>
                </a:solidFill>
              </a:rPr>
              <a:t>`21~`22</a:t>
            </a:r>
            <a:r>
              <a:rPr lang="ko-KR" altLang="en-US" sz="1800" b="1" spc="-160" dirty="0" smtClean="0">
                <a:solidFill>
                  <a:srgbClr val="4C9FC2"/>
                </a:solidFill>
              </a:rPr>
              <a:t>년 </a:t>
            </a:r>
            <a:r>
              <a:rPr lang="ko-KR" altLang="en-US" sz="1800" b="1" spc="-160" dirty="0" err="1" smtClean="0">
                <a:solidFill>
                  <a:srgbClr val="4C9FC2"/>
                </a:solidFill>
              </a:rPr>
              <a:t>온열질환</a:t>
            </a:r>
            <a:r>
              <a:rPr lang="ko-KR" altLang="en-US" sz="1800" b="1" spc="-160" dirty="0" smtClean="0">
                <a:solidFill>
                  <a:srgbClr val="4C9FC2"/>
                </a:solidFill>
              </a:rPr>
              <a:t> 발생 사례 </a:t>
            </a:r>
            <a:endParaRPr lang="en-US" altLang="ko-KR" sz="1800" b="1" spc="-160" dirty="0">
              <a:solidFill>
                <a:srgbClr val="4C9FC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8449" y="4564682"/>
            <a:ext cx="79020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j-ea"/>
                <a:ea typeface="+mj-ea"/>
              </a:rPr>
              <a:t>경기 시흥 건설현장에서 거푸집 조립 작업 중 사망</a:t>
            </a:r>
            <a:endParaRPr lang="en-US" altLang="ko-KR" b="1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j-ea"/>
                <a:ea typeface="+mj-ea"/>
              </a:rPr>
              <a:t>대전 건설현장에서 콘크리트 </a:t>
            </a:r>
            <a:r>
              <a:rPr lang="ko-KR" altLang="en-US" b="1" dirty="0" err="1" smtClean="0">
                <a:latin typeface="+mj-ea"/>
                <a:ea typeface="+mj-ea"/>
              </a:rPr>
              <a:t>타설</a:t>
            </a:r>
            <a:r>
              <a:rPr lang="ko-KR" altLang="en-US" b="1" dirty="0" smtClean="0">
                <a:latin typeface="+mj-ea"/>
                <a:ea typeface="+mj-ea"/>
              </a:rPr>
              <a:t> 작업 중 사망</a:t>
            </a:r>
            <a:endParaRPr lang="en-US" altLang="ko-KR" b="1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j-ea"/>
                <a:ea typeface="+mj-ea"/>
              </a:rPr>
              <a:t>인천 강화도 건설현장에서 조경작업 중 사망</a:t>
            </a:r>
            <a:endParaRPr lang="en-US" altLang="ko-KR" b="1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j-ea"/>
                <a:ea typeface="+mj-ea"/>
              </a:rPr>
              <a:t>서울 건물 신축공사 현장에서 미장작업 중 쓰러져 사망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4968">
            <a:off x="6648402" y="4272042"/>
            <a:ext cx="2082811" cy="165967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accent2"/>
            </a:outerShdw>
          </a:effectLst>
        </p:spPr>
      </p:pic>
      <p:sp>
        <p:nvSpPr>
          <p:cNvPr id="10" name="모서리가 둥근 직사각형 9"/>
          <p:cNvSpPr/>
          <p:nvPr/>
        </p:nvSpPr>
        <p:spPr>
          <a:xfrm>
            <a:off x="707654" y="4695047"/>
            <a:ext cx="695993" cy="28279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사례</a:t>
            </a:r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707496" y="5098150"/>
            <a:ext cx="695993" cy="28279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사례</a:t>
            </a:r>
            <a:r>
              <a:rPr lang="en-US" altLang="ko-KR" sz="1400" b="1" dirty="0"/>
              <a:t>2</a:t>
            </a:r>
            <a:endParaRPr lang="ko-KR" altLang="en-US" sz="1400" b="1" dirty="0"/>
          </a:p>
        </p:txBody>
      </p:sp>
      <p:sp>
        <p:nvSpPr>
          <p:cNvPr id="50" name="모서리가 둥근 직사각형 49"/>
          <p:cNvSpPr/>
          <p:nvPr/>
        </p:nvSpPr>
        <p:spPr>
          <a:xfrm>
            <a:off x="702992" y="5527244"/>
            <a:ext cx="695993" cy="28279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사례</a:t>
            </a:r>
            <a:r>
              <a:rPr lang="en-US" altLang="ko-KR" sz="1400" b="1" dirty="0"/>
              <a:t>3</a:t>
            </a:r>
            <a:endParaRPr lang="ko-KR" altLang="en-US" sz="1400" b="1" dirty="0"/>
          </a:p>
        </p:txBody>
      </p:sp>
      <p:sp>
        <p:nvSpPr>
          <p:cNvPr id="51" name="모서리가 둥근 직사각형 50"/>
          <p:cNvSpPr/>
          <p:nvPr/>
        </p:nvSpPr>
        <p:spPr>
          <a:xfrm>
            <a:off x="712456" y="5954517"/>
            <a:ext cx="695993" cy="28279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사례</a:t>
            </a:r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  <p:sp>
        <p:nvSpPr>
          <p:cNvPr id="35" name="내용 개체 틀 4"/>
          <p:cNvSpPr txBox="1">
            <a:spLocks/>
          </p:cNvSpPr>
          <p:nvPr/>
        </p:nvSpPr>
        <p:spPr>
          <a:xfrm>
            <a:off x="959237" y="2404401"/>
            <a:ext cx="7222629" cy="47246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Aft>
                <a:spcPts val="300"/>
              </a:spcAft>
              <a:buNone/>
              <a:defRPr/>
            </a:pPr>
            <a:r>
              <a:rPr lang="ko-KR" altLang="en-US" sz="18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당분간 대부분 지역에는 </a:t>
            </a:r>
            <a:r>
              <a:rPr lang="ko-KR" altLang="en-US" sz="1800" b="1" spc="-150" dirty="0" err="1" smtClean="0">
                <a:solidFill>
                  <a:srgbClr val="4C9FC2"/>
                </a:solidFill>
                <a:latin typeface="+mj-ea"/>
                <a:ea typeface="+mj-ea"/>
              </a:rPr>
              <a:t>일최고체감온도</a:t>
            </a:r>
            <a:r>
              <a:rPr lang="ko-KR" altLang="en-US" sz="1800" b="1" spc="-150" dirty="0" smtClean="0">
                <a:solidFill>
                  <a:srgbClr val="4C9FC2"/>
                </a:solidFill>
                <a:latin typeface="+mj-ea"/>
                <a:ea typeface="+mj-ea"/>
              </a:rPr>
              <a:t> </a:t>
            </a:r>
            <a:r>
              <a:rPr lang="en-US" altLang="ko-KR" sz="1800" b="1" spc="-150" dirty="0" smtClean="0">
                <a:solidFill>
                  <a:srgbClr val="4C9FC2"/>
                </a:solidFill>
                <a:latin typeface="+mj-ea"/>
                <a:ea typeface="+mj-ea"/>
              </a:rPr>
              <a:t>35</a:t>
            </a:r>
            <a:r>
              <a:rPr lang="ko-KR" altLang="en-US" sz="1800" b="1" spc="-150" dirty="0" smtClean="0">
                <a:solidFill>
                  <a:srgbClr val="4C9FC2"/>
                </a:solidFill>
                <a:latin typeface="+mj-ea"/>
                <a:ea typeface="+mj-ea"/>
              </a:rPr>
              <a:t>내외</a:t>
            </a:r>
            <a:r>
              <a:rPr lang="en-US" altLang="ko-KR" sz="18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8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밤사이 열대야 예상 </a:t>
            </a:r>
            <a:r>
              <a:rPr lang="en-US" altLang="ko-KR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&lt;</a:t>
            </a:r>
            <a:r>
              <a:rPr lang="ko-KR" altLang="en-US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기상청</a:t>
            </a:r>
            <a:r>
              <a:rPr lang="en-US" altLang="ko-KR" sz="12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&gt;</a:t>
            </a:r>
            <a:endParaRPr lang="en-US" altLang="ko-KR" sz="1800" b="1" spc="-15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36" name="Group 42"/>
          <p:cNvGrpSpPr/>
          <p:nvPr/>
        </p:nvGrpSpPr>
        <p:grpSpPr>
          <a:xfrm>
            <a:off x="693034" y="2571957"/>
            <a:ext cx="241623" cy="192484"/>
            <a:chOff x="1115616" y="4509120"/>
            <a:chExt cx="216024" cy="216024"/>
          </a:xfrm>
        </p:grpSpPr>
        <p:sp>
          <p:nvSpPr>
            <p:cNvPr id="37" name="Oval 40"/>
            <p:cNvSpPr/>
            <p:nvPr/>
          </p:nvSpPr>
          <p:spPr>
            <a:xfrm>
              <a:off x="1115616" y="4509120"/>
              <a:ext cx="216024" cy="216024"/>
            </a:xfrm>
            <a:prstGeom prst="ellipse">
              <a:avLst/>
            </a:prstGeom>
            <a:solidFill>
              <a:srgbClr val="68BCD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186585" y="4581044"/>
              <a:ext cx="107706" cy="7693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0249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5" name="TextBox 4"/>
          <p:cNvSpPr txBox="1">
            <a:spLocks/>
          </p:cNvSpPr>
          <p:nvPr/>
        </p:nvSpPr>
        <p:spPr>
          <a:xfrm>
            <a:off x="975372" y="176883"/>
            <a:ext cx="6804248" cy="954107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eaLnBrk="0" fontAlgn="base"/>
            <a:r>
              <a:rPr lang="ko-KR" altLang="en-US" sz="2800" b="1" spc="-150" dirty="0" err="1" smtClean="0">
                <a:solidFill>
                  <a:schemeClr val="bg1"/>
                </a:solidFill>
                <a:ea typeface="맑은 고딕" panose="020B0503020000020004" pitchFamily="50" charset="-127"/>
              </a:rPr>
              <a:t>온열질환</a:t>
            </a:r>
            <a:r>
              <a:rPr lang="ko-KR" altLang="en-US" sz="2800" b="1" spc="-15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 예방 </a:t>
            </a:r>
            <a:r>
              <a:rPr lang="en-US" altLang="ko-KR" sz="2800" b="1" spc="-150" dirty="0">
                <a:solidFill>
                  <a:schemeClr val="bg1"/>
                </a:solidFill>
              </a:rPr>
              <a:t>Quick Message</a:t>
            </a:r>
            <a:endParaRPr lang="ko-KR" altLang="en-US" sz="2800" b="1" spc="-150" dirty="0">
              <a:solidFill>
                <a:schemeClr val="bg1"/>
              </a:solidFill>
              <a:latin typeface="+mj-ea"/>
            </a:endParaRPr>
          </a:p>
          <a:p>
            <a:pPr eaLnBrk="0" fontAlgn="base"/>
            <a:endParaRPr lang="ko-KR" altLang="en-US" sz="2800" b="1" spc="-15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467544" y="1099771"/>
            <a:ext cx="5583522" cy="499920"/>
            <a:chOff x="467544" y="1099771"/>
            <a:chExt cx="5583522" cy="499920"/>
          </a:xfrm>
        </p:grpSpPr>
        <p:grpSp>
          <p:nvGrpSpPr>
            <p:cNvPr id="38" name="Group 37"/>
            <p:cNvGrpSpPr/>
            <p:nvPr/>
          </p:nvGrpSpPr>
          <p:grpSpPr>
            <a:xfrm>
              <a:off x="550952" y="1099771"/>
              <a:ext cx="5500114" cy="499920"/>
              <a:chOff x="550952" y="1340768"/>
              <a:chExt cx="5500114" cy="499920"/>
            </a:xfrm>
          </p:grpSpPr>
          <p:sp>
            <p:nvSpPr>
              <p:cNvPr id="39" name="Rounded Rectangle 38"/>
              <p:cNvSpPr/>
              <p:nvPr/>
            </p:nvSpPr>
            <p:spPr>
              <a:xfrm>
                <a:off x="663006" y="1408640"/>
                <a:ext cx="5388060" cy="432048"/>
              </a:xfrm>
              <a:prstGeom prst="round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2700" cmpd="sng">
                <a:solidFill>
                  <a:srgbClr val="8DC33E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altLang="ko-KR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Rounded Rectangle 39"/>
              <p:cNvSpPr/>
              <p:nvPr/>
            </p:nvSpPr>
            <p:spPr>
              <a:xfrm>
                <a:off x="550952" y="1340768"/>
                <a:ext cx="5389200" cy="432048"/>
              </a:xfrm>
              <a:prstGeom prst="roundRect">
                <a:avLst/>
              </a:prstGeom>
              <a:solidFill>
                <a:srgbClr val="8DC33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>
                  <a:spcBef>
                    <a:spcPct val="0"/>
                  </a:spcBef>
                  <a:defRPr/>
                </a:pP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</a:t>
                </a:r>
                <a:r>
                  <a:rPr lang="ko-KR" altLang="en-US" b="1" dirty="0" err="1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온</a:t>
                </a:r>
                <a:r>
                  <a:rPr lang="ko-KR" altLang="en-US" b="1" dirty="0" err="1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열질환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예방수칙</a:t>
                </a:r>
                <a:endParaRPr lang="ko-KR" altLang="en-US" sz="1100" spc="-50" dirty="0">
                  <a:solidFill>
                    <a:schemeClr val="bg1"/>
                  </a:solidFill>
                  <a:latin typeface="함초롬바탕" pitchFamily="18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467544" y="1118585"/>
              <a:ext cx="324338" cy="369332"/>
              <a:chOff x="448730" y="1071550"/>
              <a:chExt cx="324338" cy="369332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448730" y="1097084"/>
                <a:ext cx="324338" cy="324338"/>
              </a:xfrm>
              <a:prstGeom prst="ellipse">
                <a:avLst/>
              </a:prstGeom>
              <a:solidFill>
                <a:srgbClr val="FFE312"/>
              </a:solidFill>
              <a:ln w="38100" cmpd="sng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448730" y="1071550"/>
                <a:ext cx="306846" cy="3693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b="1" spc="-160" dirty="0">
                    <a:solidFill>
                      <a:schemeClr val="accent3">
                        <a:lumMod val="75000"/>
                      </a:schemeClr>
                    </a:solidFill>
                  </a:rPr>
                  <a:t>2</a:t>
                </a:r>
                <a:endParaRPr lang="en-US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p:grp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12" y="1772816"/>
            <a:ext cx="8857844" cy="482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11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/>
          </p:cNvSpPr>
          <p:nvPr/>
        </p:nvSpPr>
        <p:spPr>
          <a:xfrm>
            <a:off x="975372" y="176883"/>
            <a:ext cx="6804248" cy="52322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eaLnBrk="0" fontAlgn="base"/>
            <a:r>
              <a:rPr lang="ko-KR" altLang="en-US" sz="2800" b="1" spc="-150" dirty="0" err="1" smtClean="0">
                <a:solidFill>
                  <a:schemeClr val="bg1"/>
                </a:solidFill>
                <a:ea typeface="맑은 고딕" panose="020B0503020000020004" pitchFamily="50" charset="-127"/>
              </a:rPr>
              <a:t>온열질환</a:t>
            </a:r>
            <a:r>
              <a:rPr lang="ko-KR" altLang="en-US" sz="2800" b="1" spc="-15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 예방 </a:t>
            </a:r>
            <a:r>
              <a:rPr lang="en-US" altLang="ko-KR" sz="2800" b="1" spc="-150" dirty="0">
                <a:solidFill>
                  <a:schemeClr val="bg1"/>
                </a:solidFill>
              </a:rPr>
              <a:t>Quick </a:t>
            </a:r>
            <a:r>
              <a:rPr lang="en-US" altLang="ko-KR" sz="2800" b="1" spc="-150" dirty="0" smtClean="0">
                <a:solidFill>
                  <a:schemeClr val="bg1"/>
                </a:solidFill>
              </a:rPr>
              <a:t>Message</a:t>
            </a:r>
            <a:endParaRPr lang="ko-KR" altLang="en-US" sz="2800" b="1" spc="-150" dirty="0">
              <a:solidFill>
                <a:schemeClr val="bg1"/>
              </a:solidFill>
              <a:latin typeface="+mj-ea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467544" y="1099771"/>
            <a:ext cx="5583522" cy="499920"/>
            <a:chOff x="467544" y="1099771"/>
            <a:chExt cx="5583522" cy="499920"/>
          </a:xfrm>
        </p:grpSpPr>
        <p:grpSp>
          <p:nvGrpSpPr>
            <p:cNvPr id="38" name="Group 37"/>
            <p:cNvGrpSpPr/>
            <p:nvPr/>
          </p:nvGrpSpPr>
          <p:grpSpPr>
            <a:xfrm>
              <a:off x="550952" y="1099771"/>
              <a:ext cx="5500114" cy="499920"/>
              <a:chOff x="550952" y="1340768"/>
              <a:chExt cx="5500114" cy="499920"/>
            </a:xfrm>
          </p:grpSpPr>
          <p:sp>
            <p:nvSpPr>
              <p:cNvPr id="39" name="Rounded Rectangle 38"/>
              <p:cNvSpPr/>
              <p:nvPr/>
            </p:nvSpPr>
            <p:spPr>
              <a:xfrm>
                <a:off x="663006" y="1408640"/>
                <a:ext cx="5388060" cy="432048"/>
              </a:xfrm>
              <a:prstGeom prst="round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2700" cmpd="sng">
                <a:solidFill>
                  <a:srgbClr val="8DC33E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altLang="ko-KR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Rounded Rectangle 39"/>
              <p:cNvSpPr/>
              <p:nvPr/>
            </p:nvSpPr>
            <p:spPr>
              <a:xfrm>
                <a:off x="550952" y="1340768"/>
                <a:ext cx="5389200" cy="432048"/>
              </a:xfrm>
              <a:prstGeom prst="roundRect">
                <a:avLst/>
              </a:prstGeom>
              <a:solidFill>
                <a:srgbClr val="8DC33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>
                  <a:spcBef>
                    <a:spcPct val="0"/>
                  </a:spcBef>
                  <a:defRPr/>
                </a:pP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체감온도에 따라 폭염 단계별 대응요령</a:t>
                </a:r>
                <a:endParaRPr lang="ko-KR" altLang="en-US" sz="1100" spc="-50" dirty="0">
                  <a:solidFill>
                    <a:schemeClr val="bg1"/>
                  </a:solidFill>
                  <a:latin typeface="함초롬바탕" pitchFamily="18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467544" y="1118585"/>
              <a:ext cx="324338" cy="369332"/>
              <a:chOff x="448730" y="1071550"/>
              <a:chExt cx="324338" cy="369332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448730" y="1097084"/>
                <a:ext cx="324338" cy="324338"/>
              </a:xfrm>
              <a:prstGeom prst="ellipse">
                <a:avLst/>
              </a:prstGeom>
              <a:solidFill>
                <a:srgbClr val="FFE312"/>
              </a:solidFill>
              <a:ln w="38100" cmpd="sng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448730" y="1071550"/>
                <a:ext cx="306846" cy="3693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b="1" spc="-160" dirty="0">
                    <a:solidFill>
                      <a:schemeClr val="accent3">
                        <a:lumMod val="75000"/>
                      </a:schemeClr>
                    </a:solidFill>
                  </a:rPr>
                  <a:t>3</a:t>
                </a:r>
                <a:endParaRPr lang="en-US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1206292" y="1844825"/>
            <a:ext cx="7254141" cy="1013807"/>
          </a:xfrm>
          <a:prstGeom prst="rect">
            <a:avLst/>
          </a:prstGeom>
          <a:noFill/>
          <a:ln cap="rnd">
            <a:solidFill>
              <a:srgbClr val="609C7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24" name="TextBox 23"/>
          <p:cNvSpPr txBox="1"/>
          <p:nvPr/>
        </p:nvSpPr>
        <p:spPr>
          <a:xfrm>
            <a:off x="1777470" y="1844824"/>
            <a:ext cx="65220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기상 상황 확인하여 근로자에게 폭염정보 제공</a:t>
            </a:r>
            <a:r>
              <a:rPr lang="en-US" altLang="ko-KR" sz="1400" b="1" dirty="0" smtClean="0">
                <a:solidFill>
                  <a:srgbClr val="339966"/>
                </a:solidFill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기상청 홈페이지</a:t>
            </a:r>
            <a:r>
              <a:rPr lang="en-US" altLang="ko-KR" sz="1400" b="1" dirty="0" smtClean="0">
                <a:solidFill>
                  <a:srgbClr val="339966"/>
                </a:solidFill>
                <a:latin typeface="+mj-ea"/>
                <a:ea typeface="+mj-ea"/>
              </a:rPr>
              <a:t>, </a:t>
            </a:r>
            <a:r>
              <a:rPr lang="ko-KR" altLang="en-US" sz="1400" b="1" dirty="0" err="1" smtClean="0">
                <a:solidFill>
                  <a:srgbClr val="339966"/>
                </a:solidFill>
                <a:latin typeface="+mj-ea"/>
                <a:ea typeface="+mj-ea"/>
              </a:rPr>
              <a:t>앱</a:t>
            </a: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 활용</a:t>
            </a:r>
            <a:r>
              <a:rPr lang="en-US" altLang="ko-KR" sz="1400" b="1" dirty="0" smtClean="0">
                <a:solidFill>
                  <a:srgbClr val="339966"/>
                </a:solidFill>
                <a:latin typeface="+mj-ea"/>
                <a:ea typeface="+mj-ea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시원하고 </a:t>
            </a:r>
            <a:r>
              <a:rPr lang="ko-KR" altLang="en-US" sz="1400" b="1" dirty="0">
                <a:solidFill>
                  <a:srgbClr val="339966"/>
                </a:solidFill>
                <a:latin typeface="+mj-ea"/>
                <a:ea typeface="+mj-ea"/>
              </a:rPr>
              <a:t>깨</a:t>
            </a: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끗한 </a:t>
            </a: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물과 근로자가 쉴 수 있는 그늘</a:t>
            </a:r>
            <a:r>
              <a:rPr lang="en-US" altLang="ko-KR" sz="1400" b="1" dirty="0" smtClean="0">
                <a:solidFill>
                  <a:srgbClr val="339966"/>
                </a:solidFill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휴식공간</a:t>
            </a:r>
            <a:r>
              <a:rPr lang="en-US" altLang="ko-KR" sz="1400" b="1" dirty="0" smtClean="0">
                <a:solidFill>
                  <a:srgbClr val="339966"/>
                </a:solidFill>
                <a:latin typeface="+mj-ea"/>
                <a:ea typeface="+mj-ea"/>
              </a:rPr>
              <a:t>) </a:t>
            </a: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준비</a:t>
            </a:r>
            <a:endParaRPr lang="en-US" altLang="ko-KR" sz="1400" b="1" dirty="0" smtClean="0">
              <a:solidFill>
                <a:srgbClr val="339966"/>
              </a:solidFill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실내작업장의 경우 작업장 내 냉방 </a:t>
            </a:r>
            <a:r>
              <a:rPr lang="en-US" altLang="ko-KR" sz="1400" b="1" dirty="0" smtClean="0">
                <a:solidFill>
                  <a:srgbClr val="339966"/>
                </a:solidFill>
                <a:latin typeface="+mj-ea"/>
                <a:ea typeface="+mj-ea"/>
              </a:rPr>
              <a:t>· </a:t>
            </a:r>
            <a:r>
              <a:rPr lang="ko-KR" altLang="en-US" sz="1400" b="1" dirty="0" smtClean="0">
                <a:solidFill>
                  <a:srgbClr val="339966"/>
                </a:solidFill>
                <a:latin typeface="+mj-ea"/>
                <a:ea typeface="+mj-ea"/>
              </a:rPr>
              <a:t>환기시설이 적절한지 점검</a:t>
            </a:r>
            <a:endParaRPr lang="ko-KR" altLang="en-US" sz="1400" b="1" dirty="0">
              <a:solidFill>
                <a:srgbClr val="339966"/>
              </a:solidFill>
              <a:latin typeface="+mj-ea"/>
              <a:ea typeface="+mj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476545" y="3102541"/>
            <a:ext cx="7986891" cy="1013809"/>
            <a:chOff x="2200910" y="1955172"/>
            <a:chExt cx="8156070" cy="1401818"/>
          </a:xfrm>
        </p:grpSpPr>
        <p:sp>
          <p:nvSpPr>
            <p:cNvPr id="33" name="직사각형 32"/>
            <p:cNvSpPr/>
            <p:nvPr/>
          </p:nvSpPr>
          <p:spPr>
            <a:xfrm>
              <a:off x="2949181" y="1955173"/>
              <a:ext cx="7407799" cy="1401815"/>
            </a:xfrm>
            <a:prstGeom prst="rect">
              <a:avLst/>
            </a:prstGeom>
            <a:noFill/>
            <a:ln>
              <a:solidFill>
                <a:srgbClr val="EDE3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34" name="타원 33"/>
            <p:cNvSpPr/>
            <p:nvPr/>
          </p:nvSpPr>
          <p:spPr>
            <a:xfrm>
              <a:off x="2200910" y="1955172"/>
              <a:ext cx="1317474" cy="140181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EDE3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27717" y="3330881"/>
            <a:ext cx="1435773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+mj-ea"/>
                <a:ea typeface="+mj-ea"/>
              </a:rPr>
              <a:t>주의</a:t>
            </a:r>
            <a:r>
              <a:rPr lang="en-US" altLang="ko-KR" sz="1400" b="1" dirty="0" smtClean="0">
                <a:latin typeface="+mj-ea"/>
                <a:ea typeface="+mj-ea"/>
              </a:rPr>
              <a:t> </a:t>
            </a:r>
          </a:p>
          <a:p>
            <a:pPr algn="ctr"/>
            <a:r>
              <a:rPr lang="en-US" altLang="ko-KR" sz="1000" b="1" dirty="0" smtClean="0">
                <a:latin typeface="+mj-ea"/>
                <a:ea typeface="+mj-ea"/>
              </a:rPr>
              <a:t>(</a:t>
            </a:r>
            <a:r>
              <a:rPr lang="ko-KR" altLang="en-US" sz="1000" b="1" dirty="0" smtClean="0">
                <a:latin typeface="+mj-ea"/>
                <a:ea typeface="+mj-ea"/>
              </a:rPr>
              <a:t>체감온도 </a:t>
            </a:r>
            <a:r>
              <a:rPr lang="en-US" altLang="ko-KR" sz="1000" b="1" dirty="0" smtClean="0">
                <a:latin typeface="+mj-ea"/>
                <a:ea typeface="+mj-ea"/>
              </a:rPr>
              <a:t>33℃ </a:t>
            </a:r>
            <a:r>
              <a:rPr lang="ko-KR" altLang="en-US" sz="1000" b="1" dirty="0" smtClean="0">
                <a:latin typeface="+mj-ea"/>
                <a:ea typeface="+mj-ea"/>
              </a:rPr>
              <a:t>이상</a:t>
            </a:r>
            <a:r>
              <a:rPr lang="en-US" altLang="ko-KR" sz="1000" b="1" dirty="0" smtClean="0">
                <a:latin typeface="+mj-ea"/>
                <a:ea typeface="+mj-ea"/>
              </a:rPr>
              <a:t>)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13525" y="3212976"/>
            <a:ext cx="65220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smtClean="0">
                <a:latin typeface="+mj-ea"/>
                <a:ea typeface="+mj-ea"/>
              </a:rPr>
              <a:t>매시간 </a:t>
            </a:r>
            <a:r>
              <a:rPr lang="en-US" altLang="ko-KR" sz="1400" b="1" dirty="0">
                <a:latin typeface="+mj-ea"/>
                <a:ea typeface="+mj-ea"/>
              </a:rPr>
              <a:t>10</a:t>
            </a:r>
            <a:r>
              <a:rPr lang="ko-KR" altLang="en-US" sz="1400" b="1" dirty="0">
                <a:latin typeface="+mj-ea"/>
                <a:ea typeface="+mj-ea"/>
              </a:rPr>
              <a:t>분씩 그늘</a:t>
            </a:r>
            <a:r>
              <a:rPr lang="en-US" altLang="ko-KR" sz="1400" b="1" dirty="0">
                <a:latin typeface="+mj-ea"/>
                <a:ea typeface="+mj-ea"/>
              </a:rPr>
              <a:t>(</a:t>
            </a:r>
            <a:r>
              <a:rPr lang="ko-KR" altLang="en-US" sz="1400" b="1" dirty="0">
                <a:latin typeface="+mj-ea"/>
                <a:ea typeface="+mj-ea"/>
              </a:rPr>
              <a:t>휴식공간</a:t>
            </a:r>
            <a:r>
              <a:rPr lang="en-US" altLang="ko-KR" sz="1400" b="1" dirty="0">
                <a:latin typeface="+mj-ea"/>
                <a:ea typeface="+mj-ea"/>
              </a:rPr>
              <a:t>)</a:t>
            </a:r>
            <a:r>
              <a:rPr lang="ko-KR" altLang="en-US" sz="1400" b="1" dirty="0">
                <a:latin typeface="+mj-ea"/>
                <a:ea typeface="+mj-ea"/>
              </a:rPr>
              <a:t>에서 휴식하기</a:t>
            </a:r>
            <a:endParaRPr lang="en-US" altLang="ko-KR" sz="1400" b="1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무더위 시간대</a:t>
            </a:r>
            <a:r>
              <a:rPr lang="en-US" altLang="ko-KR" sz="14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(14~17</a:t>
            </a:r>
            <a:r>
              <a:rPr lang="ko-KR" altLang="en-US" sz="14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시</a:t>
            </a:r>
            <a:r>
              <a:rPr lang="en-US" altLang="ko-KR" sz="14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400" b="1" spc="-150" dirty="0">
                <a:latin typeface="+mj-ea"/>
                <a:ea typeface="+mj-ea"/>
              </a:rPr>
              <a:t>에는 옥외작업 단축 또는 </a:t>
            </a:r>
            <a:r>
              <a:rPr lang="ko-KR" altLang="en-US" sz="1400" b="1" spc="-150" dirty="0" err="1">
                <a:latin typeface="+mj-ea"/>
                <a:ea typeface="+mj-ea"/>
              </a:rPr>
              <a:t>작업시간대</a:t>
            </a:r>
            <a:r>
              <a:rPr lang="ko-KR" altLang="en-US" sz="1400" b="1" spc="-150" dirty="0">
                <a:latin typeface="+mj-ea"/>
                <a:ea typeface="+mj-ea"/>
              </a:rPr>
              <a:t> </a:t>
            </a:r>
            <a:r>
              <a:rPr lang="ko-KR" altLang="en-US" sz="1400" b="1" dirty="0">
                <a:latin typeface="+mj-ea"/>
                <a:ea typeface="+mj-ea"/>
              </a:rPr>
              <a:t>조정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ko-KR" altLang="en-US" sz="1200" b="1" dirty="0">
              <a:latin typeface="+mj-ea"/>
              <a:ea typeface="+mj-ea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486563" y="4344688"/>
            <a:ext cx="7986891" cy="1013809"/>
            <a:chOff x="2200910" y="1955172"/>
            <a:chExt cx="8156070" cy="1401818"/>
          </a:xfrm>
        </p:grpSpPr>
        <p:sp>
          <p:nvSpPr>
            <p:cNvPr id="44" name="직사각형 43"/>
            <p:cNvSpPr/>
            <p:nvPr/>
          </p:nvSpPr>
          <p:spPr>
            <a:xfrm>
              <a:off x="2949181" y="1955173"/>
              <a:ext cx="7407799" cy="1401815"/>
            </a:xfrm>
            <a:prstGeom prst="rect">
              <a:avLst/>
            </a:prstGeom>
            <a:noFill/>
            <a:ln>
              <a:solidFill>
                <a:srgbClr val="DF88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45" name="타원 44"/>
            <p:cNvSpPr/>
            <p:nvPr/>
          </p:nvSpPr>
          <p:spPr>
            <a:xfrm>
              <a:off x="2200910" y="1955172"/>
              <a:ext cx="1317474" cy="1401818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DF88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437735" y="4573028"/>
            <a:ext cx="135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+mj-ea"/>
                <a:ea typeface="+mj-ea"/>
              </a:rPr>
              <a:t>경고</a:t>
            </a:r>
            <a:endParaRPr lang="en-US" altLang="ko-KR" b="1" dirty="0" smtClean="0">
              <a:latin typeface="+mj-ea"/>
              <a:ea typeface="+mj-ea"/>
            </a:endParaRPr>
          </a:p>
          <a:p>
            <a:pPr algn="ctr"/>
            <a:r>
              <a:rPr lang="en-US" altLang="ko-KR" sz="1000" b="1" dirty="0" smtClean="0">
                <a:latin typeface="+mj-ea"/>
                <a:ea typeface="+mj-ea"/>
              </a:rPr>
              <a:t>(</a:t>
            </a:r>
            <a:r>
              <a:rPr lang="ko-KR" altLang="en-US" sz="1000" b="1" dirty="0" smtClean="0">
                <a:latin typeface="+mj-ea"/>
                <a:ea typeface="+mj-ea"/>
              </a:rPr>
              <a:t>체감온도 </a:t>
            </a:r>
            <a:r>
              <a:rPr lang="en-US" altLang="ko-KR" sz="1000" b="1" dirty="0" smtClean="0">
                <a:latin typeface="+mj-ea"/>
                <a:ea typeface="+mj-ea"/>
              </a:rPr>
              <a:t>35℃ </a:t>
            </a:r>
            <a:r>
              <a:rPr lang="ko-KR" altLang="en-US" sz="1000" b="1" dirty="0" smtClean="0">
                <a:latin typeface="+mj-ea"/>
                <a:ea typeface="+mj-ea"/>
              </a:rPr>
              <a:t>이상</a:t>
            </a:r>
            <a:r>
              <a:rPr lang="en-US" altLang="ko-KR" sz="1000" b="1" dirty="0" smtClean="0">
                <a:latin typeface="+mj-ea"/>
                <a:ea typeface="+mj-ea"/>
              </a:rPr>
              <a:t>)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823543" y="4322420"/>
            <a:ext cx="6522032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smtClean="0">
                <a:latin typeface="+mj-ea"/>
                <a:ea typeface="+mj-ea"/>
              </a:rPr>
              <a:t>매시간 </a:t>
            </a:r>
            <a:r>
              <a:rPr lang="en-US" altLang="ko-KR" sz="1400" b="1" dirty="0">
                <a:latin typeface="+mj-ea"/>
                <a:ea typeface="+mj-ea"/>
              </a:rPr>
              <a:t>15</a:t>
            </a:r>
            <a:r>
              <a:rPr lang="ko-KR" altLang="en-US" sz="1400" b="1" dirty="0">
                <a:latin typeface="+mj-ea"/>
                <a:ea typeface="+mj-ea"/>
              </a:rPr>
              <a:t>분씩 그늘</a:t>
            </a:r>
            <a:r>
              <a:rPr lang="en-US" altLang="ko-KR" sz="1400" b="1" dirty="0">
                <a:latin typeface="+mj-ea"/>
                <a:ea typeface="+mj-ea"/>
              </a:rPr>
              <a:t>(</a:t>
            </a:r>
            <a:r>
              <a:rPr lang="ko-KR" altLang="en-US" sz="1400" b="1" dirty="0">
                <a:latin typeface="+mj-ea"/>
                <a:ea typeface="+mj-ea"/>
              </a:rPr>
              <a:t>휴식공간</a:t>
            </a:r>
            <a:r>
              <a:rPr lang="en-US" altLang="ko-KR" sz="1400" b="1" dirty="0">
                <a:latin typeface="+mj-ea"/>
                <a:ea typeface="+mj-ea"/>
              </a:rPr>
              <a:t>)</a:t>
            </a:r>
            <a:r>
              <a:rPr lang="ko-KR" altLang="en-US" sz="1400" b="1" dirty="0">
                <a:latin typeface="+mj-ea"/>
                <a:ea typeface="+mj-ea"/>
              </a:rPr>
              <a:t>에서 휴식하기</a:t>
            </a:r>
            <a:endParaRPr lang="en-US" altLang="ko-KR" sz="1400" b="1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spc="-150" dirty="0">
                <a:latin typeface="+mj-ea"/>
                <a:ea typeface="+mj-ea"/>
              </a:rPr>
              <a:t>무더위 시간대</a:t>
            </a:r>
            <a:r>
              <a:rPr lang="en-US" altLang="ko-KR" sz="1400" b="1" spc="-150" dirty="0">
                <a:latin typeface="+mj-ea"/>
                <a:ea typeface="+mj-ea"/>
              </a:rPr>
              <a:t>(14~17</a:t>
            </a:r>
            <a:r>
              <a:rPr lang="ko-KR" altLang="en-US" sz="1400" b="1" spc="-150" dirty="0">
                <a:latin typeface="+mj-ea"/>
                <a:ea typeface="+mj-ea"/>
              </a:rPr>
              <a:t>시</a:t>
            </a:r>
            <a:r>
              <a:rPr lang="en-US" altLang="ko-KR" sz="1400" b="1" spc="-150" dirty="0">
                <a:latin typeface="+mj-ea"/>
                <a:ea typeface="+mj-ea"/>
              </a:rPr>
              <a:t>)</a:t>
            </a:r>
            <a:r>
              <a:rPr lang="ko-KR" altLang="en-US" sz="1400" b="1" spc="-150" dirty="0">
                <a:latin typeface="+mj-ea"/>
                <a:ea typeface="+mj-ea"/>
              </a:rPr>
              <a:t>에는 불가피한 경우를 제외하고는 옥외작업 </a:t>
            </a:r>
            <a:r>
              <a:rPr lang="ko-KR" altLang="en-US" sz="1400" b="1" spc="-150" dirty="0" smtClean="0">
                <a:latin typeface="+mj-ea"/>
                <a:ea typeface="+mj-ea"/>
              </a:rPr>
              <a:t>중지</a:t>
            </a:r>
            <a:endParaRPr lang="en-US" altLang="ko-KR" sz="1400" b="1" spc="-150" dirty="0" smtClean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smtClean="0">
                <a:latin typeface="+mj-ea"/>
                <a:ea typeface="+mj-ea"/>
              </a:rPr>
              <a:t>업무담당자를 지정하여 근로자의 건강상태 확인</a:t>
            </a:r>
            <a:endParaRPr lang="ko-KR" altLang="en-US" sz="1400" b="1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ko-KR" altLang="en-US" sz="1200" dirty="0"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486563" y="5586835"/>
            <a:ext cx="7986891" cy="1013809"/>
            <a:chOff x="2200910" y="1955172"/>
            <a:chExt cx="8156070" cy="1401818"/>
          </a:xfrm>
        </p:grpSpPr>
        <p:sp>
          <p:nvSpPr>
            <p:cNvPr id="49" name="직사각형 48"/>
            <p:cNvSpPr/>
            <p:nvPr/>
          </p:nvSpPr>
          <p:spPr>
            <a:xfrm>
              <a:off x="2949181" y="1955173"/>
              <a:ext cx="7407799" cy="140181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50" name="타원 49"/>
            <p:cNvSpPr/>
            <p:nvPr/>
          </p:nvSpPr>
          <p:spPr>
            <a:xfrm>
              <a:off x="2200910" y="1955172"/>
              <a:ext cx="1317474" cy="1401818"/>
            </a:xfrm>
            <a:prstGeom prst="ellipse">
              <a:avLst/>
            </a:prstGeom>
            <a:solidFill>
              <a:srgbClr val="FF33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480584" y="5789196"/>
            <a:ext cx="1354247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+mn-ea"/>
              </a:rPr>
              <a:t>위험</a:t>
            </a:r>
            <a:endParaRPr lang="en-US" altLang="ko-KR" b="1" dirty="0" smtClean="0">
              <a:latin typeface="+mn-ea"/>
            </a:endParaRPr>
          </a:p>
          <a:p>
            <a:pPr algn="ctr"/>
            <a:r>
              <a:rPr lang="en-US" altLang="ko-KR" sz="1000" b="1" dirty="0" smtClean="0">
                <a:latin typeface="+mn-ea"/>
              </a:rPr>
              <a:t>(</a:t>
            </a:r>
            <a:r>
              <a:rPr lang="ko-KR" altLang="en-US" sz="1000" b="1" dirty="0" smtClean="0">
                <a:latin typeface="+mn-ea"/>
              </a:rPr>
              <a:t>체감온도 </a:t>
            </a:r>
            <a:r>
              <a:rPr lang="en-US" altLang="ko-KR" sz="1000" b="1" dirty="0" smtClean="0">
                <a:latin typeface="+mn-ea"/>
              </a:rPr>
              <a:t>38℃ </a:t>
            </a:r>
            <a:r>
              <a:rPr lang="ko-KR" altLang="en-US" sz="1000" b="1" dirty="0" smtClean="0">
                <a:latin typeface="+mn-ea"/>
              </a:rPr>
              <a:t>이상</a:t>
            </a:r>
            <a:r>
              <a:rPr lang="en-US" altLang="ko-KR" sz="1000" b="1" dirty="0" smtClean="0">
                <a:latin typeface="+mn-ea"/>
              </a:rPr>
              <a:t>)</a:t>
            </a:r>
            <a:endParaRPr lang="ko-KR" altLang="en-US" sz="1000" b="1" dirty="0"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866392" y="5586834"/>
            <a:ext cx="65220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smtClean="0">
                <a:latin typeface="+mj-ea"/>
                <a:ea typeface="+mj-ea"/>
              </a:rPr>
              <a:t>매시간 </a:t>
            </a:r>
            <a:r>
              <a:rPr lang="en-US" altLang="ko-KR" sz="1400" b="1" dirty="0">
                <a:latin typeface="+mj-ea"/>
                <a:ea typeface="+mj-ea"/>
              </a:rPr>
              <a:t>15</a:t>
            </a:r>
            <a:r>
              <a:rPr lang="ko-KR" altLang="en-US" sz="1400" b="1" dirty="0">
                <a:latin typeface="+mj-ea"/>
                <a:ea typeface="+mj-ea"/>
              </a:rPr>
              <a:t>분 이상씩 그늘</a:t>
            </a:r>
            <a:r>
              <a:rPr lang="en-US" altLang="ko-KR" sz="1400" b="1" dirty="0">
                <a:latin typeface="+mj-ea"/>
                <a:ea typeface="+mj-ea"/>
              </a:rPr>
              <a:t>(</a:t>
            </a:r>
            <a:r>
              <a:rPr lang="ko-KR" altLang="en-US" sz="1400" b="1" dirty="0">
                <a:latin typeface="+mj-ea"/>
                <a:ea typeface="+mj-ea"/>
              </a:rPr>
              <a:t>휴식공간</a:t>
            </a:r>
            <a:r>
              <a:rPr lang="en-US" altLang="ko-KR" sz="1400" b="1" dirty="0">
                <a:latin typeface="+mj-ea"/>
                <a:ea typeface="+mj-ea"/>
              </a:rPr>
              <a:t>)</a:t>
            </a:r>
            <a:r>
              <a:rPr lang="ko-KR" altLang="en-US" sz="1400" b="1" dirty="0">
                <a:latin typeface="+mj-ea"/>
                <a:ea typeface="+mj-ea"/>
              </a:rPr>
              <a:t>에서 휴식하기</a:t>
            </a:r>
            <a:endParaRPr lang="en-US" altLang="ko-KR" sz="1400" b="1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spc="-150" dirty="0">
                <a:latin typeface="+mj-ea"/>
                <a:ea typeface="+mj-ea"/>
              </a:rPr>
              <a:t>무더위 시간대</a:t>
            </a:r>
            <a:r>
              <a:rPr lang="en-US" altLang="ko-KR" sz="1400" b="1" spc="-150" dirty="0">
                <a:latin typeface="+mj-ea"/>
                <a:ea typeface="+mj-ea"/>
              </a:rPr>
              <a:t>(14~17</a:t>
            </a:r>
            <a:r>
              <a:rPr lang="ko-KR" altLang="en-US" sz="1400" b="1" spc="-150" dirty="0">
                <a:latin typeface="+mj-ea"/>
                <a:ea typeface="+mj-ea"/>
              </a:rPr>
              <a:t>시</a:t>
            </a:r>
            <a:r>
              <a:rPr lang="en-US" altLang="ko-KR" sz="1400" b="1" spc="-150" dirty="0">
                <a:latin typeface="+mj-ea"/>
                <a:ea typeface="+mj-ea"/>
              </a:rPr>
              <a:t>)</a:t>
            </a:r>
            <a:r>
              <a:rPr lang="ko-KR" altLang="en-US" sz="1400" b="1" spc="-150" dirty="0">
                <a:latin typeface="+mj-ea"/>
                <a:ea typeface="+mj-ea"/>
              </a:rPr>
              <a:t>에는 재난 및 안전관리 등에 필요한 </a:t>
            </a:r>
            <a:r>
              <a:rPr lang="ko-KR" altLang="en-US" sz="1400" b="1" spc="-150" dirty="0" smtClean="0">
                <a:latin typeface="+mj-ea"/>
                <a:ea typeface="+mj-ea"/>
              </a:rPr>
              <a:t>긴급조치 </a:t>
            </a:r>
            <a:r>
              <a:rPr lang="ko-KR" altLang="en-US" sz="1400" b="1" spc="-150" dirty="0">
                <a:latin typeface="+mj-ea"/>
                <a:ea typeface="+mj-ea"/>
              </a:rPr>
              <a:t>외 옥외작업 </a:t>
            </a:r>
            <a:r>
              <a:rPr lang="ko-KR" altLang="en-US" sz="1400" b="1" spc="-150" dirty="0" smtClean="0">
                <a:latin typeface="+mj-ea"/>
                <a:ea typeface="+mj-ea"/>
              </a:rPr>
              <a:t>중지</a:t>
            </a:r>
            <a:endParaRPr lang="en-US" altLang="ko-KR" sz="1400" b="1" spc="-150" dirty="0" smtClean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smtClean="0">
                <a:latin typeface="+mj-ea"/>
                <a:ea typeface="+mj-ea"/>
              </a:rPr>
              <a:t>열사병 등 </a:t>
            </a:r>
            <a:r>
              <a:rPr lang="ko-KR" altLang="en-US" sz="1400" b="1" dirty="0" err="1" smtClean="0">
                <a:latin typeface="+mj-ea"/>
                <a:ea typeface="+mj-ea"/>
              </a:rPr>
              <a:t>온열질환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ko-KR" altLang="en-US" sz="1400" b="1" dirty="0" err="1" smtClean="0">
                <a:latin typeface="+mj-ea"/>
                <a:ea typeface="+mj-ea"/>
              </a:rPr>
              <a:t>민감군에</a:t>
            </a:r>
            <a:r>
              <a:rPr lang="ko-KR" altLang="en-US" sz="1400" b="1" dirty="0" smtClean="0">
                <a:latin typeface="+mj-ea"/>
                <a:ea typeface="+mj-ea"/>
              </a:rPr>
              <a:t> 대하여 </a:t>
            </a:r>
            <a:r>
              <a:rPr lang="ko-KR" altLang="en-US" sz="1400" b="1" dirty="0" smtClean="0">
                <a:latin typeface="+mj-ea"/>
                <a:ea typeface="+mj-ea"/>
              </a:rPr>
              <a:t>옥외작업 제한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50952" y="1931487"/>
            <a:ext cx="1119408" cy="83299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공통사항</a:t>
            </a:r>
            <a:endParaRPr lang="en-US" altLang="ko-KR" sz="1400" b="1" dirty="0" smtClean="0">
              <a:latin typeface="+mj-ea"/>
              <a:ea typeface="+mj-ea"/>
            </a:endParaRPr>
          </a:p>
          <a:p>
            <a:pPr algn="ctr"/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관심</a:t>
            </a:r>
            <a:r>
              <a:rPr lang="en-US" altLang="ko-KR" sz="1400" b="1" dirty="0" smtClean="0">
                <a:latin typeface="+mj-ea"/>
                <a:ea typeface="+mj-ea"/>
              </a:rPr>
              <a:t>,</a:t>
            </a:r>
            <a:r>
              <a:rPr lang="ko-KR" altLang="en-US" sz="1400" b="1" dirty="0" smtClean="0">
                <a:latin typeface="+mj-ea"/>
                <a:ea typeface="+mj-ea"/>
              </a:rPr>
              <a:t>주의</a:t>
            </a:r>
            <a:r>
              <a:rPr lang="en-US" altLang="ko-KR" sz="1400" b="1" dirty="0" smtClean="0">
                <a:latin typeface="+mj-ea"/>
                <a:ea typeface="+mj-ea"/>
              </a:rPr>
              <a:t>,</a:t>
            </a:r>
          </a:p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경고</a:t>
            </a:r>
            <a:r>
              <a:rPr lang="en-US" altLang="ko-KR" sz="1400" b="1" dirty="0" smtClean="0">
                <a:latin typeface="+mj-ea"/>
                <a:ea typeface="+mj-ea"/>
              </a:rPr>
              <a:t>,</a:t>
            </a:r>
            <a:r>
              <a:rPr lang="ko-KR" altLang="en-US" sz="1400" b="1" dirty="0" smtClean="0">
                <a:latin typeface="+mj-ea"/>
                <a:ea typeface="+mj-ea"/>
              </a:rPr>
              <a:t>위험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5269"/>
          <a:stretch/>
        </p:blipFill>
        <p:spPr>
          <a:xfrm>
            <a:off x="7524327" y="4430367"/>
            <a:ext cx="936105" cy="87860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6" t="7793" b="3956"/>
          <a:stretch/>
        </p:blipFill>
        <p:spPr>
          <a:xfrm>
            <a:off x="7104171" y="3180399"/>
            <a:ext cx="1253295" cy="86409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842763"/>
            <a:ext cx="1624485" cy="899026"/>
          </a:xfrm>
          <a:prstGeom prst="rect">
            <a:avLst/>
          </a:prstGeom>
        </p:spPr>
      </p:pic>
      <p:sp>
        <p:nvSpPr>
          <p:cNvPr id="3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492875"/>
            <a:ext cx="2133600" cy="365125"/>
          </a:xfrm>
        </p:spPr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9566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/>
          </p:cNvSpPr>
          <p:nvPr/>
        </p:nvSpPr>
        <p:spPr>
          <a:xfrm>
            <a:off x="975372" y="176883"/>
            <a:ext cx="6804248" cy="52322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eaLnBrk="0" fontAlgn="base"/>
            <a:r>
              <a:rPr lang="ko-KR" altLang="en-US" sz="2800" b="1" spc="-150" dirty="0" err="1" smtClean="0">
                <a:solidFill>
                  <a:schemeClr val="bg1"/>
                </a:solidFill>
                <a:ea typeface="맑은 고딕" panose="020B0503020000020004" pitchFamily="50" charset="-127"/>
              </a:rPr>
              <a:t>온열질환</a:t>
            </a:r>
            <a:r>
              <a:rPr lang="ko-KR" altLang="en-US" sz="2800" b="1" spc="-15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 예방 </a:t>
            </a:r>
            <a:r>
              <a:rPr lang="en-US" altLang="ko-KR" sz="2800" b="1" spc="-150" dirty="0">
                <a:solidFill>
                  <a:schemeClr val="bg1"/>
                </a:solidFill>
              </a:rPr>
              <a:t>Quick </a:t>
            </a:r>
            <a:r>
              <a:rPr lang="en-US" altLang="ko-KR" sz="2800" b="1" spc="-150" dirty="0" smtClean="0">
                <a:solidFill>
                  <a:schemeClr val="bg1"/>
                </a:solidFill>
              </a:rPr>
              <a:t>Message</a:t>
            </a:r>
            <a:endParaRPr lang="ko-KR" altLang="en-US" sz="2800" b="1" spc="-150" dirty="0">
              <a:solidFill>
                <a:schemeClr val="bg1"/>
              </a:solidFill>
              <a:latin typeface="+mj-ea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467544" y="1099771"/>
            <a:ext cx="5583522" cy="499920"/>
            <a:chOff x="467544" y="1099771"/>
            <a:chExt cx="5583522" cy="499920"/>
          </a:xfrm>
        </p:grpSpPr>
        <p:grpSp>
          <p:nvGrpSpPr>
            <p:cNvPr id="38" name="Group 37"/>
            <p:cNvGrpSpPr/>
            <p:nvPr/>
          </p:nvGrpSpPr>
          <p:grpSpPr>
            <a:xfrm>
              <a:off x="550952" y="1099771"/>
              <a:ext cx="5500114" cy="499920"/>
              <a:chOff x="550952" y="1340768"/>
              <a:chExt cx="5500114" cy="499920"/>
            </a:xfrm>
          </p:grpSpPr>
          <p:sp>
            <p:nvSpPr>
              <p:cNvPr id="39" name="Rounded Rectangle 38"/>
              <p:cNvSpPr/>
              <p:nvPr/>
            </p:nvSpPr>
            <p:spPr>
              <a:xfrm>
                <a:off x="663006" y="1408640"/>
                <a:ext cx="5388060" cy="432048"/>
              </a:xfrm>
              <a:prstGeom prst="round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2700" cmpd="sng">
                <a:solidFill>
                  <a:srgbClr val="8DC33E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altLang="ko-KR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Rounded Rectangle 39"/>
              <p:cNvSpPr/>
              <p:nvPr/>
            </p:nvSpPr>
            <p:spPr>
              <a:xfrm>
                <a:off x="550952" y="1340768"/>
                <a:ext cx="5389200" cy="432048"/>
              </a:xfrm>
              <a:prstGeom prst="roundRect">
                <a:avLst/>
              </a:prstGeom>
              <a:solidFill>
                <a:srgbClr val="8DC33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>
                  <a:spcBef>
                    <a:spcPct val="0"/>
                  </a:spcBef>
                  <a:defRPr/>
                </a:pP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체감온도 확인방법</a:t>
                </a:r>
                <a:endParaRPr lang="ko-KR" altLang="en-US" sz="1100" spc="-50" dirty="0">
                  <a:solidFill>
                    <a:schemeClr val="bg1"/>
                  </a:solidFill>
                  <a:latin typeface="함초롬바탕" pitchFamily="18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467544" y="1118585"/>
              <a:ext cx="324338" cy="369332"/>
              <a:chOff x="448730" y="1071550"/>
              <a:chExt cx="324338" cy="369332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448730" y="1097084"/>
                <a:ext cx="324338" cy="324338"/>
              </a:xfrm>
              <a:prstGeom prst="ellipse">
                <a:avLst/>
              </a:prstGeom>
              <a:solidFill>
                <a:srgbClr val="FFE312"/>
              </a:solidFill>
              <a:ln w="38100" cmpd="sng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448730" y="1071550"/>
                <a:ext cx="306846" cy="3693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b="1" spc="-160" dirty="0">
                    <a:solidFill>
                      <a:schemeClr val="accent3">
                        <a:lumMod val="75000"/>
                      </a:schemeClr>
                    </a:solidFill>
                  </a:rPr>
                  <a:t>4</a:t>
                </a:r>
                <a:endParaRPr lang="en-US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p:grp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2816"/>
            <a:ext cx="8640960" cy="4968552"/>
          </a:xfrm>
          <a:prstGeom prst="rect">
            <a:avLst/>
          </a:prstGeom>
        </p:spPr>
      </p:pic>
      <p:sp>
        <p:nvSpPr>
          <p:cNvPr id="1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492875"/>
            <a:ext cx="2133600" cy="365125"/>
          </a:xfrm>
        </p:spPr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065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5" name="TextBox 4"/>
          <p:cNvSpPr txBox="1">
            <a:spLocks/>
          </p:cNvSpPr>
          <p:nvPr/>
        </p:nvSpPr>
        <p:spPr>
          <a:xfrm>
            <a:off x="975372" y="176883"/>
            <a:ext cx="6804248" cy="52322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eaLnBrk="0" fontAlgn="base"/>
            <a:r>
              <a:rPr lang="ko-KR" altLang="en-US" sz="2800" b="1" spc="-150" dirty="0" err="1" smtClean="0">
                <a:solidFill>
                  <a:schemeClr val="bg1"/>
                </a:solidFill>
                <a:ea typeface="맑은 고딕" panose="020B0503020000020004" pitchFamily="50" charset="-127"/>
              </a:rPr>
              <a:t>온열질환</a:t>
            </a:r>
            <a:r>
              <a:rPr lang="ko-KR" altLang="en-US" sz="2800" b="1" spc="-15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 예방 </a:t>
            </a:r>
            <a:r>
              <a:rPr lang="en-US" altLang="ko-KR" sz="2800" b="1" spc="-150" dirty="0" smtClean="0">
                <a:solidFill>
                  <a:schemeClr val="bg1"/>
                </a:solidFill>
              </a:rPr>
              <a:t>Quick Message</a:t>
            </a:r>
            <a:endParaRPr lang="ko-KR" altLang="en-US" sz="2800" b="1" spc="-15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467544" y="1099771"/>
            <a:ext cx="5583522" cy="499920"/>
            <a:chOff x="467544" y="1099771"/>
            <a:chExt cx="5583522" cy="499920"/>
          </a:xfrm>
        </p:grpSpPr>
        <p:grpSp>
          <p:nvGrpSpPr>
            <p:cNvPr id="38" name="Group 37"/>
            <p:cNvGrpSpPr/>
            <p:nvPr/>
          </p:nvGrpSpPr>
          <p:grpSpPr>
            <a:xfrm>
              <a:off x="550952" y="1099771"/>
              <a:ext cx="5500114" cy="499920"/>
              <a:chOff x="550952" y="1340768"/>
              <a:chExt cx="5500114" cy="499920"/>
            </a:xfrm>
          </p:grpSpPr>
          <p:sp>
            <p:nvSpPr>
              <p:cNvPr id="39" name="Rounded Rectangle 38"/>
              <p:cNvSpPr/>
              <p:nvPr/>
            </p:nvSpPr>
            <p:spPr>
              <a:xfrm>
                <a:off x="663006" y="1408640"/>
                <a:ext cx="5388060" cy="432048"/>
              </a:xfrm>
              <a:prstGeom prst="round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2700" cmpd="sng">
                <a:solidFill>
                  <a:srgbClr val="8DC33E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altLang="ko-KR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Rounded Rectangle 39"/>
              <p:cNvSpPr/>
              <p:nvPr/>
            </p:nvSpPr>
            <p:spPr>
              <a:xfrm>
                <a:off x="550952" y="1340768"/>
                <a:ext cx="5389200" cy="432048"/>
              </a:xfrm>
              <a:prstGeom prst="roundRect">
                <a:avLst/>
              </a:prstGeom>
              <a:solidFill>
                <a:srgbClr val="8DC33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>
                  <a:spcBef>
                    <a:spcPct val="0"/>
                  </a:spcBef>
                  <a:defRPr/>
                </a:pP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</a:t>
                </a:r>
                <a:r>
                  <a:rPr lang="ko-KR" altLang="en-US" b="1" dirty="0" err="1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온열환자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발생 시 조치방법</a:t>
                </a:r>
                <a:endParaRPr lang="ko-KR" altLang="en-US" sz="1100" spc="-50" dirty="0">
                  <a:solidFill>
                    <a:schemeClr val="bg1"/>
                  </a:solidFill>
                  <a:latin typeface="함초롬바탕" pitchFamily="18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467544" y="1118585"/>
              <a:ext cx="324338" cy="369332"/>
              <a:chOff x="448730" y="1071550"/>
              <a:chExt cx="324338" cy="369332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448730" y="1097084"/>
                <a:ext cx="324338" cy="324338"/>
              </a:xfrm>
              <a:prstGeom prst="ellipse">
                <a:avLst/>
              </a:prstGeom>
              <a:solidFill>
                <a:srgbClr val="FFE312"/>
              </a:solidFill>
              <a:ln w="38100" cmpd="sng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448730" y="1071550"/>
                <a:ext cx="306846" cy="3693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b="1" spc="-160" dirty="0">
                    <a:solidFill>
                      <a:schemeClr val="accent3">
                        <a:lumMod val="75000"/>
                      </a:schemeClr>
                    </a:solidFill>
                  </a:rPr>
                  <a:t>5</a:t>
                </a:r>
                <a:endParaRPr lang="en-US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p:grp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88840"/>
            <a:ext cx="8568952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28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093D-525C-46F0-84B9-154CDEB2DA1F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5" name="TextBox 4"/>
          <p:cNvSpPr txBox="1">
            <a:spLocks/>
          </p:cNvSpPr>
          <p:nvPr/>
        </p:nvSpPr>
        <p:spPr>
          <a:xfrm>
            <a:off x="975372" y="176883"/>
            <a:ext cx="6804248" cy="52322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eaLnBrk="0" fontAlgn="base"/>
            <a:r>
              <a:rPr lang="ko-KR" altLang="en-US" sz="2800" b="1" spc="-150" dirty="0" err="1" smtClean="0">
                <a:solidFill>
                  <a:schemeClr val="bg1"/>
                </a:solidFill>
                <a:ea typeface="맑은 고딕" panose="020B0503020000020004" pitchFamily="50" charset="-127"/>
              </a:rPr>
              <a:t>온열질환</a:t>
            </a:r>
            <a:r>
              <a:rPr lang="ko-KR" altLang="en-US" sz="2800" b="1" spc="-15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 예방 </a:t>
            </a:r>
            <a:r>
              <a:rPr lang="en-US" altLang="ko-KR" sz="2800" b="1" spc="-150" dirty="0" smtClean="0">
                <a:solidFill>
                  <a:schemeClr val="bg1"/>
                </a:solidFill>
              </a:rPr>
              <a:t>Quick Message</a:t>
            </a:r>
            <a:endParaRPr lang="ko-KR" altLang="en-US" sz="2800" b="1" spc="-15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467544" y="1099771"/>
            <a:ext cx="5583522" cy="499920"/>
            <a:chOff x="467544" y="1099771"/>
            <a:chExt cx="5583522" cy="499920"/>
          </a:xfrm>
        </p:grpSpPr>
        <p:grpSp>
          <p:nvGrpSpPr>
            <p:cNvPr id="38" name="Group 37"/>
            <p:cNvGrpSpPr/>
            <p:nvPr/>
          </p:nvGrpSpPr>
          <p:grpSpPr>
            <a:xfrm>
              <a:off x="550952" y="1099771"/>
              <a:ext cx="5500114" cy="499920"/>
              <a:chOff x="550952" y="1340768"/>
              <a:chExt cx="5500114" cy="499920"/>
            </a:xfrm>
          </p:grpSpPr>
          <p:sp>
            <p:nvSpPr>
              <p:cNvPr id="39" name="Rounded Rectangle 38"/>
              <p:cNvSpPr/>
              <p:nvPr/>
            </p:nvSpPr>
            <p:spPr>
              <a:xfrm>
                <a:off x="663006" y="1408640"/>
                <a:ext cx="5388060" cy="432048"/>
              </a:xfrm>
              <a:prstGeom prst="round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2700" cmpd="sng">
                <a:solidFill>
                  <a:srgbClr val="8DC33E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altLang="ko-KR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Rounded Rectangle 39"/>
              <p:cNvSpPr/>
              <p:nvPr/>
            </p:nvSpPr>
            <p:spPr>
              <a:xfrm>
                <a:off x="550952" y="1340768"/>
                <a:ext cx="5389200" cy="432048"/>
              </a:xfrm>
              <a:prstGeom prst="roundRect">
                <a:avLst/>
              </a:prstGeom>
              <a:solidFill>
                <a:srgbClr val="8DC33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>
                  <a:spcBef>
                    <a:spcPct val="0"/>
                  </a:spcBef>
                  <a:defRPr/>
                </a:pP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</a:t>
                </a:r>
                <a:r>
                  <a:rPr lang="ko-KR" altLang="en-US" b="1" dirty="0" err="1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온열질환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예방 </a:t>
                </a:r>
                <a:r>
                  <a:rPr lang="ko-KR" altLang="en-US" b="1" dirty="0" err="1" smtClean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콘텐츠</a:t>
                </a:r>
                <a:endParaRPr lang="ko-KR" altLang="en-US" sz="1100" spc="-50" dirty="0">
                  <a:solidFill>
                    <a:schemeClr val="bg1"/>
                  </a:solidFill>
                  <a:latin typeface="함초롬바탕" pitchFamily="18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467544" y="1118585"/>
              <a:ext cx="324338" cy="369332"/>
              <a:chOff x="448730" y="1071550"/>
              <a:chExt cx="324338" cy="369332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448730" y="1097084"/>
                <a:ext cx="324338" cy="324338"/>
              </a:xfrm>
              <a:prstGeom prst="ellipse">
                <a:avLst/>
              </a:prstGeom>
              <a:solidFill>
                <a:srgbClr val="FFE312"/>
              </a:solidFill>
              <a:ln w="38100" cmpd="sng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448730" y="1071550"/>
                <a:ext cx="306846" cy="3693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b="1" spc="-160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6</a:t>
                </a:r>
                <a:endParaRPr lang="en-US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p:grp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67563"/>
            <a:ext cx="8280920" cy="5073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66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5659</TotalTime>
  <Words>310</Words>
  <Application>Microsoft Office PowerPoint</Application>
  <PresentationFormat>화면 슬라이드 쇼(4:3)</PresentationFormat>
  <Paragraphs>57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6</vt:i4>
      </vt:variant>
    </vt:vector>
  </HeadingPairs>
  <TitlesOfParts>
    <vt:vector size="15" baseType="lpstr">
      <vt:lpstr>맑은 고딕</vt:lpstr>
      <vt:lpstr>Wingdings</vt:lpstr>
      <vt:lpstr>나눔스퀘어OTF Bold</vt:lpstr>
      <vt:lpstr>Arial</vt:lpstr>
      <vt:lpstr>함초롬바탕</vt:lpstr>
      <vt:lpstr>디자인 사용자 지정</vt:lpstr>
      <vt:lpstr>1_디자인 사용자 지정</vt:lpstr>
      <vt:lpstr>2_디자인 사용자 지정</vt:lpstr>
      <vt:lpstr>3_디자인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1</dc:creator>
  <cp:lastModifiedBy>KOSHA_User</cp:lastModifiedBy>
  <cp:revision>583</cp:revision>
  <dcterms:created xsi:type="dcterms:W3CDTF">2018-05-30T07:08:32Z</dcterms:created>
  <dcterms:modified xsi:type="dcterms:W3CDTF">2023-08-08T04:37:31Z</dcterms:modified>
</cp:coreProperties>
</file>